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sldIdLst>
    <p:sldId id="256" r:id="rId8"/>
    <p:sldId id="268" r:id="rId9"/>
    <p:sldId id="262" r:id="rId10"/>
    <p:sldId id="260" r:id="rId11"/>
    <p:sldId id="264" r:id="rId12"/>
    <p:sldId id="258" r:id="rId13"/>
    <p:sldId id="259" r:id="rId14"/>
    <p:sldId id="263" r:id="rId15"/>
    <p:sldId id="266" r:id="rId16"/>
    <p:sldId id="265" r:id="rId17"/>
    <p:sldId id="261" r:id="rId18"/>
    <p:sldId id="267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64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0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F388C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8E53F-20E0-401F-B418-D16008152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8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8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F388C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8E53F-20E0-401F-B418-D16008152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6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949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178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9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1322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8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59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5352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94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0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68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F388C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8E53F-20E0-401F-B418-D16008152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69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0646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1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3234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8143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66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6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2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23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12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F388C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8E53F-20E0-401F-B418-D16008152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08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5940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9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156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4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944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1266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76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1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1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87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F388C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8E53F-20E0-401F-B418-D16008152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1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9977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05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3141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9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97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40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5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7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5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12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F388C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8E53F-20E0-401F-B418-D16008152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71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7923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4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637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9683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7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595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8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1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1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199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260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F388C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8E53F-20E0-401F-B418-D16008152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2890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88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273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0449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012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85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55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528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7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55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white"/>
                </a:solidFill>
              </a:rPr>
              <a:pPr/>
              <a:t>07.02.2019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94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5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0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A21E3E-8003-4B9E-A039-274B5D07A1AF}" type="datetimeFigureOut">
              <a:rPr lang="ru-RU" smtClean="0">
                <a:solidFill>
                  <a:prstClr val="black"/>
                </a:solidFill>
              </a:rPr>
              <a:pPr/>
              <a:t>07.02.2019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F8E53F-20E0-401F-B418-D1600815201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cuments\Программа Первые шаги\МОИ МАТЕРИАЛЫ\Картинки\адапт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86934"/>
            <a:ext cx="6350000" cy="4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раннего возраста к условиям ДОО</a:t>
            </a:r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52902"/>
            <a:ext cx="9032032" cy="83604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и построение индивидуальной траектории развития ребенка раннего возраста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важно для адаптации малыша к условиям ДОО</a:t>
            </a:r>
            <a:endParaRPr lang="ru-RU" sz="3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7504" y="5949280"/>
            <a:ext cx="4400228" cy="762000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Чаще создавайте ситуации необходимости знакомства малыша с новыми детьми во время прогулки во дворе, на даче, в гостях!</a:t>
            </a:r>
            <a:endParaRPr lang="ru-RU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4008" y="5949280"/>
            <a:ext cx="4320480" cy="762000"/>
          </a:xfrm>
          <a:noFill/>
        </p:spPr>
        <p:txBody>
          <a:bodyPr>
            <a:normAutofit/>
          </a:bodyPr>
          <a:lstStyle/>
          <a:p>
            <a:r>
              <a:rPr lang="ru-RU" sz="15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обладающие навыками самообслуживания, быстрее адаптируются к условиям ДОО!</a:t>
            </a:r>
            <a:endParaRPr lang="ru-RU" sz="1500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7504" y="1124744"/>
            <a:ext cx="4389884" cy="4824536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знакомство воспитателя с ребенком и его родителями</a:t>
            </a:r>
          </a:p>
          <a:p>
            <a:r>
              <a:rPr lang="ru-RU" sz="2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Расставание с родителями (смена сложившегося стереотипа поведения)</a:t>
            </a:r>
          </a:p>
          <a:p>
            <a:r>
              <a:rPr lang="ru-RU" sz="2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одного из родителей в группе</a:t>
            </a:r>
          </a:p>
          <a:p>
            <a:r>
              <a:rPr lang="ru-RU" sz="2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любимой игрушки, демонстрация нежности любви, заботы («домашнее» имя ребенка)</a:t>
            </a:r>
          </a:p>
          <a:p>
            <a:r>
              <a:rPr lang="ru-RU" sz="2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 к новому режиму (дневной сон, прием пищи и т.д.)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391471" cy="4608512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в детском саду по времени (по 2-3 часа с увеличением на 1-2 часа в день в зависимости от степени адаптации)</a:t>
            </a:r>
          </a:p>
          <a:p>
            <a:r>
              <a:rPr lang="ru-RU" sz="22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 к новым </a:t>
            </a:r>
            <a:r>
              <a:rPr lang="ru-RU" sz="2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блюдам (умение пользоваться ложкой, пить из чашки и т.д.)</a:t>
            </a:r>
            <a:endParaRPr lang="ru-RU" sz="22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2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жизненного опыта ребенка (многодетные семьи, семьи с единственным ребенком</a:t>
            </a:r>
            <a:r>
              <a:rPr lang="ru-RU" sz="2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«Дозированное» знакомство с чем-то новым</a:t>
            </a:r>
            <a:endParaRPr lang="ru-RU" sz="22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9" grpId="0" build="p" animBg="1"/>
      <p:bldP spid="5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57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 (завтрак, обед, полдник, ужин)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 (засыпание, продолжительность)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речи и игре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со сверстниками и взрослыми</a:t>
            </a:r>
          </a:p>
          <a:p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sz="36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в период адаптации (К.Л. Печора)</a:t>
            </a:r>
            <a:endParaRPr lang="ru-RU" sz="3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555776" y="4077072"/>
            <a:ext cx="6480720" cy="2592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2, 3, 4, 8, 16, 32, 64, 128 дни наблюдения</a:t>
            </a:r>
          </a:p>
          <a:p>
            <a:pPr marL="109728" indent="0" algn="ctr">
              <a:buNone/>
            </a:pP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тяжести (степени адаптации):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легкая (до 16 дней)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средняя (до 32 дней)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тяжелая (до 64 дней)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крайне тяжелая (свыше 64 (128) дней)</a:t>
            </a:r>
          </a:p>
          <a:p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1845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– «полевая» реактивность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на интенсивность сверхсильных раздражителей из внешней среды, чем на контакты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озиция комфорта для себя, реакция на слабые раздражители (тихий голос, тактильные ощущения)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– качественное различение раздражителей  (+ ритмические воздействия; - нарушение стереотипов: страх, агрессия, негативизм)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– преодоление психологических преград (поощрения, положительные эмоции)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– эмоциональная радость от общения со сверстниками (уверенность в себе) 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течения адаптации</a:t>
            </a:r>
            <a:b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(К.С. Лебединская)</a:t>
            </a:r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Печора К.Л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Развиваем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возраста.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проблемы и пути их решения.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М.: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ТЦ Сфера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2012.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109728" indent="0">
              <a:buNone/>
            </a:pPr>
            <a:endParaRPr lang="ru-RU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Печора К.Л., </a:t>
            </a:r>
            <a:r>
              <a:rPr lang="ru-RU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Пантюхина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Г.В. Диагностика развития детей раннего возраста. Развивающие игры и занятия. – М.: Сфера, 2017. – 80 с.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</a:t>
            </a:r>
            <a:r>
              <a:rPr 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</a:t>
            </a:r>
            <a:r>
              <a:rPr lang="ru-RU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ДО)</a:t>
            </a:r>
            <a:br>
              <a:rPr lang="ru-RU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2000" b="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b="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РФ № 1155 от 17.11.2013 г</a:t>
            </a:r>
            <a:r>
              <a:rPr lang="ru-RU" sz="2000" b="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 Действует </a:t>
            </a:r>
            <a:r>
              <a:rPr lang="ru-RU" sz="2000" b="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2014 г</a:t>
            </a:r>
            <a:r>
              <a:rPr lang="ru-RU" sz="2000" b="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79512" y="1484784"/>
            <a:ext cx="3826768" cy="5081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механизмы развития ребенка</a:t>
            </a:r>
          </a:p>
          <a:p>
            <a:r>
              <a:rPr lang="ru-RU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младенческом возрасте (2 месяца - 1 год)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непосредственное эмоциональное общение с взрослым, манипулирование с предметами и познавательно-исследовательские действия, восприятие музыки, детских песен и стихов, двигательная активность и тактильно-двигательные игры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3995936" y="1444294"/>
            <a:ext cx="4968553" cy="522506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механизмы развития </a:t>
            </a:r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r>
              <a:rPr lang="ru-RU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 (1 год - 3 года)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предметная деятельность и игры с составными и динамическими игрушками; экспериментирование с материалами и веществами (песок, вода, тесто и пр.), общение с взрослым и совместные игры со сверстниками под руководством взрослого, самообслуживание и действия с бытовыми предметами-орудиями (ложка, совок, лопатка и пр.), восприятие смысла музыки, сказок, стихов, рассматривание картинок, двигательная </a:t>
            </a:r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66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5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36038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– приспособление организма к изменяющимся условиям внешней среды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ребенка к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взрослому -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связь, придающая малышу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 и помогающая ему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 в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социум, взаимодействовать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миром предметов и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</a:t>
            </a:r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Светлана\Documents\Программа Первые шаги\МОИ МАТЕРИАЛЫ\Картинки\Самообслужи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33564"/>
            <a:ext cx="5136654" cy="34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1481328"/>
            <a:ext cx="7355160" cy="50440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типу:</a:t>
            </a:r>
          </a:p>
          <a:p>
            <a:pPr marL="109728" indent="0">
              <a:buNone/>
            </a:pP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нарушение поведения и НПР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резистентность (кратность заболевания) 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сочетание а) + б)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тяжести (</a:t>
            </a:r>
            <a:r>
              <a:rPr lang="ru-RU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адаптации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09728" indent="0">
              <a:buNone/>
            </a:pP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(до 16 дней)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средняя (до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дней)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тяжелая (до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9728" indent="0">
              <a:buNone/>
            </a:pP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тяжелая (свыше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(128) дней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течению:</a:t>
            </a:r>
          </a:p>
          <a:p>
            <a:pPr marL="109728" indent="0">
              <a:buNone/>
            </a:pP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острая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подострая 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рецедивирующая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адаптации</a:t>
            </a:r>
            <a:b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(Л.Г. Голубева, Р.В. Ямпольская)</a:t>
            </a:r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детей на условия жизни</a:t>
            </a:r>
          </a:p>
          <a:p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матери и ребенка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адаптационных механизмов</a:t>
            </a:r>
          </a:p>
        </p:txBody>
      </p:sp>
      <p:pic>
        <p:nvPicPr>
          <p:cNvPr id="2050" name="Picture 2" descr="C:\Users\Светлана\Documents\Программа Первые шаги\МОИ МАТЕРИАЛЫ\Картинки\150baa20ff28ed93fffcec51316bfc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30854"/>
            <a:ext cx="6550546" cy="43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889834" cy="2955784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детей на условия жизни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0-6 мес. – температура воздуха и способ вскармливания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6-9 мес. – метод укладывания, кормления, бодрствования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9 мес. – отрыв от близких взрослых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25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адаптационных механизмов</a:t>
            </a:r>
          </a:p>
        </p:txBody>
      </p:sp>
      <p:pic>
        <p:nvPicPr>
          <p:cNvPr id="3075" name="Picture 3" descr="C:\Users\Светлана\Documents\Программа Первые шаги\МОИ МАТЕРИАЛЫ\Картинки\razvitie_detey_rannego_vozrasta_sovety_roditel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65279"/>
            <a:ext cx="4932983" cy="32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882547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матери и ребенка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период (0-3 мес.) – эмоциональная близость со всеми взрослыми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(3-6 мес.) – первые дифференцировки взрослых (отличают знакомых  взрослых от незнакомых в своем окружении)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(7-9 </a:t>
            </a:r>
            <a:r>
              <a:rPr lang="ru-RU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 – избирательная привязанность ребенка к близкому взрослому (матери)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</a:t>
            </a:r>
            <a:r>
              <a:rPr lang="ru-RU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 1,5 г.) </a:t>
            </a:r>
            <a:r>
              <a:rPr lang="ru-RU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множественная </a:t>
            </a:r>
            <a:r>
              <a:rPr lang="ru-RU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ребенка к </a:t>
            </a:r>
            <a:r>
              <a:rPr lang="ru-RU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 взрослым (отец, братья, сестры) с предпочтением матери</a:t>
            </a:r>
            <a:endParaRPr lang="ru-RU" i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адаптационных механизмов</a:t>
            </a:r>
          </a:p>
        </p:txBody>
      </p:sp>
    </p:spTree>
    <p:extLst>
      <p:ext uri="{BB962C8B-B14F-4D97-AF65-F5344CB8AC3E}">
        <p14:creationId xmlns:p14="http://schemas.microsoft.com/office/powerpoint/2010/main" val="17605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родителей к поступлению ребенка в ДОО </a:t>
            </a:r>
            <a:endParaRPr lang="ru-RU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малышей к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поступлению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ДОО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адаптации ребенка к условиям ДОО</a:t>
            </a:r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Светлана\Documents\Программа Первые шаги\МОИ МАТЕРИАЛЫ\Картинки\detstv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1585"/>
            <a:ext cx="6186264" cy="38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родителей к поступлению ребенка в ДОО </a:t>
            </a:r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005064"/>
            <a:ext cx="4040188" cy="26642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месяцев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месяцев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Расставание с близкими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Отказ от контактов с незнакомыми взрослыми и детьми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речевой активности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Начальный этап формирования навыков самообслуживания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6" y="4005064"/>
            <a:ext cx="4041775" cy="26642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– 2 года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Слабая выраженность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незнакомыми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Привязанность к матери не так сильно обострена </a:t>
            </a:r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2488761"/>
          </a:xfrm>
        </p:spPr>
        <p:txBody>
          <a:bodyPr/>
          <a:lstStyle/>
          <a:p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 повышенной тревожностью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Прочитывается и передается малышу через 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интонацию</a:t>
            </a:r>
            <a:r>
              <a:rPr lang="ru-RU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мимику и жесты 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2488762"/>
          </a:xfrm>
        </p:spPr>
        <p:txBody>
          <a:bodyPr/>
          <a:lstStyle/>
          <a:p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 демонстрацией равнодушия, безучастия, некоторой холодности, а порой и жесткости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  <p:bldP spid="6" grpId="0" build="p" animBg="1"/>
      <p:bldP spid="5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887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1_Открытая</vt:lpstr>
      <vt:lpstr>3_Открытая</vt:lpstr>
      <vt:lpstr>4_Открытая</vt:lpstr>
      <vt:lpstr>5_Открытая</vt:lpstr>
      <vt:lpstr>6_Открытая</vt:lpstr>
      <vt:lpstr>7_Открытая</vt:lpstr>
      <vt:lpstr>Открытая</vt:lpstr>
      <vt:lpstr>Адаптация детей раннего возраста к условиям ДОО</vt:lpstr>
      <vt:lpstr>Федеральный государственный образовательный стандарт дошкольного образования (ФГОС ДО) (Приказ Минобрнауки РФ № 1155 от 17.11.2013 г.) Действует с 01 января 2014 г.</vt:lpstr>
      <vt:lpstr>Глоссарий </vt:lpstr>
      <vt:lpstr>Виды адаптации (Л.Г. Голубева, Р.В. Ямпольская)</vt:lpstr>
      <vt:lpstr>Формирование адаптационных механизмов</vt:lpstr>
      <vt:lpstr>Формирование адаптационных механизмов</vt:lpstr>
      <vt:lpstr>Формирование адаптационных механизмов</vt:lpstr>
      <vt:lpstr>Задачи адаптации ребенка к условиям ДОО</vt:lpstr>
      <vt:lpstr>Подготовка родителей к поступлению ребенка в ДОО </vt:lpstr>
      <vt:lpstr>Что важно для адаптации малыша к условиям ДОО</vt:lpstr>
      <vt:lpstr>Лист наблюдения в период адаптации (К.Л. Печора)</vt:lpstr>
      <vt:lpstr>Уровни течения адаптации (К.С. Лебединская)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19</cp:revision>
  <dcterms:created xsi:type="dcterms:W3CDTF">2018-12-08T21:10:43Z</dcterms:created>
  <dcterms:modified xsi:type="dcterms:W3CDTF">2019-02-07T18:56:09Z</dcterms:modified>
</cp:coreProperties>
</file>