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324" r:id="rId3"/>
    <p:sldId id="325" r:id="rId4"/>
    <p:sldId id="273" r:id="rId5"/>
    <p:sldId id="312" r:id="rId6"/>
    <p:sldId id="274" r:id="rId7"/>
    <p:sldId id="271" r:id="rId8"/>
    <p:sldId id="315" r:id="rId9"/>
    <p:sldId id="313" r:id="rId10"/>
    <p:sldId id="277" r:id="rId11"/>
    <p:sldId id="314" r:id="rId12"/>
    <p:sldId id="275" r:id="rId13"/>
    <p:sldId id="276" r:id="rId14"/>
    <p:sldId id="290" r:id="rId15"/>
    <p:sldId id="294" r:id="rId16"/>
    <p:sldId id="291" r:id="rId17"/>
    <p:sldId id="292" r:id="rId18"/>
    <p:sldId id="293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16" r:id="rId31"/>
    <p:sldId id="280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6" r:id="rId40"/>
    <p:sldId id="327" r:id="rId41"/>
    <p:sldId id="328" r:id="rId42"/>
    <p:sldId id="329" r:id="rId43"/>
    <p:sldId id="265" r:id="rId44"/>
    <p:sldId id="305" r:id="rId45"/>
    <p:sldId id="342" r:id="rId46"/>
    <p:sldId id="282" r:id="rId47"/>
    <p:sldId id="348" r:id="rId48"/>
    <p:sldId id="344" r:id="rId49"/>
    <p:sldId id="346" r:id="rId50"/>
    <p:sldId id="287" r:id="rId5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81021-5A9C-409C-8263-DF5D5BA5D5E9}" type="doc">
      <dgm:prSet loTypeId="urn:microsoft.com/office/officeart/2008/layout/AscendingPictureAccentProcess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8931DF1-5024-46CB-819C-10A801700B54}">
      <dgm:prSet phldrT="[Текст]"/>
      <dgm:spPr/>
      <dgm:t>
        <a:bodyPr/>
        <a:lstStyle/>
        <a:p>
          <a:r>
            <a:rPr lang="ru-RU" dirty="0" smtClean="0"/>
            <a:t>ДОО</a:t>
          </a:r>
          <a:endParaRPr lang="ru-RU" dirty="0"/>
        </a:p>
      </dgm:t>
    </dgm:pt>
    <dgm:pt modelId="{B4308BCE-BCC7-498D-B8C4-31530F6F89BF}" type="parTrans" cxnId="{C53C9CFD-ABF5-4198-9A0E-9FECBBC60A70}">
      <dgm:prSet/>
      <dgm:spPr/>
      <dgm:t>
        <a:bodyPr/>
        <a:lstStyle/>
        <a:p>
          <a:endParaRPr lang="ru-RU"/>
        </a:p>
      </dgm:t>
    </dgm:pt>
    <dgm:pt modelId="{DFF4019D-3360-4281-9AC3-FDB2F7EBF02B}" type="sibTrans" cxnId="{C53C9CFD-ABF5-4198-9A0E-9FECBBC60A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3505F3-E383-44DD-98E5-DA83D9B1767D}">
      <dgm:prSet phldrT="[Текст]"/>
      <dgm:spPr/>
      <dgm:t>
        <a:bodyPr/>
        <a:lstStyle/>
        <a:p>
          <a:r>
            <a:rPr lang="ru-RU" dirty="0" smtClean="0"/>
            <a:t>Начальная школа</a:t>
          </a:r>
          <a:endParaRPr lang="ru-RU" dirty="0"/>
        </a:p>
      </dgm:t>
    </dgm:pt>
    <dgm:pt modelId="{C3E989B6-3B18-4ADE-904D-83F7347B57F9}" type="parTrans" cxnId="{7E4E664B-9E5D-4EDC-99E4-62823E4C0905}">
      <dgm:prSet/>
      <dgm:spPr/>
      <dgm:t>
        <a:bodyPr/>
        <a:lstStyle/>
        <a:p>
          <a:endParaRPr lang="ru-RU"/>
        </a:p>
      </dgm:t>
    </dgm:pt>
    <dgm:pt modelId="{024DD3E2-9747-45C7-BD68-483EE37A5422}" type="sibTrans" cxnId="{7E4E664B-9E5D-4EDC-99E4-62823E4C0905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C9587F9-7F67-4431-A40E-E9EDEC89C115}">
      <dgm:prSet/>
      <dgm:spPr/>
      <dgm:t>
        <a:bodyPr/>
        <a:lstStyle/>
        <a:p>
          <a:r>
            <a:rPr lang="ru-RU" dirty="0" smtClean="0"/>
            <a:t>Старшая школа</a:t>
          </a:r>
          <a:endParaRPr lang="ru-RU" dirty="0"/>
        </a:p>
      </dgm:t>
    </dgm:pt>
    <dgm:pt modelId="{4365161C-52E7-4453-9C37-E0ED1F9FB6A9}" type="parTrans" cxnId="{B39CEC6A-A6D5-4AB0-A7D5-DE544DDD6CB2}">
      <dgm:prSet/>
      <dgm:spPr/>
      <dgm:t>
        <a:bodyPr/>
        <a:lstStyle/>
        <a:p>
          <a:endParaRPr lang="ru-RU"/>
        </a:p>
      </dgm:t>
    </dgm:pt>
    <dgm:pt modelId="{BBFB4205-A85F-4208-8E0B-37F7CA8251A2}" type="sibTrans" cxnId="{B39CEC6A-A6D5-4AB0-A7D5-DE544DDD6CB2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2B9F2D-82CC-4851-ACED-5940D655D57D}">
      <dgm:prSet/>
      <dgm:spPr/>
      <dgm:t>
        <a:bodyPr/>
        <a:lstStyle/>
        <a:p>
          <a:r>
            <a:rPr lang="ru-RU" dirty="0" smtClean="0"/>
            <a:t>Основная школа</a:t>
          </a:r>
          <a:endParaRPr lang="ru-RU" dirty="0"/>
        </a:p>
      </dgm:t>
    </dgm:pt>
    <dgm:pt modelId="{835B62EF-BAEC-4ACF-8CC4-D1B1DBC74875}" type="parTrans" cxnId="{68810923-6242-4767-9577-639693503951}">
      <dgm:prSet/>
      <dgm:spPr/>
      <dgm:t>
        <a:bodyPr/>
        <a:lstStyle/>
        <a:p>
          <a:endParaRPr lang="ru-RU"/>
        </a:p>
      </dgm:t>
    </dgm:pt>
    <dgm:pt modelId="{927757CF-B709-4F1D-8242-C85C2C9AE039}" type="sibTrans" cxnId="{68810923-6242-4767-9577-639693503951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5005C5-7CB0-4037-AF9D-5C99A9D46323}" type="pres">
      <dgm:prSet presAssocID="{64C81021-5A9C-409C-8263-DF5D5BA5D5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3EA761-6568-4B7D-9811-198E5D39B5BD}" type="pres">
      <dgm:prSet presAssocID="{64C81021-5A9C-409C-8263-DF5D5BA5D5E9}" presName="dot1" presStyleLbl="alignNode1" presStyleIdx="0" presStyleCnt="13"/>
      <dgm:spPr/>
      <dgm:t>
        <a:bodyPr/>
        <a:lstStyle/>
        <a:p>
          <a:endParaRPr lang="ru-RU"/>
        </a:p>
      </dgm:t>
    </dgm:pt>
    <dgm:pt modelId="{166931CB-457A-415B-B4AC-980871D6C0CB}" type="pres">
      <dgm:prSet presAssocID="{64C81021-5A9C-409C-8263-DF5D5BA5D5E9}" presName="dot2" presStyleLbl="alignNode1" presStyleIdx="1" presStyleCnt="13"/>
      <dgm:spPr/>
      <dgm:t>
        <a:bodyPr/>
        <a:lstStyle/>
        <a:p>
          <a:endParaRPr lang="ru-RU"/>
        </a:p>
      </dgm:t>
    </dgm:pt>
    <dgm:pt modelId="{8D8A70C2-7632-4F75-B6CE-1F5E6397DD00}" type="pres">
      <dgm:prSet presAssocID="{64C81021-5A9C-409C-8263-DF5D5BA5D5E9}" presName="dot3" presStyleLbl="alignNode1" presStyleIdx="2" presStyleCnt="13"/>
      <dgm:spPr/>
      <dgm:t>
        <a:bodyPr/>
        <a:lstStyle/>
        <a:p>
          <a:endParaRPr lang="ru-RU"/>
        </a:p>
      </dgm:t>
    </dgm:pt>
    <dgm:pt modelId="{A6EFC02C-FE07-4BF8-915D-70C78D33DC7E}" type="pres">
      <dgm:prSet presAssocID="{64C81021-5A9C-409C-8263-DF5D5BA5D5E9}" presName="dot4" presStyleLbl="alignNode1" presStyleIdx="3" presStyleCnt="13"/>
      <dgm:spPr/>
      <dgm:t>
        <a:bodyPr/>
        <a:lstStyle/>
        <a:p>
          <a:endParaRPr lang="ru-RU"/>
        </a:p>
      </dgm:t>
    </dgm:pt>
    <dgm:pt modelId="{6D0F21C1-A476-4746-882A-7012887A225B}" type="pres">
      <dgm:prSet presAssocID="{64C81021-5A9C-409C-8263-DF5D5BA5D5E9}" presName="dot5" presStyleLbl="alignNode1" presStyleIdx="4" presStyleCnt="13"/>
      <dgm:spPr/>
      <dgm:t>
        <a:bodyPr/>
        <a:lstStyle/>
        <a:p>
          <a:endParaRPr lang="ru-RU"/>
        </a:p>
      </dgm:t>
    </dgm:pt>
    <dgm:pt modelId="{DBC2D591-20D7-4F2F-B3FA-1E2FCA0A6D1D}" type="pres">
      <dgm:prSet presAssocID="{64C81021-5A9C-409C-8263-DF5D5BA5D5E9}" presName="dot6" presStyleLbl="alignNode1" presStyleIdx="5" presStyleCnt="13"/>
      <dgm:spPr/>
      <dgm:t>
        <a:bodyPr/>
        <a:lstStyle/>
        <a:p>
          <a:endParaRPr lang="ru-RU"/>
        </a:p>
      </dgm:t>
    </dgm:pt>
    <dgm:pt modelId="{443E9836-AFCD-4F80-86E6-D38597ADA877}" type="pres">
      <dgm:prSet presAssocID="{64C81021-5A9C-409C-8263-DF5D5BA5D5E9}" presName="dotArrow1" presStyleLbl="alignNode1" presStyleIdx="6" presStyleCnt="13"/>
      <dgm:spPr/>
      <dgm:t>
        <a:bodyPr/>
        <a:lstStyle/>
        <a:p>
          <a:endParaRPr lang="ru-RU"/>
        </a:p>
      </dgm:t>
    </dgm:pt>
    <dgm:pt modelId="{6919300F-CC6E-47B0-A4D8-7D66387D21C4}" type="pres">
      <dgm:prSet presAssocID="{64C81021-5A9C-409C-8263-DF5D5BA5D5E9}" presName="dotArrow2" presStyleLbl="alignNode1" presStyleIdx="7" presStyleCnt="13"/>
      <dgm:spPr/>
      <dgm:t>
        <a:bodyPr/>
        <a:lstStyle/>
        <a:p>
          <a:endParaRPr lang="ru-RU"/>
        </a:p>
      </dgm:t>
    </dgm:pt>
    <dgm:pt modelId="{A9D7C11B-6501-4EF0-82E5-DE9EED80A146}" type="pres">
      <dgm:prSet presAssocID="{64C81021-5A9C-409C-8263-DF5D5BA5D5E9}" presName="dotArrow3" presStyleLbl="alignNode1" presStyleIdx="8" presStyleCnt="13"/>
      <dgm:spPr/>
      <dgm:t>
        <a:bodyPr/>
        <a:lstStyle/>
        <a:p>
          <a:endParaRPr lang="ru-RU"/>
        </a:p>
      </dgm:t>
    </dgm:pt>
    <dgm:pt modelId="{968FFCBD-EA90-464C-8762-0DD35C8423F0}" type="pres">
      <dgm:prSet presAssocID="{64C81021-5A9C-409C-8263-DF5D5BA5D5E9}" presName="dotArrow4" presStyleLbl="alignNode1" presStyleIdx="9" presStyleCnt="13"/>
      <dgm:spPr/>
      <dgm:t>
        <a:bodyPr/>
        <a:lstStyle/>
        <a:p>
          <a:endParaRPr lang="ru-RU"/>
        </a:p>
      </dgm:t>
    </dgm:pt>
    <dgm:pt modelId="{C275AA6C-47EC-421F-9D4C-7A85ED5E4245}" type="pres">
      <dgm:prSet presAssocID="{64C81021-5A9C-409C-8263-DF5D5BA5D5E9}" presName="dotArrow5" presStyleLbl="alignNode1" presStyleIdx="10" presStyleCnt="13"/>
      <dgm:spPr/>
      <dgm:t>
        <a:bodyPr/>
        <a:lstStyle/>
        <a:p>
          <a:endParaRPr lang="ru-RU"/>
        </a:p>
      </dgm:t>
    </dgm:pt>
    <dgm:pt modelId="{E9ADF162-0B8D-47D3-A3C4-B80B6C410813}" type="pres">
      <dgm:prSet presAssocID="{64C81021-5A9C-409C-8263-DF5D5BA5D5E9}" presName="dotArrow6" presStyleLbl="alignNode1" presStyleIdx="11" presStyleCnt="13"/>
      <dgm:spPr/>
      <dgm:t>
        <a:bodyPr/>
        <a:lstStyle/>
        <a:p>
          <a:endParaRPr lang="ru-RU"/>
        </a:p>
      </dgm:t>
    </dgm:pt>
    <dgm:pt modelId="{69D91C26-9265-49C1-AACA-9C11D92CF324}" type="pres">
      <dgm:prSet presAssocID="{64C81021-5A9C-409C-8263-DF5D5BA5D5E9}" presName="dotArrow7" presStyleLbl="alignNode1" presStyleIdx="12" presStyleCnt="13"/>
      <dgm:spPr/>
      <dgm:t>
        <a:bodyPr/>
        <a:lstStyle/>
        <a:p>
          <a:endParaRPr lang="ru-RU"/>
        </a:p>
      </dgm:t>
    </dgm:pt>
    <dgm:pt modelId="{124349F6-0FD4-4700-BABC-26AC9B008360}" type="pres">
      <dgm:prSet presAssocID="{E8931DF1-5024-46CB-819C-10A801700B54}" presName="parTx1" presStyleLbl="node1" presStyleIdx="0" presStyleCnt="4"/>
      <dgm:spPr/>
      <dgm:t>
        <a:bodyPr/>
        <a:lstStyle/>
        <a:p>
          <a:endParaRPr lang="ru-RU"/>
        </a:p>
      </dgm:t>
    </dgm:pt>
    <dgm:pt modelId="{F61C8AEA-24ED-4480-ACC9-C4D297896AAD}" type="pres">
      <dgm:prSet presAssocID="{DFF4019D-3360-4281-9AC3-FDB2F7EBF02B}" presName="picture1" presStyleCnt="0"/>
      <dgm:spPr/>
      <dgm:t>
        <a:bodyPr/>
        <a:lstStyle/>
        <a:p>
          <a:endParaRPr lang="ru-RU"/>
        </a:p>
      </dgm:t>
    </dgm:pt>
    <dgm:pt modelId="{0A55191D-CBC4-43F3-8455-600C4F436B60}" type="pres">
      <dgm:prSet presAssocID="{DFF4019D-3360-4281-9AC3-FDB2F7EBF02B}" presName="imageRepeatNode" presStyleLbl="fgImgPlace1" presStyleIdx="0" presStyleCnt="4"/>
      <dgm:spPr/>
      <dgm:t>
        <a:bodyPr/>
        <a:lstStyle/>
        <a:p>
          <a:endParaRPr lang="ru-RU"/>
        </a:p>
      </dgm:t>
    </dgm:pt>
    <dgm:pt modelId="{3EC6A7E7-D5E8-49DA-8911-543B14B22765}" type="pres">
      <dgm:prSet presAssocID="{D63505F3-E383-44DD-98E5-DA83D9B1767D}" presName="parTx2" presStyleLbl="node1" presStyleIdx="1" presStyleCnt="4"/>
      <dgm:spPr/>
      <dgm:t>
        <a:bodyPr/>
        <a:lstStyle/>
        <a:p>
          <a:endParaRPr lang="ru-RU"/>
        </a:p>
      </dgm:t>
    </dgm:pt>
    <dgm:pt modelId="{E0EB34F6-70C1-42C1-9B60-43280423807A}" type="pres">
      <dgm:prSet presAssocID="{024DD3E2-9747-45C7-BD68-483EE37A5422}" presName="picture2" presStyleCnt="0"/>
      <dgm:spPr/>
      <dgm:t>
        <a:bodyPr/>
        <a:lstStyle/>
        <a:p>
          <a:endParaRPr lang="ru-RU"/>
        </a:p>
      </dgm:t>
    </dgm:pt>
    <dgm:pt modelId="{63C04CF4-ED0F-4EE7-BEE0-0467ED610B24}" type="pres">
      <dgm:prSet presAssocID="{024DD3E2-9747-45C7-BD68-483EE37A5422}" presName="imageRepeatNode" presStyleLbl="fgImgPlace1" presStyleIdx="1" presStyleCnt="4"/>
      <dgm:spPr/>
      <dgm:t>
        <a:bodyPr/>
        <a:lstStyle/>
        <a:p>
          <a:endParaRPr lang="ru-RU"/>
        </a:p>
      </dgm:t>
    </dgm:pt>
    <dgm:pt modelId="{114AA650-2662-48E6-BE89-1471E992CB04}" type="pres">
      <dgm:prSet presAssocID="{052B9F2D-82CC-4851-ACED-5940D655D57D}" presName="parTx3" presStyleLbl="node1" presStyleIdx="2" presStyleCnt="4"/>
      <dgm:spPr/>
      <dgm:t>
        <a:bodyPr/>
        <a:lstStyle/>
        <a:p>
          <a:endParaRPr lang="ru-RU"/>
        </a:p>
      </dgm:t>
    </dgm:pt>
    <dgm:pt modelId="{EB55A49B-DBD5-41E7-96EB-D98D24D7FBB5}" type="pres">
      <dgm:prSet presAssocID="{927757CF-B709-4F1D-8242-C85C2C9AE039}" presName="picture3" presStyleCnt="0"/>
      <dgm:spPr/>
      <dgm:t>
        <a:bodyPr/>
        <a:lstStyle/>
        <a:p>
          <a:endParaRPr lang="ru-RU"/>
        </a:p>
      </dgm:t>
    </dgm:pt>
    <dgm:pt modelId="{BC02E5BF-92F3-4BD3-BB69-A5D543BFB195}" type="pres">
      <dgm:prSet presAssocID="{927757CF-B709-4F1D-8242-C85C2C9AE039}" presName="imageRepeatNode" presStyleLbl="fgImgPlace1" presStyleIdx="2" presStyleCnt="4"/>
      <dgm:spPr/>
      <dgm:t>
        <a:bodyPr/>
        <a:lstStyle/>
        <a:p>
          <a:endParaRPr lang="ru-RU"/>
        </a:p>
      </dgm:t>
    </dgm:pt>
    <dgm:pt modelId="{1CC2EC63-1970-4AC5-B985-FDF4087C9E29}" type="pres">
      <dgm:prSet presAssocID="{CC9587F9-7F67-4431-A40E-E9EDEC89C115}" presName="parTx4" presStyleLbl="node1" presStyleIdx="3" presStyleCnt="4"/>
      <dgm:spPr/>
      <dgm:t>
        <a:bodyPr/>
        <a:lstStyle/>
        <a:p>
          <a:endParaRPr lang="ru-RU"/>
        </a:p>
      </dgm:t>
    </dgm:pt>
    <dgm:pt modelId="{B2EC8B12-7C20-49E6-A214-90C075656E9F}" type="pres">
      <dgm:prSet presAssocID="{BBFB4205-A85F-4208-8E0B-37F7CA8251A2}" presName="picture4" presStyleCnt="0"/>
      <dgm:spPr/>
      <dgm:t>
        <a:bodyPr/>
        <a:lstStyle/>
        <a:p>
          <a:endParaRPr lang="ru-RU"/>
        </a:p>
      </dgm:t>
    </dgm:pt>
    <dgm:pt modelId="{B696F509-D9AC-4782-87E7-FF2D32DB9B39}" type="pres">
      <dgm:prSet presAssocID="{BBFB4205-A85F-4208-8E0B-37F7CA8251A2}" presName="imageRepeatNode" presStyleLbl="fgImgPlace1" presStyleIdx="3" presStyleCnt="4"/>
      <dgm:spPr/>
      <dgm:t>
        <a:bodyPr/>
        <a:lstStyle/>
        <a:p>
          <a:endParaRPr lang="ru-RU"/>
        </a:p>
      </dgm:t>
    </dgm:pt>
  </dgm:ptLst>
  <dgm:cxnLst>
    <dgm:cxn modelId="{7E4E664B-9E5D-4EDC-99E4-62823E4C0905}" srcId="{64C81021-5A9C-409C-8263-DF5D5BA5D5E9}" destId="{D63505F3-E383-44DD-98E5-DA83D9B1767D}" srcOrd="1" destOrd="0" parTransId="{C3E989B6-3B18-4ADE-904D-83F7347B57F9}" sibTransId="{024DD3E2-9747-45C7-BD68-483EE37A5422}"/>
    <dgm:cxn modelId="{2C96DD0A-D37A-4B47-A093-A079290A0D90}" type="presOf" srcId="{BBFB4205-A85F-4208-8E0B-37F7CA8251A2}" destId="{B696F509-D9AC-4782-87E7-FF2D32DB9B39}" srcOrd="0" destOrd="0" presId="urn:microsoft.com/office/officeart/2008/layout/AscendingPictureAccentProcess"/>
    <dgm:cxn modelId="{52756C17-A78B-A84A-AF5D-983C25F8690F}" type="presOf" srcId="{DFF4019D-3360-4281-9AC3-FDB2F7EBF02B}" destId="{0A55191D-CBC4-43F3-8455-600C4F436B60}" srcOrd="0" destOrd="0" presId="urn:microsoft.com/office/officeart/2008/layout/AscendingPictureAccentProcess"/>
    <dgm:cxn modelId="{68810923-6242-4767-9577-639693503951}" srcId="{64C81021-5A9C-409C-8263-DF5D5BA5D5E9}" destId="{052B9F2D-82CC-4851-ACED-5940D655D57D}" srcOrd="2" destOrd="0" parTransId="{835B62EF-BAEC-4ACF-8CC4-D1B1DBC74875}" sibTransId="{927757CF-B709-4F1D-8242-C85C2C9AE039}"/>
    <dgm:cxn modelId="{CE3789B4-B12D-4340-814D-57BECA2832D2}" type="presOf" srcId="{64C81021-5A9C-409C-8263-DF5D5BA5D5E9}" destId="{A85005C5-7CB0-4037-AF9D-5C99A9D46323}" srcOrd="0" destOrd="0" presId="urn:microsoft.com/office/officeart/2008/layout/AscendingPictureAccentProcess"/>
    <dgm:cxn modelId="{C53C9CFD-ABF5-4198-9A0E-9FECBBC60A70}" srcId="{64C81021-5A9C-409C-8263-DF5D5BA5D5E9}" destId="{E8931DF1-5024-46CB-819C-10A801700B54}" srcOrd="0" destOrd="0" parTransId="{B4308BCE-BCC7-498D-B8C4-31530F6F89BF}" sibTransId="{DFF4019D-3360-4281-9AC3-FDB2F7EBF02B}"/>
    <dgm:cxn modelId="{F3806D9D-15DC-A048-8176-6E0E4B961312}" type="presOf" srcId="{E8931DF1-5024-46CB-819C-10A801700B54}" destId="{124349F6-0FD4-4700-BABC-26AC9B008360}" srcOrd="0" destOrd="0" presId="urn:microsoft.com/office/officeart/2008/layout/AscendingPictureAccentProcess"/>
    <dgm:cxn modelId="{B39CEC6A-A6D5-4AB0-A7D5-DE544DDD6CB2}" srcId="{64C81021-5A9C-409C-8263-DF5D5BA5D5E9}" destId="{CC9587F9-7F67-4431-A40E-E9EDEC89C115}" srcOrd="3" destOrd="0" parTransId="{4365161C-52E7-4453-9C37-E0ED1F9FB6A9}" sibTransId="{BBFB4205-A85F-4208-8E0B-37F7CA8251A2}"/>
    <dgm:cxn modelId="{AC591EF6-2E55-D143-BA87-45D3B6C98F34}" type="presOf" srcId="{052B9F2D-82CC-4851-ACED-5940D655D57D}" destId="{114AA650-2662-48E6-BE89-1471E992CB04}" srcOrd="0" destOrd="0" presId="urn:microsoft.com/office/officeart/2008/layout/AscendingPictureAccentProcess"/>
    <dgm:cxn modelId="{5D9C230C-22F6-C741-90CD-232676472EA5}" type="presOf" srcId="{D63505F3-E383-44DD-98E5-DA83D9B1767D}" destId="{3EC6A7E7-D5E8-49DA-8911-543B14B22765}" srcOrd="0" destOrd="0" presId="urn:microsoft.com/office/officeart/2008/layout/AscendingPictureAccentProcess"/>
    <dgm:cxn modelId="{845D01AB-717D-D849-9E4F-8A119D75C63B}" type="presOf" srcId="{927757CF-B709-4F1D-8242-C85C2C9AE039}" destId="{BC02E5BF-92F3-4BD3-BB69-A5D543BFB195}" srcOrd="0" destOrd="0" presId="urn:microsoft.com/office/officeart/2008/layout/AscendingPictureAccentProcess"/>
    <dgm:cxn modelId="{063EA80F-0012-034D-88C7-7342556132F0}" type="presOf" srcId="{CC9587F9-7F67-4431-A40E-E9EDEC89C115}" destId="{1CC2EC63-1970-4AC5-B985-FDF4087C9E29}" srcOrd="0" destOrd="0" presId="urn:microsoft.com/office/officeart/2008/layout/AscendingPictureAccentProcess"/>
    <dgm:cxn modelId="{A025033E-40A7-E942-BA86-47B30D4B7373}" type="presOf" srcId="{024DD3E2-9747-45C7-BD68-483EE37A5422}" destId="{63C04CF4-ED0F-4EE7-BEE0-0467ED610B24}" srcOrd="0" destOrd="0" presId="urn:microsoft.com/office/officeart/2008/layout/AscendingPictureAccentProcess"/>
    <dgm:cxn modelId="{11BA2460-FA8D-6647-9206-5FE880B35A88}" type="presParOf" srcId="{A85005C5-7CB0-4037-AF9D-5C99A9D46323}" destId="{083EA761-6568-4B7D-9811-198E5D39B5BD}" srcOrd="0" destOrd="0" presId="urn:microsoft.com/office/officeart/2008/layout/AscendingPictureAccentProcess"/>
    <dgm:cxn modelId="{3BBA381F-CE0F-E543-8D25-4161DBE5EE30}" type="presParOf" srcId="{A85005C5-7CB0-4037-AF9D-5C99A9D46323}" destId="{166931CB-457A-415B-B4AC-980871D6C0CB}" srcOrd="1" destOrd="0" presId="urn:microsoft.com/office/officeart/2008/layout/AscendingPictureAccentProcess"/>
    <dgm:cxn modelId="{565F5876-1283-254D-9371-1896F476ECB9}" type="presParOf" srcId="{A85005C5-7CB0-4037-AF9D-5C99A9D46323}" destId="{8D8A70C2-7632-4F75-B6CE-1F5E6397DD00}" srcOrd="2" destOrd="0" presId="urn:microsoft.com/office/officeart/2008/layout/AscendingPictureAccentProcess"/>
    <dgm:cxn modelId="{502B5AC0-1116-D34D-89F9-D835DEB08CEE}" type="presParOf" srcId="{A85005C5-7CB0-4037-AF9D-5C99A9D46323}" destId="{A6EFC02C-FE07-4BF8-915D-70C78D33DC7E}" srcOrd="3" destOrd="0" presId="urn:microsoft.com/office/officeart/2008/layout/AscendingPictureAccentProcess"/>
    <dgm:cxn modelId="{C3120229-A735-2F4D-994C-2856C41EBD5D}" type="presParOf" srcId="{A85005C5-7CB0-4037-AF9D-5C99A9D46323}" destId="{6D0F21C1-A476-4746-882A-7012887A225B}" srcOrd="4" destOrd="0" presId="urn:microsoft.com/office/officeart/2008/layout/AscendingPictureAccentProcess"/>
    <dgm:cxn modelId="{CCDCE39B-F067-E442-BBF0-80A00AB4AC21}" type="presParOf" srcId="{A85005C5-7CB0-4037-AF9D-5C99A9D46323}" destId="{DBC2D591-20D7-4F2F-B3FA-1E2FCA0A6D1D}" srcOrd="5" destOrd="0" presId="urn:microsoft.com/office/officeart/2008/layout/AscendingPictureAccentProcess"/>
    <dgm:cxn modelId="{8F93E4FC-BCD0-6C41-B22B-75E5F04D325A}" type="presParOf" srcId="{A85005C5-7CB0-4037-AF9D-5C99A9D46323}" destId="{443E9836-AFCD-4F80-86E6-D38597ADA877}" srcOrd="6" destOrd="0" presId="urn:microsoft.com/office/officeart/2008/layout/AscendingPictureAccentProcess"/>
    <dgm:cxn modelId="{5E2864B6-7C3C-0B4F-A5D5-0FA2F0FCD577}" type="presParOf" srcId="{A85005C5-7CB0-4037-AF9D-5C99A9D46323}" destId="{6919300F-CC6E-47B0-A4D8-7D66387D21C4}" srcOrd="7" destOrd="0" presId="urn:microsoft.com/office/officeart/2008/layout/AscendingPictureAccentProcess"/>
    <dgm:cxn modelId="{217EA1D6-F126-4A4A-AB83-2DA983A704E9}" type="presParOf" srcId="{A85005C5-7CB0-4037-AF9D-5C99A9D46323}" destId="{A9D7C11B-6501-4EF0-82E5-DE9EED80A146}" srcOrd="8" destOrd="0" presId="urn:microsoft.com/office/officeart/2008/layout/AscendingPictureAccentProcess"/>
    <dgm:cxn modelId="{83E0386A-DD18-5645-9A6E-3865383D9099}" type="presParOf" srcId="{A85005C5-7CB0-4037-AF9D-5C99A9D46323}" destId="{968FFCBD-EA90-464C-8762-0DD35C8423F0}" srcOrd="9" destOrd="0" presId="urn:microsoft.com/office/officeart/2008/layout/AscendingPictureAccentProcess"/>
    <dgm:cxn modelId="{C6837A6F-A711-E445-93D0-9B8F1C80CDE3}" type="presParOf" srcId="{A85005C5-7CB0-4037-AF9D-5C99A9D46323}" destId="{C275AA6C-47EC-421F-9D4C-7A85ED5E4245}" srcOrd="10" destOrd="0" presId="urn:microsoft.com/office/officeart/2008/layout/AscendingPictureAccentProcess"/>
    <dgm:cxn modelId="{413CB8E3-D950-0D4E-8739-03BDF14ADC5C}" type="presParOf" srcId="{A85005C5-7CB0-4037-AF9D-5C99A9D46323}" destId="{E9ADF162-0B8D-47D3-A3C4-B80B6C410813}" srcOrd="11" destOrd="0" presId="urn:microsoft.com/office/officeart/2008/layout/AscendingPictureAccentProcess"/>
    <dgm:cxn modelId="{7FE24D67-D31E-E44F-804E-FC8754D1F5D9}" type="presParOf" srcId="{A85005C5-7CB0-4037-AF9D-5C99A9D46323}" destId="{69D91C26-9265-49C1-AACA-9C11D92CF324}" srcOrd="12" destOrd="0" presId="urn:microsoft.com/office/officeart/2008/layout/AscendingPictureAccentProcess"/>
    <dgm:cxn modelId="{8B898EE6-FF0A-F440-B3F0-7D8EE8087D2B}" type="presParOf" srcId="{A85005C5-7CB0-4037-AF9D-5C99A9D46323}" destId="{124349F6-0FD4-4700-BABC-26AC9B008360}" srcOrd="13" destOrd="0" presId="urn:microsoft.com/office/officeart/2008/layout/AscendingPictureAccentProcess"/>
    <dgm:cxn modelId="{89F34E10-E939-4246-A2E1-9D96308E835E}" type="presParOf" srcId="{A85005C5-7CB0-4037-AF9D-5C99A9D46323}" destId="{F61C8AEA-24ED-4480-ACC9-C4D297896AAD}" srcOrd="14" destOrd="0" presId="urn:microsoft.com/office/officeart/2008/layout/AscendingPictureAccentProcess"/>
    <dgm:cxn modelId="{442577A6-97F9-0D4E-93FC-0B25CBE395B5}" type="presParOf" srcId="{F61C8AEA-24ED-4480-ACC9-C4D297896AAD}" destId="{0A55191D-CBC4-43F3-8455-600C4F436B60}" srcOrd="0" destOrd="0" presId="urn:microsoft.com/office/officeart/2008/layout/AscendingPictureAccentProcess"/>
    <dgm:cxn modelId="{57E25E2E-B091-C542-BD6A-5EE6DEDDE4C1}" type="presParOf" srcId="{A85005C5-7CB0-4037-AF9D-5C99A9D46323}" destId="{3EC6A7E7-D5E8-49DA-8911-543B14B22765}" srcOrd="15" destOrd="0" presId="urn:microsoft.com/office/officeart/2008/layout/AscendingPictureAccentProcess"/>
    <dgm:cxn modelId="{02ED66A0-6F58-5544-857C-C24CE80223FE}" type="presParOf" srcId="{A85005C5-7CB0-4037-AF9D-5C99A9D46323}" destId="{E0EB34F6-70C1-42C1-9B60-43280423807A}" srcOrd="16" destOrd="0" presId="urn:microsoft.com/office/officeart/2008/layout/AscendingPictureAccentProcess"/>
    <dgm:cxn modelId="{BCAF82E8-D994-B34C-82BE-433642F6D1CF}" type="presParOf" srcId="{E0EB34F6-70C1-42C1-9B60-43280423807A}" destId="{63C04CF4-ED0F-4EE7-BEE0-0467ED610B24}" srcOrd="0" destOrd="0" presId="urn:microsoft.com/office/officeart/2008/layout/AscendingPictureAccentProcess"/>
    <dgm:cxn modelId="{103E2978-35D7-9748-A7ED-EECBCC3E2A9B}" type="presParOf" srcId="{A85005C5-7CB0-4037-AF9D-5C99A9D46323}" destId="{114AA650-2662-48E6-BE89-1471E992CB04}" srcOrd="17" destOrd="0" presId="urn:microsoft.com/office/officeart/2008/layout/AscendingPictureAccentProcess"/>
    <dgm:cxn modelId="{F94C6A4C-6321-334B-850F-51660AC2B58D}" type="presParOf" srcId="{A85005C5-7CB0-4037-AF9D-5C99A9D46323}" destId="{EB55A49B-DBD5-41E7-96EB-D98D24D7FBB5}" srcOrd="18" destOrd="0" presId="urn:microsoft.com/office/officeart/2008/layout/AscendingPictureAccentProcess"/>
    <dgm:cxn modelId="{A20B9FA9-B59A-2549-96DA-626145C4A664}" type="presParOf" srcId="{EB55A49B-DBD5-41E7-96EB-D98D24D7FBB5}" destId="{BC02E5BF-92F3-4BD3-BB69-A5D543BFB195}" srcOrd="0" destOrd="0" presId="urn:microsoft.com/office/officeart/2008/layout/AscendingPictureAccentProcess"/>
    <dgm:cxn modelId="{F7B002BE-DB77-8540-8286-1D5E7614C001}" type="presParOf" srcId="{A85005C5-7CB0-4037-AF9D-5C99A9D46323}" destId="{1CC2EC63-1970-4AC5-B985-FDF4087C9E29}" srcOrd="19" destOrd="0" presId="urn:microsoft.com/office/officeart/2008/layout/AscendingPictureAccentProcess"/>
    <dgm:cxn modelId="{FE55951D-966C-FC4A-B89B-2B83CE841DB3}" type="presParOf" srcId="{A85005C5-7CB0-4037-AF9D-5C99A9D46323}" destId="{B2EC8B12-7C20-49E6-A214-90C075656E9F}" srcOrd="20" destOrd="0" presId="urn:microsoft.com/office/officeart/2008/layout/AscendingPictureAccentProcess"/>
    <dgm:cxn modelId="{6FFFD6D5-F56F-6E4E-8878-2F77C5F6B9E2}" type="presParOf" srcId="{B2EC8B12-7C20-49E6-A214-90C075656E9F}" destId="{B696F509-D9AC-4782-87E7-FF2D32DB9B3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19A9-494F-5E45-AA0C-9A15BF3BDBE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E2883-7061-F34B-B680-3383E1E05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88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ADA1FD5D-085E-3747-A0CB-7E09F8076966}" type="slidenum">
              <a:rPr kumimoji="0" lang="en-US" sz="1200">
                <a:latin typeface="Arial" charset="0"/>
              </a:rPr>
              <a:pPr/>
              <a:t>5</a:t>
            </a:fld>
            <a:endParaRPr kumimoji="0" lang="en-US" sz="1200">
              <a:latin typeface="Arial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320" y="677715"/>
            <a:ext cx="5003361" cy="344443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AFA5983E-AA49-B246-9B3A-12EE4BFA5213}" type="slidenum">
              <a:rPr kumimoji="0" lang="en-US" sz="1200">
                <a:latin typeface="Arial" charset="0"/>
              </a:rPr>
              <a:pPr/>
              <a:t>6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677863"/>
            <a:ext cx="4594225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2D4AC111-7317-9F40-B4FC-C3F493B25FEB}" type="slidenum">
              <a:rPr kumimoji="0" lang="en-US" sz="1200">
                <a:latin typeface="Arial" charset="0"/>
              </a:rPr>
              <a:pPr/>
              <a:t>7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677863"/>
            <a:ext cx="4594225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B6640A09-0D45-B44B-92B8-EEFA2F3BC051}" type="slidenum">
              <a:rPr kumimoji="0" lang="en-US" sz="120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kumimoji="0"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677863"/>
            <a:ext cx="4594225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0A69397A-1B23-334C-AC17-149079CD920B}" type="slidenum">
              <a:rPr kumimoji="0" lang="en-US" sz="1200">
                <a:latin typeface="Arial" charset="0"/>
              </a:rPr>
              <a:pPr/>
              <a:t>11</a:t>
            </a:fld>
            <a:endParaRPr kumimoji="0" lang="en-US" sz="1200">
              <a:latin typeface="Arial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320" y="677715"/>
            <a:ext cx="5003361" cy="344443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B01A78A5-2CE5-314A-9118-D86FD4A7E8CB}" type="slidenum">
              <a:rPr kumimoji="0" lang="en-US" sz="1200"/>
              <a:pPr/>
              <a:t>12</a:t>
            </a:fld>
            <a:endParaRPr kumimoji="0" lang="en-US" sz="120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ru-RU">
              <a:latin typeface="Arial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r"/>
            <a:fld id="{A70EDB00-9AAC-654A-A084-6A5BAC084405}" type="slidenum">
              <a:rPr kumimoji="0" lang="ru-RU" sz="1200">
                <a:solidFill>
                  <a:srgbClr val="FFFFFF"/>
                </a:solidFill>
              </a:rPr>
              <a:pPr algn="r"/>
              <a:t>12</a:t>
            </a:fld>
            <a:endParaRPr kumimoji="0" lang="ru-RU" sz="1200">
              <a:solidFill>
                <a:srgbClr val="FFFFFF"/>
              </a:solidFill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0" y="8685331"/>
            <a:ext cx="29725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kumimoji="0" lang="ru-RU" sz="1200">
                <a:solidFill>
                  <a:srgbClr val="FFFFFF"/>
                </a:solidFill>
              </a:rPr>
              <a:t>Российская академия народного хозяйства и государственной службы при Президенте РФ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68EB9389-E082-674E-8E25-BD27843F62E4}" type="slidenum">
              <a:rPr kumimoji="0" lang="en-US" sz="1200"/>
              <a:pPr/>
              <a:t>13</a:t>
            </a:fld>
            <a:endParaRPr kumimoji="0" lang="en-US" sz="120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ru-RU">
              <a:latin typeface="Arial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r"/>
            <a:fld id="{87C24D2E-CD61-8941-B955-60FC1847CC6E}" type="slidenum">
              <a:rPr kumimoji="0" lang="ru-RU" sz="1200">
                <a:solidFill>
                  <a:srgbClr val="FFFFFF"/>
                </a:solidFill>
              </a:rPr>
              <a:pPr algn="r"/>
              <a:t>13</a:t>
            </a:fld>
            <a:endParaRPr kumimoji="0" lang="ru-RU" sz="1200">
              <a:solidFill>
                <a:srgbClr val="FFFFFF"/>
              </a:solidFill>
            </a:endParaRP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0" y="8685331"/>
            <a:ext cx="29725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kumimoji="0" lang="ru-RU" sz="1200">
                <a:solidFill>
                  <a:srgbClr val="FFFFFF"/>
                </a:solidFill>
              </a:rPr>
              <a:t>Российская академия народного хозяйства и государственной службы при Президенте РФ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AEEF-D64F-8742-9114-0B09B694556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FBB-99BC-1E47-92B9-0CA00FFB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72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AEEF-D64F-8742-9114-0B09B694556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FBB-99BC-1E47-92B9-0CA00FFB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96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AEEF-D64F-8742-9114-0B09B694556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FBB-99BC-1E47-92B9-0CA00FFB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39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AEEF-D64F-8742-9114-0B09B694556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FBB-99BC-1E47-92B9-0CA00FFB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25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AEEF-D64F-8742-9114-0B09B694556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FBB-99BC-1E47-92B9-0CA00FFB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810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AEEF-D64F-8742-9114-0B09B694556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FBB-99BC-1E47-92B9-0CA00FFB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705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AEEF-D64F-8742-9114-0B09B694556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FBB-99BC-1E47-92B9-0CA00FFB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61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AEEF-D64F-8742-9114-0B09B694556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FBB-99BC-1E47-92B9-0CA00FFB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38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AEEF-D64F-8742-9114-0B09B694556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FBB-99BC-1E47-92B9-0CA00FFB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553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AEEF-D64F-8742-9114-0B09B694556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FBB-99BC-1E47-92B9-0CA00FFB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85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AEEF-D64F-8742-9114-0B09B694556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FBB-99BC-1E47-92B9-0CA00FFB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74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2AEEF-D64F-8742-9114-0B09B694556C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EFBB-99BC-1E47-92B9-0CA00FFB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69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-sfera.ru/posts/federalnyy-gosudarstvennyy-obrazovatelnyy-standart-doshkolnogo-obrazovaniya-prinya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5014/" TargetMode="External"/><Relationship Id="rId2" Type="http://schemas.openxmlformats.org/officeDocument/2006/relationships/hyperlink" Target="http://www.consultant.ru/document/cons_doc_LAW_152697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rulaws.ru/tk/CHAST-CHETVERTAYA/Razdel-XII/Glava-55/Statya-351.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68923" y="465827"/>
            <a:ext cx="7989277" cy="352539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Нормативные и правовые  материалы обеспечения Федерального </a:t>
            </a:r>
            <a:r>
              <a:rPr lang="ru-RU" dirty="0" smtClean="0"/>
              <a:t>государственного образовательного </a:t>
            </a:r>
            <a:r>
              <a:rPr lang="ru-RU" dirty="0"/>
              <a:t>стандарта дошкольного </a:t>
            </a:r>
            <a:r>
              <a:rPr lang="ru-RU" dirty="0" smtClean="0"/>
              <a:t>образования</a:t>
            </a:r>
            <a:br>
              <a:rPr lang="ru-RU" dirty="0" smtClean="0"/>
            </a:br>
            <a:r>
              <a:rPr lang="ru-RU" sz="3100" dirty="0" smtClean="0"/>
              <a:t>(февраль 2019)</a:t>
            </a:r>
            <a:r>
              <a:rPr lang="ru-RU" sz="3100" dirty="0" smtClean="0">
                <a:effectLst/>
              </a:rPr>
              <a:t> 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614" y="4200768"/>
            <a:ext cx="6174155" cy="181707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Calibri" charset="0"/>
                <a:cs typeface="Geneva CY" charset="0"/>
              </a:rPr>
              <a:t>Ксения Юрьевна </a:t>
            </a:r>
            <a:r>
              <a:rPr lang="ru-RU" b="1" dirty="0" err="1" smtClean="0">
                <a:solidFill>
                  <a:schemeClr val="tx1"/>
                </a:solidFill>
                <a:latin typeface="Calibri" charset="0"/>
                <a:cs typeface="Geneva CY" charset="0"/>
              </a:rPr>
              <a:t>Белая,к.п.н</a:t>
            </a:r>
            <a:r>
              <a:rPr lang="ru-RU" b="1" dirty="0" smtClean="0">
                <a:solidFill>
                  <a:schemeClr val="tx1"/>
                </a:solidFill>
                <a:latin typeface="Calibri" charset="0"/>
                <a:cs typeface="Geneva CY" charset="0"/>
              </a:rPr>
              <a:t>.,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alibri" charset="0"/>
                <a:cs typeface="Geneva CY" charset="0"/>
              </a:rPr>
              <a:t>заслуженный учитель России, лауреат премии Правительства РФ в области образования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5913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20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/>
              <a:t>Закон «Об образовании в Российской </a:t>
            </a:r>
            <a:r>
              <a:rPr lang="ru-RU" sz="3600" b="1" dirty="0" smtClean="0"/>
              <a:t>Федерации» </a:t>
            </a:r>
            <a:r>
              <a:rPr lang="ru-RU" sz="3600" dirty="0"/>
              <a:t>от </a:t>
            </a:r>
            <a:r>
              <a:rPr lang="ru-RU" dirty="0"/>
              <a:t>29.12.2012 г. № 273-ФЗ </a:t>
            </a:r>
            <a:endParaRPr lang="ru-RU" b="1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83662" y="1406769"/>
            <a:ext cx="8804030" cy="5666154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b="1" dirty="0">
              <a:solidFill>
                <a:srgbClr val="000000"/>
              </a:solidFill>
              <a:latin typeface="Cambria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b="1" dirty="0">
              <a:solidFill>
                <a:srgbClr val="000000"/>
              </a:solidFill>
              <a:latin typeface="Cambria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1406769"/>
            <a:ext cx="9140092" cy="5818554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vert="horz" lIns="90000" tIns="46800" rIns="90000" bIns="4680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Система образования выстраивается с </a:t>
            </a:r>
            <a:r>
              <a:rPr lang="ru-RU" dirty="0" smtClean="0"/>
              <a:t>учётом </a:t>
            </a:r>
            <a:r>
              <a:rPr lang="ru-RU" dirty="0"/>
              <a:t>федеральных государственных образовательных  стандартов различного уровня. </a:t>
            </a:r>
          </a:p>
          <a:p>
            <a:r>
              <a:rPr lang="ru-RU" dirty="0"/>
              <a:t>Образовательные программы определяют содержание образования. Они  самостоятельно разрабатываются,  утверждаются и реализуются организацией, осуществляющей образовательную </a:t>
            </a:r>
            <a:r>
              <a:rPr lang="ru-RU" dirty="0" smtClean="0"/>
              <a:t>деятельность.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75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5729288" y="61912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kumimoji="0" lang="ru-RU" sz="1200">
                <a:solidFill>
                  <a:srgbClr val="B5A788"/>
                </a:solidFill>
                <a:latin typeface="Corbel" charset="0"/>
              </a:rPr>
              <a:t>1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8575"/>
          <a:ext cx="9144000" cy="6996113"/>
        </p:xfrm>
        <a:graphic>
          <a:graphicData uri="http://schemas.openxmlformats.org/drawingml/2006/table">
            <a:tbl>
              <a:tblPr/>
              <a:tblGrid>
                <a:gridCol w="539552"/>
                <a:gridCol w="8352928"/>
                <a:gridCol w="251520"/>
              </a:tblGrid>
              <a:tr h="1157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Arial" charset="0"/>
                          <a:cs typeface="Times New Roman" charset="0"/>
                        </a:rPr>
                        <a:t>Организация образовательного процесса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7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74901"/>
                      </a:srgbClr>
                    </a:solidFill>
                  </a:tcPr>
                </a:tc>
              </a:tr>
              <a:tr h="3857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7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Arial" charset="0"/>
                          <a:cs typeface="Times New Roman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7490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Arial" charset="0"/>
                          <a:cs typeface="Times New Roman" charset="0"/>
                        </a:rPr>
                        <a:t>Закон регламентирует функционирование </a:t>
                      </a: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Arial" charset="0"/>
                          <a:cs typeface="Times New Roman" charset="0"/>
                        </a:rPr>
                        <a:t>независимых институтов оценки качества образования.</a:t>
                      </a:r>
                      <a:endParaRPr kumimoji="0" lang="ru-RU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7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1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Arial" charset="0"/>
                          <a:cs typeface="Times New Roman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7490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Arial" charset="0"/>
                          <a:cs typeface="Times New Roman" charset="0"/>
                        </a:rPr>
                        <a:t>Регламентация использования в образовательном процессе печатных и электронных ресурсов,</a:t>
                      </a: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Arial" charset="0"/>
                          <a:cs typeface="Times New Roman" charset="0"/>
                        </a:rPr>
                        <a:t> формирование библиотечных фондов, отбор организаций, осуществляющих выпуск учебных пособий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7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3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Arial" charset="0"/>
                          <a:cs typeface="Times New Roman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7490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Arial" charset="0"/>
                          <a:cs typeface="Times New Roman" charset="0"/>
                        </a:rPr>
                        <a:t>Регламентация образовательных отношений, установлены требованиям к 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Arial" charset="0"/>
                          <a:cs typeface="Times New Roman" charset="0"/>
                        </a:rPr>
                        <a:t>договору об образовании</a:t>
                      </a: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Arial" charset="0"/>
                          <a:cs typeface="Times New Roman" charset="0"/>
                        </a:rPr>
                        <a:t>, подробно рассматриваются вопросы проведения 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Arial" charset="0"/>
                          <a:cs typeface="Times New Roman" charset="0"/>
                        </a:rPr>
                        <a:t>промежуточной и итоговой аттестации обучающихся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749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29802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8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28638" y="163634"/>
            <a:ext cx="8083550" cy="987425"/>
          </a:xfrm>
          <a:prstGeom prst="rect">
            <a:avLst/>
          </a:prstGeom>
          <a:gradFill rotWithShape="0">
            <a:gsLst>
              <a:gs pos="0">
                <a:srgbClr val="B5CFE7"/>
              </a:gs>
              <a:gs pos="100000">
                <a:srgbClr val="FFFFCC"/>
              </a:gs>
            </a:gsLst>
            <a:lin ang="5400000" scaled="1"/>
          </a:gradFill>
          <a:ln w="25560">
            <a:solidFill>
              <a:srgbClr val="26697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262626"/>
                </a:solidFill>
                <a:latin typeface="Cambria" charset="0"/>
              </a:rPr>
              <a:t>Нововведения Закона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4988" y="1387232"/>
            <a:ext cx="8077200" cy="103553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Cambria" charset="0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Cambria" charset="0"/>
              </a:rPr>
              <a:t>Повышение </a:t>
            </a:r>
            <a:r>
              <a:rPr lang="ru-RU" sz="2800" dirty="0">
                <a:solidFill>
                  <a:srgbClr val="000000"/>
                </a:solidFill>
                <a:latin typeface="Cambria" charset="0"/>
              </a:rPr>
              <a:t>квалификации педагога </a:t>
            </a:r>
            <a:r>
              <a:rPr lang="ru-RU" sz="2800" dirty="0" smtClean="0"/>
              <a:t>–</a:t>
            </a:r>
            <a:r>
              <a:rPr lang="ru-RU" sz="2800" dirty="0" smtClean="0">
                <a:solidFill>
                  <a:srgbClr val="000000"/>
                </a:solidFill>
                <a:latin typeface="Cambria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mbria" charset="0"/>
              </a:rPr>
              <a:t>не реже чем один раз в три года</a:t>
            </a:r>
            <a:r>
              <a:rPr lang="ru-RU" sz="2800" dirty="0" smtClean="0">
                <a:solidFill>
                  <a:srgbClr val="000000"/>
                </a:solidFill>
                <a:latin typeface="Cambria" charset="0"/>
              </a:rPr>
              <a:t>;</a:t>
            </a:r>
            <a:endParaRPr lang="ru-RU" sz="2400" dirty="0">
              <a:solidFill>
                <a:srgbClr val="000000"/>
              </a:solidFill>
              <a:latin typeface="Cambria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6088" y="2722441"/>
            <a:ext cx="8080375" cy="116571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Cambria" charset="0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Cambria" charset="0"/>
              </a:rPr>
              <a:t>расходы </a:t>
            </a:r>
            <a:r>
              <a:rPr lang="ru-RU" sz="2800" dirty="0">
                <a:solidFill>
                  <a:srgbClr val="000000"/>
                </a:solidFill>
                <a:latin typeface="Cambria" charset="0"/>
              </a:rPr>
              <a:t>на оплату труда </a:t>
            </a:r>
            <a:r>
              <a:rPr lang="ru-RU" sz="2800" dirty="0" smtClean="0"/>
              <a:t>–</a:t>
            </a:r>
            <a:r>
              <a:rPr lang="ru-RU" sz="2800" dirty="0" smtClean="0">
                <a:solidFill>
                  <a:srgbClr val="000000"/>
                </a:solidFill>
                <a:latin typeface="Cambria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mbria" charset="0"/>
              </a:rPr>
              <a:t>не ниже уровня, средней заработной платы в субъекте </a:t>
            </a:r>
            <a:r>
              <a:rPr lang="ru-RU" sz="2800" dirty="0" smtClean="0">
                <a:solidFill>
                  <a:srgbClr val="000000"/>
                </a:solidFill>
                <a:latin typeface="Cambria" charset="0"/>
              </a:rPr>
              <a:t>РФ;</a:t>
            </a:r>
            <a:endParaRPr lang="ru-RU" sz="2800" dirty="0">
              <a:solidFill>
                <a:srgbClr val="000000"/>
              </a:solidFill>
              <a:latin typeface="Cambri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829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1813" y="476250"/>
            <a:ext cx="8051800" cy="987425"/>
          </a:xfrm>
          <a:prstGeom prst="rect">
            <a:avLst/>
          </a:prstGeom>
          <a:gradFill rotWithShape="0">
            <a:gsLst>
              <a:gs pos="0">
                <a:srgbClr val="B5CFE7"/>
              </a:gs>
              <a:gs pos="100000">
                <a:srgbClr val="FFFFCC"/>
              </a:gs>
            </a:gsLst>
            <a:lin ang="5400000" scaled="1"/>
          </a:gradFill>
          <a:ln w="25560">
            <a:solidFill>
              <a:srgbClr val="26697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262626"/>
                </a:solidFill>
                <a:latin typeface="Cambria" charset="0"/>
              </a:rPr>
              <a:t>Нововведения Закона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1813" y="1700213"/>
            <a:ext cx="8080375" cy="973137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mbria" charset="0"/>
              </a:rPr>
              <a:t>- преимущественное право записи в ОО тех, кто проживает на </a:t>
            </a:r>
            <a:r>
              <a:rPr lang="ru-RU" sz="2400" dirty="0" smtClean="0">
                <a:solidFill>
                  <a:srgbClr val="000000"/>
                </a:solidFill>
                <a:latin typeface="Cambria" charset="0"/>
              </a:rPr>
              <a:t>закреплённой </a:t>
            </a:r>
            <a:r>
              <a:rPr lang="ru-RU" sz="2400" dirty="0">
                <a:solidFill>
                  <a:srgbClr val="000000"/>
                </a:solidFill>
                <a:latin typeface="Cambria" charset="0"/>
              </a:rPr>
              <a:t>территории;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31813" y="2924175"/>
            <a:ext cx="8080375" cy="15843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Cambria" charset="0"/>
              </a:rPr>
              <a:t>- результаты единого государственного экзамена будут действительны 5 лет (четыре года, следующих за годом получения таких результатов);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503238" y="4838700"/>
            <a:ext cx="8080375" cy="14414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mbria" charset="0"/>
              </a:rPr>
              <a:t>-индивидуальный отбор детей на программы с </a:t>
            </a:r>
            <a:r>
              <a:rPr lang="ru-RU" sz="2400" dirty="0" smtClean="0">
                <a:solidFill>
                  <a:srgbClr val="000000"/>
                </a:solidFill>
                <a:latin typeface="Cambria" charset="0"/>
              </a:rPr>
              <a:t>углублённым </a:t>
            </a:r>
            <a:r>
              <a:rPr lang="ru-RU" sz="2400" dirty="0">
                <a:solidFill>
                  <a:srgbClr val="000000"/>
                </a:solidFill>
                <a:latin typeface="Cambria" charset="0"/>
              </a:rPr>
              <a:t>изучением отдельных предметов только </a:t>
            </a:r>
            <a:endParaRPr lang="ru-RU" sz="2400" dirty="0" smtClean="0">
              <a:solidFill>
                <a:srgbClr val="000000"/>
              </a:solidFill>
              <a:latin typeface="Cambria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 smtClean="0">
                <a:solidFill>
                  <a:srgbClr val="000000"/>
                </a:solidFill>
                <a:latin typeface="Cambria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Cambria" charset="0"/>
              </a:rPr>
              <a:t>средних и старших классах.</a:t>
            </a:r>
          </a:p>
        </p:txBody>
      </p:sp>
    </p:spTree>
    <p:extLst>
      <p:ext uri="{BB962C8B-B14F-4D97-AF65-F5344CB8AC3E}">
        <p14:creationId xmlns="" xmlns:p14="http://schemas.microsoft.com/office/powerpoint/2010/main" val="4123678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385" y="253999"/>
            <a:ext cx="8772769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Федеральный государственный</a:t>
            </a:r>
            <a:br>
              <a:rPr lang="ru-RU" sz="3200" b="1" dirty="0"/>
            </a:br>
            <a:r>
              <a:rPr lang="ru-RU" sz="3200" b="1" dirty="0"/>
              <a:t>образовательный</a:t>
            </a:r>
            <a:br>
              <a:rPr lang="ru-RU" sz="3200" b="1" dirty="0"/>
            </a:br>
            <a:r>
              <a:rPr lang="ru-RU" sz="3200" b="1" dirty="0"/>
              <a:t> стандарт дошкольного образования. </a:t>
            </a:r>
            <a:br>
              <a:rPr lang="ru-RU" sz="3200" b="1" dirty="0"/>
            </a:br>
            <a:r>
              <a:rPr lang="ru-RU" sz="3200" b="1" dirty="0"/>
              <a:t>ПРИКАЗ МИНОБР  </a:t>
            </a:r>
            <a:r>
              <a:rPr lang="ru-RU" sz="3200" b="1" dirty="0" smtClean="0"/>
              <a:t>РФ</a:t>
            </a:r>
            <a:r>
              <a:rPr lang="ru-RU" sz="3200" b="1" dirty="0"/>
              <a:t>. № 1155 от 17.11. 2013 </a:t>
            </a:r>
            <a:r>
              <a:rPr lang="ru-RU" sz="3200" b="1" dirty="0" smtClean="0"/>
              <a:t>г.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98859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70121"/>
            <a:ext cx="8229600" cy="18925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200" b="1" dirty="0" smtClean="0"/>
              <a:t>Федеральный </a:t>
            </a:r>
            <a:r>
              <a:rPr lang="ru-RU" sz="3200" b="1" dirty="0"/>
              <a:t>государственный</a:t>
            </a:r>
            <a:br>
              <a:rPr lang="ru-RU" sz="3200" b="1" dirty="0"/>
            </a:br>
            <a:r>
              <a:rPr lang="ru-RU" sz="3200" b="1" dirty="0"/>
              <a:t>образовательный</a:t>
            </a:r>
            <a:br>
              <a:rPr lang="ru-RU" sz="3200" b="1" dirty="0"/>
            </a:br>
            <a:r>
              <a:rPr lang="ru-RU" sz="3200" b="1" dirty="0"/>
              <a:t> стандарт дошкольного образования. </a:t>
            </a:r>
            <a:br>
              <a:rPr lang="ru-RU" sz="3200" b="1" dirty="0"/>
            </a:br>
            <a:r>
              <a:rPr lang="ru-RU" sz="2400" b="1" dirty="0"/>
              <a:t>ПРИКАЗ МИНОБР  </a:t>
            </a:r>
            <a:r>
              <a:rPr lang="ru-RU" sz="2400" b="1" dirty="0" smtClean="0"/>
              <a:t>РФ</a:t>
            </a:r>
            <a:r>
              <a:rPr lang="ru-RU" sz="2400" b="1" dirty="0"/>
              <a:t>. № 1155 от 17.11. 2013 </a:t>
            </a:r>
            <a:r>
              <a:rPr lang="ru-RU" sz="2400" b="1" dirty="0" smtClean="0"/>
              <a:t>г.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2770"/>
            <a:ext cx="8229600" cy="427261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Настоящий приказ </a:t>
            </a:r>
            <a:r>
              <a:rPr lang="ru-RU" b="1" dirty="0" smtClean="0"/>
              <a:t>вступил </a:t>
            </a:r>
            <a:r>
              <a:rPr lang="ru-RU" b="1" dirty="0"/>
              <a:t>в </a:t>
            </a:r>
            <a:r>
              <a:rPr lang="ru-RU" b="1" dirty="0" smtClean="0"/>
              <a:t>силу</a:t>
            </a:r>
          </a:p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        </a:t>
            </a:r>
            <a:r>
              <a:rPr lang="ru-RU" b="1" dirty="0"/>
              <a:t>с 1 января 2014 года.</a:t>
            </a:r>
          </a:p>
          <a:p>
            <a:pPr lvl="0"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787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61816" y="40176"/>
            <a:ext cx="8725876" cy="1386132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Основные понятия стандарта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4462" y="1600200"/>
            <a:ext cx="8753230" cy="5257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Стандарт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комплекс</a:t>
            </a:r>
            <a:r>
              <a:rPr lang="en-US" dirty="0"/>
              <a:t> </a:t>
            </a:r>
            <a:r>
              <a:rPr lang="en-US" dirty="0" err="1"/>
              <a:t>норм</a:t>
            </a:r>
            <a:r>
              <a:rPr lang="en-US" dirty="0"/>
              <a:t>, </a:t>
            </a:r>
            <a:r>
              <a:rPr lang="en-US" dirty="0" err="1"/>
              <a:t>правил</a:t>
            </a:r>
            <a:r>
              <a:rPr lang="en-US" dirty="0"/>
              <a:t>, </a:t>
            </a:r>
            <a:r>
              <a:rPr lang="en-US" dirty="0" err="1"/>
              <a:t>требований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устанавливаются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основе</a:t>
            </a:r>
            <a:r>
              <a:rPr lang="en-US" dirty="0"/>
              <a:t> </a:t>
            </a:r>
            <a:r>
              <a:rPr lang="en-US" dirty="0" err="1"/>
              <a:t>достижений</a:t>
            </a:r>
            <a:r>
              <a:rPr lang="en-US" dirty="0"/>
              <a:t> </a:t>
            </a:r>
            <a:r>
              <a:rPr lang="en-US" dirty="0" err="1"/>
              <a:t>науки</a:t>
            </a:r>
            <a:r>
              <a:rPr lang="en-US" dirty="0"/>
              <a:t>, </a:t>
            </a:r>
            <a:r>
              <a:rPr lang="en-US" dirty="0" err="1"/>
              <a:t>техники</a:t>
            </a:r>
            <a:r>
              <a:rPr lang="en-US" dirty="0"/>
              <a:t> и </a:t>
            </a:r>
            <a:r>
              <a:rPr lang="en-US" dirty="0" err="1"/>
              <a:t>передового</a:t>
            </a:r>
            <a:r>
              <a:rPr lang="en-US" dirty="0"/>
              <a:t> </a:t>
            </a:r>
            <a:r>
              <a:rPr lang="en-US" dirty="0" err="1" smtClean="0"/>
              <a:t>опыта</a:t>
            </a:r>
            <a:r>
              <a:rPr lang="ru-RU" dirty="0" smtClean="0"/>
              <a:t>. </a:t>
            </a:r>
          </a:p>
          <a:p>
            <a:r>
              <a:rPr lang="en-US" dirty="0"/>
              <a:t>ФГОС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en-US" dirty="0" err="1"/>
              <a:t>система</a:t>
            </a:r>
            <a:r>
              <a:rPr lang="en-US" dirty="0"/>
              <a:t> </a:t>
            </a:r>
            <a:r>
              <a:rPr lang="en-US" dirty="0" err="1"/>
              <a:t>основных</a:t>
            </a:r>
            <a:r>
              <a:rPr lang="en-US" dirty="0"/>
              <a:t> </a:t>
            </a:r>
            <a:r>
              <a:rPr lang="en-US" dirty="0" err="1"/>
              <a:t>параметров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принимаются</a:t>
            </a:r>
            <a:r>
              <a:rPr lang="en-US" dirty="0"/>
              <a:t> в </a:t>
            </a:r>
            <a:r>
              <a:rPr lang="en-US" dirty="0" err="1"/>
              <a:t>качестве</a:t>
            </a:r>
            <a:r>
              <a:rPr lang="en-US" dirty="0"/>
              <a:t> </a:t>
            </a:r>
            <a:r>
              <a:rPr lang="en-US" dirty="0" err="1"/>
              <a:t>государственной</a:t>
            </a:r>
            <a:r>
              <a:rPr lang="en-US" dirty="0"/>
              <a:t> </a:t>
            </a:r>
            <a:r>
              <a:rPr lang="en-US" dirty="0" err="1"/>
              <a:t>нормы</a:t>
            </a:r>
            <a:r>
              <a:rPr lang="en-US" dirty="0"/>
              <a:t> </a:t>
            </a:r>
            <a:r>
              <a:rPr lang="en-US" dirty="0" err="1"/>
              <a:t>образованности</a:t>
            </a:r>
            <a:r>
              <a:rPr lang="en-US" dirty="0"/>
              <a:t>, </a:t>
            </a:r>
            <a:r>
              <a:rPr lang="en-US" dirty="0" err="1"/>
              <a:t>отражающей</a:t>
            </a:r>
            <a:r>
              <a:rPr lang="en-US" dirty="0"/>
              <a:t> </a:t>
            </a:r>
            <a:r>
              <a:rPr lang="en-US" dirty="0" err="1"/>
              <a:t>общественный</a:t>
            </a:r>
            <a:r>
              <a:rPr lang="en-US" dirty="0"/>
              <a:t> </a:t>
            </a:r>
            <a:r>
              <a:rPr lang="en-US" dirty="0" err="1"/>
              <a:t>идеал</a:t>
            </a:r>
            <a:r>
              <a:rPr lang="en-US" dirty="0"/>
              <a:t> и </a:t>
            </a:r>
            <a:r>
              <a:rPr lang="en-US" dirty="0" err="1"/>
              <a:t>учитывающей</a:t>
            </a:r>
            <a:r>
              <a:rPr lang="en-US" dirty="0"/>
              <a:t> </a:t>
            </a:r>
            <a:r>
              <a:rPr lang="en-US" dirty="0" err="1"/>
              <a:t>возможности</a:t>
            </a:r>
            <a:r>
              <a:rPr lang="en-US" dirty="0"/>
              <a:t> </a:t>
            </a:r>
            <a:r>
              <a:rPr lang="en-US" dirty="0" err="1"/>
              <a:t>реальной</a:t>
            </a:r>
            <a:r>
              <a:rPr lang="en-US" dirty="0"/>
              <a:t> </a:t>
            </a:r>
            <a:r>
              <a:rPr lang="en-US" dirty="0" err="1"/>
              <a:t>личности</a:t>
            </a:r>
            <a:r>
              <a:rPr lang="en-US" dirty="0"/>
              <a:t> и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достижению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идеала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>
                <a:hlinkClick r:id="rId2"/>
              </a:rPr>
              <a:t>ФГОС ДО</a:t>
            </a:r>
            <a:r>
              <a:rPr lang="en-US" dirty="0"/>
              <a:t> </a:t>
            </a:r>
            <a:r>
              <a:rPr lang="en-US" dirty="0" err="1"/>
              <a:t>отражает</a:t>
            </a:r>
            <a:r>
              <a:rPr lang="en-US" dirty="0"/>
              <a:t> </a:t>
            </a:r>
            <a:r>
              <a:rPr lang="en-US" dirty="0" err="1"/>
              <a:t>согласованные</a:t>
            </a:r>
            <a:r>
              <a:rPr lang="en-US" dirty="0"/>
              <a:t> </a:t>
            </a:r>
            <a:r>
              <a:rPr lang="en-US" dirty="0" err="1"/>
              <a:t>социально-культурные</a:t>
            </a:r>
            <a:r>
              <a:rPr lang="en-US" dirty="0"/>
              <a:t>, </a:t>
            </a:r>
            <a:r>
              <a:rPr lang="en-US" dirty="0" err="1"/>
              <a:t>общественно-государственные</a:t>
            </a:r>
            <a:r>
              <a:rPr lang="en-US" dirty="0"/>
              <a:t> </a:t>
            </a:r>
            <a:r>
              <a:rPr lang="en-US" dirty="0" err="1"/>
              <a:t>ожидания</a:t>
            </a:r>
            <a:r>
              <a:rPr lang="en-US" dirty="0"/>
              <a:t> </a:t>
            </a:r>
            <a:r>
              <a:rPr lang="en-US" dirty="0" err="1"/>
              <a:t>относительно</a:t>
            </a:r>
            <a:r>
              <a:rPr lang="en-US" dirty="0"/>
              <a:t> </a:t>
            </a:r>
            <a:r>
              <a:rPr lang="en-US" dirty="0" err="1"/>
              <a:t>уровня</a:t>
            </a:r>
            <a:r>
              <a:rPr lang="en-US" dirty="0"/>
              <a:t> ДО,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являются</a:t>
            </a:r>
            <a:r>
              <a:rPr lang="en-US" dirty="0"/>
              <a:t> </a:t>
            </a:r>
            <a:r>
              <a:rPr lang="en-US" dirty="0" err="1"/>
              <a:t>ориентирами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учредителей</a:t>
            </a:r>
            <a:r>
              <a:rPr lang="en-US" dirty="0"/>
              <a:t> </a:t>
            </a:r>
            <a:r>
              <a:rPr lang="en-US" dirty="0" err="1"/>
              <a:t>дошкольных</a:t>
            </a:r>
            <a:r>
              <a:rPr lang="en-US" dirty="0"/>
              <a:t> </a:t>
            </a:r>
            <a:r>
              <a:rPr lang="ru-RU" dirty="0" smtClean="0"/>
              <a:t>о</a:t>
            </a:r>
            <a:r>
              <a:rPr lang="en-US" dirty="0" err="1" smtClean="0"/>
              <a:t>рганизаций</a:t>
            </a:r>
            <a:r>
              <a:rPr lang="en-US" dirty="0"/>
              <a:t>, </a:t>
            </a:r>
            <a:r>
              <a:rPr lang="en-US" dirty="0" err="1"/>
              <a:t>специалистов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, </a:t>
            </a:r>
            <a:r>
              <a:rPr lang="en-US" dirty="0" err="1" smtClean="0"/>
              <a:t>семей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243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38223"/>
            <a:ext cx="8229600" cy="158425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/>
              <a:t>Федеральный государственный </a:t>
            </a:r>
            <a:r>
              <a:rPr lang="ru-RU" sz="3200" dirty="0" smtClean="0"/>
              <a:t>образовательный </a:t>
            </a:r>
            <a:br>
              <a:rPr lang="ru-RU" sz="3200" dirty="0" smtClean="0"/>
            </a:br>
            <a:r>
              <a:rPr lang="ru-RU" sz="3200" b="1" dirty="0" smtClean="0"/>
              <a:t>стандарт </a:t>
            </a:r>
            <a:r>
              <a:rPr lang="ru-RU" sz="3200" b="1" dirty="0"/>
              <a:t>дошкольного </a:t>
            </a:r>
            <a:r>
              <a:rPr lang="ru-RU" sz="3200" b="1" dirty="0" smtClean="0"/>
              <a:t>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70530"/>
            <a:ext cx="8229600" cy="45259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Стандарт преследует следующие цели:</a:t>
            </a:r>
          </a:p>
          <a:p>
            <a:r>
              <a:rPr lang="ru-RU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r>
              <a:rPr lang="ru-RU" dirty="0" smtClean="0"/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</a:t>
            </a:r>
          </a:p>
          <a:p>
            <a:r>
              <a:rPr lang="ru-RU" dirty="0" smtClean="0"/>
              <a:t>сохранения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51938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13553" y="127591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800" b="1" dirty="0" smtClean="0"/>
              <a:t>Федеральный </a:t>
            </a:r>
            <a:r>
              <a:rPr lang="ru-RU" sz="2800" b="1" dirty="0"/>
              <a:t>государственный образовательный стандарт дошкольного образования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553" y="1456660"/>
            <a:ext cx="8373247" cy="5257800"/>
          </a:xfrm>
          <a:solidFill>
            <a:srgbClr val="B7DEE8"/>
          </a:solidFill>
        </p:spPr>
        <p:txBody>
          <a:bodyPr>
            <a:normAutofit fontScale="70000" lnSpcReduction="20000"/>
          </a:bodyPr>
          <a:lstStyle/>
          <a:p>
            <a:r>
              <a:rPr lang="ru-RU" dirty="0"/>
              <a:t>Стандарт  устанавливает требования, обязательные при реализации Программы, в том числе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	- к </a:t>
            </a:r>
            <a:r>
              <a:rPr lang="ru-RU" dirty="0"/>
              <a:t>структуре Программы</a:t>
            </a:r>
            <a:r>
              <a:rPr lang="ru-RU" dirty="0" smtClean="0"/>
              <a:t>;</a:t>
            </a:r>
            <a:endParaRPr lang="ru-RU" dirty="0"/>
          </a:p>
          <a:p>
            <a:pPr>
              <a:buNone/>
            </a:pPr>
            <a:r>
              <a:rPr lang="ru-RU" dirty="0" smtClean="0"/>
              <a:t>	- к </a:t>
            </a:r>
            <a:r>
              <a:rPr lang="ru-RU" dirty="0"/>
              <a:t>условиям реализации Программы, включающим требования к психолого-педагогическим, кадровым, финансовым условиям и к предметно-пространственной среде;</a:t>
            </a:r>
          </a:p>
          <a:p>
            <a:pPr>
              <a:buNone/>
            </a:pPr>
            <a:r>
              <a:rPr lang="ru-RU" dirty="0" smtClean="0"/>
              <a:t>	- к </a:t>
            </a:r>
            <a:r>
              <a:rPr lang="ru-RU" dirty="0"/>
              <a:t>результатам освоения Программы, </a:t>
            </a:r>
            <a:r>
              <a:rPr lang="ru-RU" dirty="0" smtClean="0"/>
              <a:t>представленным </a:t>
            </a:r>
            <a:r>
              <a:rPr lang="ru-RU" dirty="0"/>
              <a:t>в виде целевых ориентиров дошкольного образования</a:t>
            </a:r>
            <a:r>
              <a:rPr lang="ru-RU" dirty="0" smtClean="0"/>
              <a:t>.</a:t>
            </a:r>
          </a:p>
          <a:p>
            <a:r>
              <a:rPr lang="ru-RU" dirty="0"/>
              <a:t>Содержание Программы должно </a:t>
            </a:r>
            <a:r>
              <a:rPr lang="ru-RU" dirty="0" smtClean="0"/>
              <a:t>обеспечить развитие личности, мотивации и способностей детей в различных видах деятельности и охватывать следующие структурные единицы  (образовательные области):</a:t>
            </a:r>
            <a:endParaRPr lang="ru-RU" dirty="0"/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социально</a:t>
            </a:r>
            <a:r>
              <a:rPr lang="ru-RU" dirty="0" smtClean="0"/>
              <a:t>-коммуникативное </a:t>
            </a:r>
            <a:r>
              <a:rPr lang="ru-RU" dirty="0"/>
              <a:t>развитие;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познавательное развитие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	- речевое развитие;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художественно-эстетическое развитие</a:t>
            </a:r>
            <a:r>
              <a:rPr lang="ru-RU" dirty="0" smtClean="0"/>
              <a:t>;</a:t>
            </a:r>
            <a:endParaRPr lang="ru-RU" dirty="0"/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физическое развитие.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2663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b="1" dirty="0"/>
              <a:t>Федеральный государственный образовательный стандарт дошкольного </a:t>
            </a:r>
            <a:r>
              <a:rPr lang="ru-RU" sz="2800" b="1" dirty="0" smtClean="0"/>
              <a:t>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</a:t>
            </a:r>
            <a:r>
              <a:rPr lang="ru-RU" b="1" dirty="0"/>
              <a:t>общении, игре, познавательно-исследовательской деятельности </a:t>
            </a:r>
            <a:r>
              <a:rPr lang="ru-RU" dirty="0" smtClean="0"/>
              <a:t>– </a:t>
            </a:r>
            <a:r>
              <a:rPr lang="ru-RU" dirty="0"/>
              <a:t>как сквозных механизмах развития </a:t>
            </a:r>
            <a:r>
              <a:rPr lang="ru-RU" dirty="0" smtClean="0"/>
              <a:t>ребёнка</a:t>
            </a:r>
            <a:r>
              <a:rPr lang="ru-RU" dirty="0"/>
              <a:t>):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81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5275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/>
              <a:t>Государственная программа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Развитие образования» на 2013-2020 </a:t>
            </a:r>
            <a:r>
              <a:rPr lang="ru-RU" sz="3200" b="1" dirty="0" smtClean="0"/>
              <a:t>годы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385" y="1600200"/>
            <a:ext cx="8694615" cy="5257800"/>
          </a:xfrm>
          <a:solidFill>
            <a:srgbClr val="CCFFCC"/>
          </a:solidFill>
        </p:spPr>
        <p:txBody>
          <a:bodyPr>
            <a:normAutofit fontScale="85000" lnSpcReduction="10000"/>
          </a:bodyPr>
          <a:lstStyle/>
          <a:p>
            <a:r>
              <a:rPr lang="en-US" b="1" i="1" dirty="0" err="1"/>
              <a:t>Прогноз</a:t>
            </a:r>
            <a:r>
              <a:rPr lang="en-US" b="1" i="1" dirty="0"/>
              <a:t> </a:t>
            </a:r>
            <a:r>
              <a:rPr lang="en-US" b="1" i="1" dirty="0" err="1"/>
              <a:t>развития</a:t>
            </a:r>
            <a:r>
              <a:rPr lang="en-US" b="1" i="1" dirty="0"/>
              <a:t> </a:t>
            </a:r>
            <a:r>
              <a:rPr lang="en-US" b="1" i="1" dirty="0" err="1"/>
              <a:t>сферы</a:t>
            </a:r>
            <a:r>
              <a:rPr lang="en-US" b="1" i="1" dirty="0"/>
              <a:t> </a:t>
            </a:r>
            <a:r>
              <a:rPr lang="en-US" b="1" i="1" dirty="0" err="1"/>
              <a:t>образования</a:t>
            </a:r>
            <a:r>
              <a:rPr lang="en-US" b="1" i="1" dirty="0"/>
              <a:t> </a:t>
            </a:r>
            <a:r>
              <a:rPr lang="en-US" b="1" i="1" dirty="0" err="1"/>
              <a:t>на</a:t>
            </a:r>
            <a:r>
              <a:rPr lang="en-US" b="1" i="1" dirty="0"/>
              <a:t> </a:t>
            </a:r>
            <a:r>
              <a:rPr lang="en-US" b="1" i="1" dirty="0" err="1"/>
              <a:t>период</a:t>
            </a:r>
            <a:r>
              <a:rPr lang="en-US" b="1" i="1" dirty="0"/>
              <a:t> </a:t>
            </a:r>
            <a:r>
              <a:rPr lang="en-US" b="1" i="1" dirty="0" err="1"/>
              <a:t>до</a:t>
            </a:r>
            <a:r>
              <a:rPr lang="en-US" b="1" i="1" dirty="0"/>
              <a:t> 2020 </a:t>
            </a:r>
            <a:r>
              <a:rPr lang="en-US" b="1" i="1" dirty="0" err="1"/>
              <a:t>года</a:t>
            </a:r>
            <a:endParaRPr lang="ru-RU" dirty="0"/>
          </a:p>
          <a:p>
            <a:r>
              <a:rPr lang="en-US" dirty="0" err="1"/>
              <a:t>Особенностью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</a:t>
            </a:r>
            <a:r>
              <a:rPr lang="en-US" dirty="0" err="1"/>
              <a:t>организации</a:t>
            </a:r>
            <a:r>
              <a:rPr lang="en-US" dirty="0"/>
              <a:t>̆ </a:t>
            </a:r>
            <a:r>
              <a:rPr lang="en-US" dirty="0" err="1"/>
              <a:t>дошкольного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 </a:t>
            </a:r>
            <a:r>
              <a:rPr lang="en-US" dirty="0" err="1"/>
              <a:t>станет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в </a:t>
            </a:r>
            <a:r>
              <a:rPr lang="en-US" dirty="0" err="1" smtClean="0"/>
              <a:t>не</a:t>
            </a:r>
            <a:r>
              <a:rPr lang="ru-RU" dirty="0" smtClean="0"/>
              <a:t>ё</a:t>
            </a:r>
            <a:r>
              <a:rPr lang="en-US" dirty="0" smtClean="0"/>
              <a:t> </a:t>
            </a:r>
            <a:r>
              <a:rPr lang="en-US" dirty="0" err="1"/>
              <a:t>будут</a:t>
            </a:r>
            <a:r>
              <a:rPr lang="en-US" dirty="0"/>
              <a:t> </a:t>
            </a:r>
            <a:r>
              <a:rPr lang="en-US" dirty="0" err="1"/>
              <a:t>включены</a:t>
            </a:r>
            <a:r>
              <a:rPr lang="en-US" dirty="0"/>
              <a:t> </a:t>
            </a:r>
            <a:r>
              <a:rPr lang="en-US" dirty="0" err="1"/>
              <a:t>организации</a:t>
            </a:r>
            <a:r>
              <a:rPr lang="en-US" dirty="0"/>
              <a:t>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форм</a:t>
            </a:r>
            <a:r>
              <a:rPr lang="en-US" dirty="0"/>
              <a:t> </a:t>
            </a:r>
            <a:r>
              <a:rPr lang="en-US" b="1" dirty="0" err="1"/>
              <a:t>собственности</a:t>
            </a:r>
            <a:r>
              <a:rPr lang="en-US" dirty="0"/>
              <a:t>,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организована</a:t>
            </a:r>
            <a:r>
              <a:rPr lang="en-US" dirty="0"/>
              <a:t> </a:t>
            </a:r>
            <a:r>
              <a:rPr lang="en-US" dirty="0" err="1"/>
              <a:t>государственная</a:t>
            </a:r>
            <a:r>
              <a:rPr lang="en-US" dirty="0"/>
              <a:t> </a:t>
            </a:r>
            <a:r>
              <a:rPr lang="en-US" dirty="0" err="1"/>
              <a:t>поддержка</a:t>
            </a:r>
            <a:r>
              <a:rPr lang="en-US" dirty="0"/>
              <a:t> </a:t>
            </a:r>
            <a:r>
              <a:rPr lang="en-US" b="1" dirty="0" err="1"/>
              <a:t>вариативных</a:t>
            </a:r>
            <a:r>
              <a:rPr lang="en-US" b="1" dirty="0"/>
              <a:t> </a:t>
            </a:r>
            <a:r>
              <a:rPr lang="en-US" b="1" dirty="0" err="1"/>
              <a:t>форм</a:t>
            </a:r>
            <a:r>
              <a:rPr lang="en-US" b="1" dirty="0"/>
              <a:t> </a:t>
            </a:r>
            <a:r>
              <a:rPr lang="en-US" dirty="0" err="1"/>
              <a:t>дошкольного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позволит</a:t>
            </a:r>
            <a:r>
              <a:rPr lang="en-US" dirty="0"/>
              <a:t> </a:t>
            </a:r>
            <a:r>
              <a:rPr lang="en-US" dirty="0" err="1"/>
              <a:t>охватить</a:t>
            </a:r>
            <a:r>
              <a:rPr lang="en-US" dirty="0"/>
              <a:t> </a:t>
            </a:r>
            <a:r>
              <a:rPr lang="en-US" dirty="0" err="1"/>
              <a:t>дошкольным</a:t>
            </a:r>
            <a:r>
              <a:rPr lang="en-US" dirty="0"/>
              <a:t> </a:t>
            </a:r>
            <a:r>
              <a:rPr lang="en-US" dirty="0" err="1"/>
              <a:t>образованием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</a:t>
            </a:r>
            <a:r>
              <a:rPr lang="en-US" dirty="0" err="1"/>
              <a:t>детеи</a:t>
            </a:r>
            <a:r>
              <a:rPr lang="en-US" dirty="0"/>
              <a:t>̆ </a:t>
            </a:r>
            <a:r>
              <a:rPr lang="en-US" dirty="0" err="1"/>
              <a:t>дошкольного</a:t>
            </a:r>
            <a:r>
              <a:rPr lang="en-US" dirty="0"/>
              <a:t> </a:t>
            </a:r>
            <a:r>
              <a:rPr lang="en-US" dirty="0" err="1"/>
              <a:t>возраста</a:t>
            </a:r>
            <a:r>
              <a:rPr lang="en-US" dirty="0"/>
              <a:t> и </a:t>
            </a:r>
            <a:r>
              <a:rPr lang="en-US" dirty="0" err="1"/>
              <a:t>увеличить</a:t>
            </a:r>
            <a:r>
              <a:rPr lang="en-US" dirty="0"/>
              <a:t> </a:t>
            </a:r>
            <a:r>
              <a:rPr lang="en-US" dirty="0" err="1"/>
              <a:t>ожидаемую</a:t>
            </a:r>
            <a:r>
              <a:rPr lang="en-US" dirty="0"/>
              <a:t> </a:t>
            </a:r>
            <a:r>
              <a:rPr lang="en-US" b="1" dirty="0" err="1"/>
              <a:t>продолжительность</a:t>
            </a:r>
            <a:r>
              <a:rPr lang="en-US" b="1" dirty="0"/>
              <a:t> </a:t>
            </a:r>
            <a:r>
              <a:rPr lang="en-US" b="1" dirty="0" err="1"/>
              <a:t>образования</a:t>
            </a:r>
            <a:r>
              <a:rPr lang="en-US" b="1" dirty="0"/>
              <a:t> </a:t>
            </a:r>
            <a:r>
              <a:rPr lang="en-US" b="1" dirty="0" err="1"/>
              <a:t>до</a:t>
            </a:r>
            <a:r>
              <a:rPr lang="en-US" b="1" dirty="0"/>
              <a:t> 13,5 </a:t>
            </a:r>
            <a:r>
              <a:rPr lang="en-US" b="1" dirty="0" err="1"/>
              <a:t>лет</a:t>
            </a:r>
            <a:r>
              <a:rPr lang="en-US" b="1" dirty="0"/>
              <a:t>. </a:t>
            </a:r>
            <a:r>
              <a:rPr lang="en-US" dirty="0" err="1"/>
              <a:t>Организации</a:t>
            </a:r>
            <a:r>
              <a:rPr lang="en-US" dirty="0"/>
              <a:t> </a:t>
            </a:r>
            <a:r>
              <a:rPr lang="en-US" dirty="0" err="1"/>
              <a:t>дошкольного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 </a:t>
            </a:r>
            <a:r>
              <a:rPr lang="en-US" dirty="0" err="1"/>
              <a:t>будут</a:t>
            </a:r>
            <a:r>
              <a:rPr lang="en-US" dirty="0"/>
              <a:t> </a:t>
            </a:r>
            <a:r>
              <a:rPr lang="en-US" dirty="0" err="1"/>
              <a:t>осуществлять</a:t>
            </a:r>
            <a:r>
              <a:rPr lang="en-US" dirty="0"/>
              <a:t>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функции</a:t>
            </a:r>
            <a:r>
              <a:rPr lang="en-US" dirty="0"/>
              <a:t> </a:t>
            </a:r>
            <a:r>
              <a:rPr lang="en-US" dirty="0" err="1"/>
              <a:t>поддержки</a:t>
            </a:r>
            <a:r>
              <a:rPr lang="en-US" dirty="0"/>
              <a:t> </a:t>
            </a:r>
            <a:r>
              <a:rPr lang="en-US" dirty="0" err="1"/>
              <a:t>семеи</a:t>
            </a:r>
            <a:r>
              <a:rPr lang="en-US" dirty="0"/>
              <a:t>̆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вопросам</a:t>
            </a:r>
            <a:r>
              <a:rPr lang="en-US" dirty="0"/>
              <a:t> </a:t>
            </a:r>
            <a:r>
              <a:rPr lang="en-US" dirty="0" err="1"/>
              <a:t>раннего</a:t>
            </a:r>
            <a:r>
              <a:rPr lang="en-US" dirty="0"/>
              <a:t> </a:t>
            </a:r>
            <a:r>
              <a:rPr lang="en-US" dirty="0" err="1"/>
              <a:t>развития</a:t>
            </a:r>
            <a:r>
              <a:rPr lang="en-US" dirty="0"/>
              <a:t> </a:t>
            </a:r>
            <a:r>
              <a:rPr lang="en-US" dirty="0" err="1"/>
              <a:t>детеи</a:t>
            </a:r>
            <a:r>
              <a:rPr lang="en-US" dirty="0"/>
              <a:t>̆.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1863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ФГОС ДО. Виды детской деятельности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в младенческом возрасте (2 месяца </a:t>
            </a:r>
            <a:r>
              <a:rPr lang="ru-RU" dirty="0" smtClean="0"/>
              <a:t>– </a:t>
            </a:r>
            <a:r>
              <a:rPr lang="ru-RU" dirty="0"/>
              <a:t>1 год) - непосредственное эмоциональное общение </a:t>
            </a:r>
            <a:r>
              <a:rPr lang="ru-RU" dirty="0" smtClean="0"/>
              <a:t>со </a:t>
            </a:r>
            <a:r>
              <a:rPr lang="ru-RU" dirty="0"/>
              <a:t>взрослым, манипулирование с предметами и познавательно-исследовательские действия, восприятие музыки, детских песен и стихов, двигательная активность и тактильно-двигательные игры;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8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/>
              <a:t>ФГОС ДО. Виды детской </a:t>
            </a:r>
            <a:r>
              <a:rPr lang="ru-RU" sz="2800" dirty="0" smtClean="0"/>
              <a:t>деятельности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в раннем возрасте (1 год </a:t>
            </a:r>
            <a:r>
              <a:rPr lang="ru-RU" dirty="0" smtClean="0"/>
              <a:t>– </a:t>
            </a:r>
            <a:r>
              <a:rPr lang="ru-RU" dirty="0"/>
              <a:t>3 года) </a:t>
            </a:r>
            <a:r>
              <a:rPr lang="ru-RU" dirty="0" smtClean="0"/>
              <a:t>– </a:t>
            </a:r>
            <a:r>
              <a:rPr lang="ru-RU" dirty="0"/>
              <a:t>предметная деятельность и игры с составными и динамическими игрушками; экспериментирование с </a:t>
            </a:r>
            <a:r>
              <a:rPr lang="ru-RU" dirty="0" smtClean="0"/>
              <a:t>материалами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веществами (песок, вода, тесто и пр.), общение </a:t>
            </a:r>
            <a:r>
              <a:rPr lang="ru-RU" dirty="0" smtClean="0"/>
              <a:t>со </a:t>
            </a:r>
            <a:r>
              <a:rPr lang="ru-RU" dirty="0"/>
              <a:t>взрослым и совместные игры со сверстниками под руководством взрослого, самообслуживание и действия с бытовыми предметами-орудиями (ложка, совок, лопатка и пр.), восприятие смысла музыки, сказок, стихов, рассматривание картинок, двигательная активность;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09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265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/>
              <a:t>ФГОС ДО. Виды детской </a:t>
            </a:r>
            <a:r>
              <a:rPr lang="ru-RU" sz="2800" dirty="0" smtClean="0"/>
              <a:t>деятельности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00090"/>
            <a:ext cx="8229600" cy="5128238"/>
          </a:xfrm>
          <a:solidFill>
            <a:srgbClr val="B7DEE8"/>
          </a:solidFill>
        </p:spPr>
        <p:txBody>
          <a:bodyPr>
            <a:normAutofit fontScale="70000" lnSpcReduction="20000"/>
          </a:bodyPr>
          <a:lstStyle/>
          <a:p>
            <a:r>
              <a:rPr lang="ru-RU" sz="3400" dirty="0"/>
              <a:t>для детей дошкольного возраста (3 года </a:t>
            </a:r>
            <a:r>
              <a:rPr lang="ru-RU" sz="2800" dirty="0" smtClean="0"/>
              <a:t>–</a:t>
            </a:r>
            <a:r>
              <a:rPr lang="ru-RU" sz="3400" dirty="0" smtClean="0"/>
              <a:t> </a:t>
            </a:r>
            <a:r>
              <a:rPr lang="ru-RU" sz="3400" dirty="0"/>
              <a:t>8 лет) </a:t>
            </a:r>
            <a:r>
              <a:rPr lang="ru-RU" sz="2800" dirty="0" smtClean="0"/>
              <a:t>–</a:t>
            </a:r>
            <a:r>
              <a:rPr lang="ru-RU" sz="3400" dirty="0" smtClean="0"/>
              <a:t> игровая</a:t>
            </a:r>
            <a:r>
              <a:rPr lang="ru-RU" sz="3400" dirty="0"/>
              <a:t>, включая сюжетно-ролевую игру, игру с правилами и другие виды игры, коммуникативная (общение и взаимодействие со взрослыми и сверстниками), познавательно-исследовательская (исследования объектов окружающего мира и экспериментирования с ними), а также восприятие художественной литературы и фольклора, самообслуживание и элементарный бытовой труд (в помещении и на улице), конструирование из разного материала, включая конструкторы, модули, бумагу, природный и иной материал, изобразительная (</a:t>
            </a:r>
            <a:r>
              <a:rPr lang="ru-RU" sz="3400" dirty="0" smtClean="0"/>
              <a:t>рисование, </a:t>
            </a:r>
            <a:r>
              <a:rPr lang="ru-RU" sz="3400" dirty="0"/>
              <a:t>лепка, аппликация), 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 и двигательная (овладение основными движениями) формы активности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9138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/>
              <a:t>ФГОС ДО.  </a:t>
            </a:r>
            <a:r>
              <a:rPr lang="ru-RU" sz="3100" b="1" dirty="0" smtClean="0"/>
              <a:t>ТРЕБОВАНИЯ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к условиям реализации </a:t>
            </a:r>
            <a:r>
              <a:rPr lang="ru-RU" sz="3100" b="1" dirty="0" smtClean="0"/>
              <a:t>основной образовательной </a:t>
            </a:r>
            <a:r>
              <a:rPr lang="ru-RU" sz="3100" b="1" dirty="0"/>
              <a:t>программы дошкольного </a:t>
            </a:r>
            <a:r>
              <a:rPr lang="ru-RU" sz="3100" b="1" dirty="0" smtClean="0"/>
              <a:t>образования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Требования к условиям реализации </a:t>
            </a:r>
            <a:r>
              <a:rPr lang="ru-RU" dirty="0" smtClean="0"/>
              <a:t>Программы</a:t>
            </a:r>
          </a:p>
          <a:p>
            <a:pPr>
              <a:buNone/>
            </a:pPr>
            <a:r>
              <a:rPr lang="ru-RU" dirty="0" smtClean="0"/>
              <a:t> включают: </a:t>
            </a:r>
          </a:p>
          <a:p>
            <a:r>
              <a:rPr lang="ru-RU" b="1" dirty="0"/>
              <a:t>Т</a:t>
            </a:r>
            <a:r>
              <a:rPr lang="ru-RU" b="1" dirty="0" smtClean="0"/>
              <a:t>ребования </a:t>
            </a:r>
            <a:r>
              <a:rPr lang="ru-RU" b="1" dirty="0"/>
              <a:t>к психолого-</a:t>
            </a:r>
            <a:r>
              <a:rPr lang="ru-RU" b="1" dirty="0" smtClean="0"/>
              <a:t>педагогическим условиям;</a:t>
            </a:r>
          </a:p>
          <a:p>
            <a:r>
              <a:rPr lang="ru-RU" b="1" dirty="0" smtClean="0"/>
              <a:t>Требования </a:t>
            </a:r>
            <a:r>
              <a:rPr lang="ru-RU" b="1" dirty="0"/>
              <a:t>к </a:t>
            </a:r>
            <a:r>
              <a:rPr lang="ru-RU" b="1" dirty="0" smtClean="0"/>
              <a:t>развивающей предметно-  пространственной среде;</a:t>
            </a:r>
            <a:endParaRPr lang="ru-RU" dirty="0"/>
          </a:p>
          <a:p>
            <a:r>
              <a:rPr lang="ru-RU" b="1" dirty="0" smtClean="0"/>
              <a:t>Требования к кадровым условиям реализации Программы;</a:t>
            </a:r>
          </a:p>
          <a:p>
            <a:r>
              <a:rPr lang="ru-RU" b="1" dirty="0" smtClean="0"/>
              <a:t>Требования к материально-техническим условиям реализации </a:t>
            </a:r>
            <a:r>
              <a:rPr lang="ru-RU" b="1" dirty="0"/>
              <a:t>образовательной </a:t>
            </a:r>
            <a:r>
              <a:rPr lang="ru-RU" b="1" dirty="0" smtClean="0"/>
              <a:t>программы;</a:t>
            </a:r>
          </a:p>
          <a:p>
            <a:r>
              <a:rPr lang="ru-RU" b="1" dirty="0" smtClean="0"/>
              <a:t>Требования к финансовым условиям реализации основной   </a:t>
            </a:r>
            <a:r>
              <a:rPr lang="ru-RU" b="1" dirty="0"/>
              <a:t>образовательной </a:t>
            </a:r>
            <a:r>
              <a:rPr lang="ru-RU" b="1" dirty="0" smtClean="0"/>
              <a:t>программы. </a:t>
            </a: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19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13961"/>
            <a:ext cx="8229600" cy="1486239"/>
          </a:xfrm>
          <a:solidFill>
            <a:srgbClr val="B7DEE8"/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/>
              <a:t>ФГОС ДО. ТРЕБОВАНИЯ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к результатам освоения основной образовательной программы дошкольного </a:t>
            </a:r>
            <a:r>
              <a:rPr lang="ru-RU" sz="3200" b="1" dirty="0" smtClean="0"/>
              <a:t>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1104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Требования Стандарта к результатам освоения Программы представлены в виде  целевых ориентиров дошкольного образования, которые представляют собой возрастные характеристики возможных достижений </a:t>
            </a:r>
            <a:r>
              <a:rPr lang="ru-RU" dirty="0" smtClean="0"/>
              <a:t>ребёнка </a:t>
            </a:r>
            <a:r>
              <a:rPr lang="ru-RU" dirty="0"/>
              <a:t>на этапе завершения уровня дошкольного </a:t>
            </a:r>
            <a:r>
              <a:rPr lang="ru-RU" dirty="0" smtClean="0"/>
              <a:t>образования.</a:t>
            </a:r>
          </a:p>
          <a:p>
            <a:r>
              <a:rPr lang="ru-RU" dirty="0" smtClean="0"/>
              <a:t>Целевые ориентиры не подлежат непосредственной оценке, в том числе в виде педагогической диагностики (мониторинга) и не </a:t>
            </a:r>
            <a:r>
              <a:rPr lang="ru-RU" dirty="0"/>
              <a:t>я</a:t>
            </a:r>
            <a:r>
              <a:rPr lang="ru-RU" dirty="0" smtClean="0"/>
              <a:t>вляются основанием  для их формального сравнения с реальными достижениями детей.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90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28117"/>
            <a:ext cx="8229600" cy="1143000"/>
          </a:xfrm>
          <a:solidFill>
            <a:srgbClr val="B7DEE8"/>
          </a:solidFill>
        </p:spPr>
        <p:txBody>
          <a:bodyPr>
            <a:normAutofit fontScale="90000"/>
          </a:bodyPr>
          <a:lstStyle/>
          <a:p>
            <a:r>
              <a:rPr lang="ru-RU" sz="2800" b="1" dirty="0"/>
              <a:t>ТРЕБОВАНИЯ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к результатам освоения основной образовательной программы дошкольного </a:t>
            </a:r>
            <a:r>
              <a:rPr lang="ru-RU" sz="2800" b="1" dirty="0" smtClean="0"/>
              <a:t>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2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Целевые ориентиры не могут служить непосредственным основанием </a:t>
            </a:r>
            <a:r>
              <a:rPr lang="ru-RU" dirty="0" smtClean="0"/>
              <a:t>при решении </a:t>
            </a:r>
            <a:r>
              <a:rPr lang="ru-RU" dirty="0"/>
              <a:t>управленческих задач, включая:</a:t>
            </a:r>
          </a:p>
          <a:p>
            <a:r>
              <a:rPr lang="ru-RU" dirty="0"/>
              <a:t>аттестацию педагогических кадров;</a:t>
            </a:r>
          </a:p>
          <a:p>
            <a:r>
              <a:rPr lang="ru-RU" dirty="0"/>
              <a:t>оценку качества образования;</a:t>
            </a:r>
          </a:p>
          <a:p>
            <a:r>
              <a:rPr lang="ru-RU" dirty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r>
              <a:rPr lang="ru-RU" dirty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r>
              <a:rPr lang="ru-RU" dirty="0"/>
              <a:t>распределение стимулирующего фонда оплаты труда работников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03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B7DEE8"/>
          </a:solidFill>
        </p:spPr>
        <p:txBody>
          <a:bodyPr>
            <a:normAutofit fontScale="90000"/>
          </a:bodyPr>
          <a:lstStyle/>
          <a:p>
            <a:r>
              <a:rPr lang="ru-RU" sz="2800" b="1" dirty="0"/>
              <a:t>ТРЕБОВАНИЯ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к результатам освоения основной образовательной программы дошкольного </a:t>
            </a:r>
            <a:r>
              <a:rPr lang="ru-RU" sz="2800" b="1" dirty="0" smtClean="0"/>
              <a:t>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реализации Программы может проводиться оценка индивидуального развития детей. Такая оценка производится педагогическим работником в рамках педагогической диагностики (оценки индивидуального развития детей дошкольного возраста, связанной с оценкой эффективности педагогических действий и лежащей в основе их дальнейшего планирования).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24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/>
              <a:t>ТРЕБОВАНИЯ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к результатам освоения основной образовательной программы дошкольного </a:t>
            </a:r>
            <a:r>
              <a:rPr lang="ru-RU" sz="2800" b="1" dirty="0" smtClean="0"/>
              <a:t>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Результаты </a:t>
            </a:r>
            <a:r>
              <a:rPr lang="ru-RU" b="1" dirty="0"/>
              <a:t>педагогической</a:t>
            </a:r>
            <a:r>
              <a:rPr lang="ru-RU" dirty="0"/>
              <a:t> диагностики (мониторинга) могут использоваться исключительно для решения следующих образовательных задач:</a:t>
            </a:r>
          </a:p>
          <a:p>
            <a:pPr>
              <a:buNone/>
            </a:pPr>
            <a:r>
              <a:rPr lang="ru-RU" dirty="0" smtClean="0"/>
              <a:t>	1</a:t>
            </a:r>
            <a:r>
              <a:rPr lang="ru-RU" dirty="0"/>
              <a:t>)	индивидуализации   образования   (в   том   числе   поддержки   ребёнка,</a:t>
            </a:r>
            <a:br>
              <a:rPr lang="ru-RU" dirty="0"/>
            </a:br>
            <a:r>
              <a:rPr lang="ru-RU" dirty="0"/>
              <a:t>построения  его  образовательной траектории или  профессиональной коррекции</a:t>
            </a:r>
            <a:br>
              <a:rPr lang="ru-RU" dirty="0"/>
            </a:br>
            <a:r>
              <a:rPr lang="ru-RU" dirty="0"/>
              <a:t>особенностей его развития);</a:t>
            </a:r>
          </a:p>
          <a:p>
            <a:pPr>
              <a:buNone/>
            </a:pPr>
            <a:r>
              <a:rPr lang="ru-RU" dirty="0" smtClean="0"/>
              <a:t>	2</a:t>
            </a:r>
            <a:r>
              <a:rPr lang="ru-RU" dirty="0"/>
              <a:t>)	оптимизации работы с группой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92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B7DEE8"/>
          </a:solidFill>
        </p:spPr>
        <p:txBody>
          <a:bodyPr>
            <a:normAutofit fontScale="90000"/>
          </a:bodyPr>
          <a:lstStyle/>
          <a:p>
            <a:r>
              <a:rPr lang="ru-RU" sz="2800" b="1" dirty="0"/>
              <a:t>ТРЕБОВАНИЯ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к результатам освоения основной образовательной программы дошкольного </a:t>
            </a:r>
            <a:r>
              <a:rPr lang="ru-RU" sz="2800" b="1" dirty="0" smtClean="0"/>
              <a:t>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673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r>
              <a:rPr lang="ru-RU" dirty="0"/>
              <a:t>Участие ребёнка в психологической диагностике допускается только с согласия его родителей (законных представителей).</a:t>
            </a:r>
          </a:p>
          <a:p>
            <a:r>
              <a:rPr lang="ru-RU" dirty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21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B7DEE8"/>
          </a:solidFill>
        </p:spPr>
        <p:txBody>
          <a:bodyPr>
            <a:normAutofit fontScale="90000"/>
          </a:bodyPr>
          <a:lstStyle/>
          <a:p>
            <a:r>
              <a:rPr lang="ru-RU" sz="2800" b="1" dirty="0"/>
              <a:t>ТРЕБОВАНИЯ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к результатам освоения основной образовательной программы дошкольного 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357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Целевые        ориентиры        Программы        выступают        основаниями преемственности дошкольного и начального общего образования. При соблюдении</a:t>
            </a:r>
            <a:br>
              <a:rPr lang="ru-RU" dirty="0"/>
            </a:br>
            <a:r>
              <a:rPr lang="ru-RU" dirty="0"/>
              <a:t>требований к условиям реализации Программы настоящие целевые ориентиры</a:t>
            </a:r>
            <a:br>
              <a:rPr lang="ru-RU" dirty="0"/>
            </a:br>
            <a:r>
              <a:rPr lang="ru-RU" dirty="0"/>
              <a:t>предполагают формирование у детей дошкольного возраста предпосылок к учебной</a:t>
            </a:r>
            <a:br>
              <a:rPr lang="ru-RU" dirty="0"/>
            </a:br>
            <a:r>
              <a:rPr lang="ru-RU" dirty="0"/>
              <a:t>деятельности на этапе завершения ими дошкольного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7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06400" y="351692"/>
            <a:ext cx="8229600" cy="13394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/>
              <a:t>Государственная программа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Развитие образования» на 2013-2020 </a:t>
            </a:r>
            <a:r>
              <a:rPr lang="ru-RU" sz="3200" b="1" dirty="0" smtClean="0"/>
              <a:t>годы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385" y="2051538"/>
            <a:ext cx="8694615" cy="4278924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создана</a:t>
            </a:r>
            <a:r>
              <a:rPr lang="en-US" dirty="0"/>
              <a:t> </a:t>
            </a:r>
            <a:r>
              <a:rPr lang="en-US" dirty="0" err="1"/>
              <a:t>инфраструктура</a:t>
            </a:r>
            <a:r>
              <a:rPr lang="en-US" dirty="0"/>
              <a:t> </a:t>
            </a:r>
            <a:r>
              <a:rPr lang="en-US" dirty="0" err="1"/>
              <a:t>поддержки</a:t>
            </a:r>
            <a:r>
              <a:rPr lang="en-US" dirty="0"/>
              <a:t> </a:t>
            </a:r>
            <a:r>
              <a:rPr lang="en-US" dirty="0" err="1"/>
              <a:t>раннего</a:t>
            </a:r>
            <a:r>
              <a:rPr lang="en-US" dirty="0"/>
              <a:t> </a:t>
            </a:r>
            <a:r>
              <a:rPr lang="en-US" dirty="0" err="1"/>
              <a:t>развития</a:t>
            </a:r>
            <a:r>
              <a:rPr lang="en-US" dirty="0"/>
              <a:t> </a:t>
            </a:r>
            <a:r>
              <a:rPr lang="en-US" dirty="0" err="1"/>
              <a:t>детеи</a:t>
            </a:r>
            <a:r>
              <a:rPr lang="en-US" dirty="0"/>
              <a:t>̆ (0-3 </a:t>
            </a:r>
            <a:r>
              <a:rPr lang="en-US" dirty="0" err="1"/>
              <a:t>года</a:t>
            </a:r>
            <a:r>
              <a:rPr lang="en-US" dirty="0"/>
              <a:t>). </a:t>
            </a:r>
            <a:r>
              <a:rPr lang="en-US" dirty="0" err="1"/>
              <a:t>Семьи</a:t>
            </a:r>
            <a:r>
              <a:rPr lang="en-US" dirty="0"/>
              <a:t>, </a:t>
            </a:r>
            <a:r>
              <a:rPr lang="en-US" dirty="0" err="1"/>
              <a:t>нуждающиеся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поддержке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воспитании</a:t>
            </a:r>
            <a:r>
              <a:rPr lang="en-US" dirty="0"/>
              <a:t> </a:t>
            </a:r>
            <a:r>
              <a:rPr lang="en-US" dirty="0" err="1"/>
              <a:t>детеи</a:t>
            </a:r>
            <a:r>
              <a:rPr lang="en-US" dirty="0"/>
              <a:t>̆ </a:t>
            </a:r>
            <a:r>
              <a:rPr lang="en-US" dirty="0" err="1"/>
              <a:t>раннего</a:t>
            </a:r>
            <a:r>
              <a:rPr lang="en-US" dirty="0"/>
              <a:t> </a:t>
            </a:r>
            <a:r>
              <a:rPr lang="en-US" dirty="0" err="1"/>
              <a:t>возраста</a:t>
            </a:r>
            <a:r>
              <a:rPr lang="en-US" dirty="0"/>
              <a:t>, </a:t>
            </a:r>
            <a:r>
              <a:rPr lang="en-US" dirty="0" err="1"/>
              <a:t>будут</a:t>
            </a:r>
            <a:r>
              <a:rPr lang="en-US" dirty="0"/>
              <a:t> </a:t>
            </a:r>
            <a:r>
              <a:rPr lang="en-US" dirty="0" err="1"/>
              <a:t>обеспечены</a:t>
            </a:r>
            <a:r>
              <a:rPr lang="en-US" dirty="0"/>
              <a:t> </a:t>
            </a:r>
            <a:r>
              <a:rPr lang="en-US" dirty="0" err="1"/>
              <a:t>консультационными</a:t>
            </a:r>
            <a:r>
              <a:rPr lang="en-US" dirty="0"/>
              <a:t> </a:t>
            </a:r>
            <a:r>
              <a:rPr lang="en-US" dirty="0" err="1"/>
              <a:t>услугами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центрах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месту</a:t>
            </a:r>
            <a:r>
              <a:rPr lang="en-US" dirty="0"/>
              <a:t> </a:t>
            </a:r>
            <a:r>
              <a:rPr lang="en-US" dirty="0" err="1"/>
              <a:t>жительства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дистанционно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3297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462" y="175846"/>
            <a:ext cx="8577324" cy="1243374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cs typeface="Arial" panose="020B0604020202020204" pitchFamily="34" charset="0"/>
              </a:rPr>
              <a:t>Ведущие принципы ФГОС — </a:t>
            </a: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+mn-lt"/>
                <a:cs typeface="Arial" panose="020B0604020202020204" pitchFamily="34" charset="0"/>
              </a:rPr>
            </a:b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принципы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преемственности и </a:t>
            </a: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развития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896696283"/>
              </p:ext>
            </p:extLst>
          </p:nvPr>
        </p:nvGraphicFramePr>
        <p:xfrm>
          <a:off x="1275907" y="1203400"/>
          <a:ext cx="7868093" cy="56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364163" y="1628775"/>
            <a:ext cx="208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endParaRPr lang="ru-RU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603723" y="1419220"/>
            <a:ext cx="2376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4400" dirty="0"/>
              <a:t>ВУЗ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462" y="1788018"/>
            <a:ext cx="4178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Интеграция, обобщение, осмысление новых знаний; </a:t>
            </a:r>
          </a:p>
          <a:p>
            <a:r>
              <a:rPr lang="ru-RU" sz="2400" dirty="0"/>
              <a:t>умение связать новые знания с жизненным опытом. </a:t>
            </a:r>
          </a:p>
          <a:p>
            <a:pPr>
              <a:buFont typeface="Wingdings 2" charset="0"/>
              <a:buNone/>
            </a:pPr>
            <a:r>
              <a:rPr lang="ru-RU" sz="2400" dirty="0"/>
              <a:t>Формирование у каждого </a:t>
            </a:r>
            <a:r>
              <a:rPr lang="ru-RU" sz="2400" dirty="0" smtClean="0"/>
              <a:t>ребёнка </a:t>
            </a:r>
            <a:r>
              <a:rPr lang="ru-RU" sz="2400" dirty="0"/>
              <a:t>умения учиться – учить СЕБЯ.</a:t>
            </a:r>
          </a:p>
        </p:txBody>
      </p:sp>
    </p:spTree>
    <p:extLst>
      <p:ext uri="{BB962C8B-B14F-4D97-AF65-F5344CB8AC3E}">
        <p14:creationId xmlns="" xmlns:p14="http://schemas.microsoft.com/office/powerpoint/2010/main" val="1220102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33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231008"/>
            <a:ext cx="9007231" cy="20124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ПРИКАЗ </a:t>
            </a:r>
            <a:r>
              <a:rPr lang="ru-RU" sz="2400" b="1" dirty="0"/>
              <a:t>МИНОБР  </a:t>
            </a:r>
            <a:r>
              <a:rPr lang="ru-RU" sz="2400" b="1" dirty="0" smtClean="0"/>
              <a:t>РФ</a:t>
            </a:r>
            <a:r>
              <a:rPr lang="ru-RU" sz="2400" b="1" dirty="0"/>
              <a:t>. N 1014 от 30 августа 2013 </a:t>
            </a:r>
            <a:r>
              <a:rPr lang="ru-RU" sz="2400" b="1" dirty="0" smtClean="0"/>
              <a:t>г.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«ОБ УТВЕРЖДЕНИИ ПОРЯДКА ОРГАНИЗАЦИИ И ОСУЩЕСТВЛЕНИЯ ОБРАЗОВАТЕЛЬНОЙ ДЕЯТЕЛЬНОСТИ ПО ОСНОВНЫМ ОБЩЕОБРАЗОВАТЕЛЬНЫМ ПРОГРАММАМ </a:t>
            </a:r>
            <a:r>
              <a:rPr lang="ru-RU" sz="2400" dirty="0" smtClean="0"/>
              <a:t>–</a:t>
            </a:r>
            <a:r>
              <a:rPr lang="ru-RU" sz="2400" b="1" dirty="0" smtClean="0"/>
              <a:t> </a:t>
            </a:r>
            <a:r>
              <a:rPr lang="ru-RU" sz="2400" b="1" dirty="0"/>
              <a:t>ОБРАЗОВАТЕЛЬНЫМ ПРОГРАММАМ ДОШКОЛЬНОГО ОБРАЗОВАНИЯ»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020" y="2627696"/>
            <a:ext cx="8623004" cy="25928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/>
            <a:r>
              <a:rPr lang="ru-RU" sz="2200" dirty="0" smtClean="0"/>
              <a:t>    Утвердить </a:t>
            </a:r>
            <a:r>
              <a:rPr lang="ru-RU" sz="2200" dirty="0"/>
              <a:t>прилагаемый </a:t>
            </a:r>
            <a:r>
              <a:rPr lang="ru-RU" sz="2200" u="sng" dirty="0">
                <a:hlinkClick r:id="rId2" tooltip="Ссылка на текущий документ"/>
              </a:rPr>
              <a:t>Порядок</a:t>
            </a:r>
            <a:r>
              <a:rPr lang="ru-RU" sz="2200" dirty="0"/>
              <a:t> организации и </a:t>
            </a:r>
            <a:r>
              <a:rPr lang="ru-RU" sz="2200" dirty="0" smtClean="0"/>
              <a:t>осуществления</a:t>
            </a:r>
          </a:p>
          <a:p>
            <a:pPr marL="0" indent="0">
              <a:buNone/>
            </a:pPr>
            <a:r>
              <a:rPr lang="ru-RU" sz="2200" dirty="0" smtClean="0"/>
              <a:t>      </a:t>
            </a:r>
            <a:r>
              <a:rPr lang="ru-RU" sz="2200" dirty="0"/>
              <a:t>образовательной </a:t>
            </a:r>
            <a:r>
              <a:rPr lang="ru-RU" sz="2200" dirty="0" smtClean="0"/>
              <a:t>деятельности. </a:t>
            </a:r>
            <a:endParaRPr lang="ru-RU" sz="2200" b="1" dirty="0"/>
          </a:p>
          <a:p>
            <a:r>
              <a:rPr lang="ru-RU" sz="2200" dirty="0"/>
              <a:t>Признать утратившим силу </a:t>
            </a:r>
            <a:r>
              <a:rPr lang="ru-RU" sz="2200" u="sng" dirty="0">
                <a:hlinkClick r:id="rId3"/>
              </a:rPr>
              <a:t>приказ</a:t>
            </a:r>
            <a:r>
              <a:rPr lang="ru-RU" sz="2200" dirty="0"/>
              <a:t> Министерства образования и науки Российской Федерации от 27 октября 2011 г. N 2562 "Об утверждении Типового положения о дошкольном образовательном </a:t>
            </a:r>
            <a:r>
              <a:rPr lang="ru-RU" sz="2200" dirty="0" smtClean="0"/>
              <a:t>учреждении«. </a:t>
            </a:r>
          </a:p>
          <a:p>
            <a:pPr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39763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ОРГАНИЗАЦИЯ И ОСУЩЕСТВЛЕНИЕ ОБРАЗОВАТЕЛЬНОЙ ДЕЯТЕЛЬНОСТИ ПО ОСНОВНЫМ  ОБРАЗОВАТЕЛЬНЫМ ПРОГРАММАМ ДОШКОЛЬНОГО ОБРАЗОВАНИЯ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236" y="1600200"/>
            <a:ext cx="8404564" cy="501523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Образовательная деятельность осуществляется в группах.</a:t>
            </a:r>
          </a:p>
          <a:p>
            <a:r>
              <a:rPr lang="ru-RU" dirty="0" smtClean="0"/>
              <a:t>Группы могут иметь общеразвивающую, компенсирующую, оздоровительную или комбинированную направленность.</a:t>
            </a:r>
          </a:p>
          <a:p>
            <a:r>
              <a:rPr lang="ru-RU" b="1" dirty="0"/>
              <a:t>В образовательной организации могут быть организованы также:</a:t>
            </a:r>
          </a:p>
          <a:p>
            <a:pPr>
              <a:buNone/>
            </a:pPr>
            <a:r>
              <a:rPr lang="ru-RU" dirty="0" smtClean="0"/>
              <a:t>	- группы </a:t>
            </a:r>
            <a:r>
              <a:rPr lang="ru-RU" dirty="0"/>
              <a:t>детей раннего возраста без реализации образовательной программы дошкольного образования, обеспечивающие развитие, присмотр, уход и оздоровление воспитанников в возрасте от 2 месяцев до 3 лет;</a:t>
            </a:r>
          </a:p>
          <a:p>
            <a:pPr>
              <a:buNone/>
            </a:pPr>
            <a:r>
              <a:rPr lang="ru-RU" dirty="0" smtClean="0"/>
              <a:t>	- группы </a:t>
            </a:r>
            <a:r>
              <a:rPr lang="ru-RU" dirty="0"/>
              <a:t>по присмотру и уходу без реализации образовательной программы дошкольного образования для воспитанников в возрасте от 2 месяцев до 7 лет. </a:t>
            </a:r>
          </a:p>
        </p:txBody>
      </p:sp>
    </p:spTree>
    <p:extLst>
      <p:ext uri="{BB962C8B-B14F-4D97-AF65-F5344CB8AC3E}">
        <p14:creationId xmlns="" xmlns:p14="http://schemas.microsoft.com/office/powerpoint/2010/main" val="4048789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ОРГАНИЗАЦИЯ И ОСУЩЕСТВЛЕНИЕ ОБРАЗОВАТЕЛЬНОЙ ДЕЯТЕЛЬНОСТИ ПО ОСНОВНЫМ  ОБРАЗОВАТЕЛЬНЫМ ПРОГРАММАМ ДОШКОЛЬНОГО 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Создание семейных дошкольных групп </a:t>
            </a:r>
            <a:r>
              <a:rPr lang="ru-RU" dirty="0"/>
              <a:t>с целью удовлетворения потребности населения в услугах дошкольного образования в семьях. Семейные дошкольные группы могут иметь общеразвивающую направленность или осуществлять присмотр и уход за детьми без реализации образовательной программы дошкольного образования.</a:t>
            </a:r>
          </a:p>
          <a:p>
            <a:r>
              <a:rPr lang="ru-RU" dirty="0"/>
              <a:t>В группы могут включаться как воспитанники одного возраста, так и воспитанники разных возрастов (разновозрастные группы).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3529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ОРГАНИЗАЦИЯ И ОСУЩЕСТВЛЕНИЕ ОБРАЗОВАТЕЛЬНОЙ ДЕЯТЕЛЬНОСТИ ПО ОСНОВНЫМ  ОБРАЗОВАТЕЛЬНЫМ ПРОГРАММАМ ДОШКОЛЬНОГО ОБРАЗОВАНИЯ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3572"/>
            <a:ext cx="8229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Образовательная организация может использовать сетевую форму реализации образовательной программы дошкольного образования, обеспечивающую возможность </a:t>
            </a:r>
            <a:r>
              <a:rPr lang="ru-RU" dirty="0" smtClean="0"/>
              <a:t>её </a:t>
            </a:r>
            <a:r>
              <a:rPr lang="ru-RU" dirty="0"/>
              <a:t>освоения воспитанниками с использованием ресурсов нескольких организаций, осуществляющих образовательную деятельность, а также при необходимости с использованием ресурсов иных организаций. Использование сетевой формы реализации образовательных программ дошкольного образования осуществляется на основании договора между указанными </a:t>
            </a:r>
            <a:r>
              <a:rPr lang="ru-RU" dirty="0" smtClean="0"/>
              <a:t>организациями.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6374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ОРГАНИЗАЦИЯ И ОСУЩЕСТВЛЕНИЕ ОБРАЗОВАТЕЛЬНОЙ ДЕЯТЕЛЬНОСТИ ПО ОСНОВНЫМ  ОБРАЗОВАТЕЛЬНЫМ ПРОГРАММАМ ДОШКОЛЬНОГО ОБРАЗОВАНИЯ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07535"/>
            <a:ext cx="8229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</a:t>
            </a:r>
            <a:r>
              <a:rPr lang="ru-RU" dirty="0" smtClean="0"/>
              <a:t>учётом </a:t>
            </a:r>
            <a:r>
              <a:rPr lang="ru-RU" dirty="0"/>
              <a:t>особенностей их психофизического развития, индивидуальных возможностей, обеспечивающей коррекцию нарушений развития и социальную адаптацию воспитанников с ограниченными возможностями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5253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ОРГАНИЗАЦИЯ И ОСУЩЕСТВЛЕНИЕ ОБРАЗОВАТЕЛЬНОЙ ДЕЯТЕЛЬНОСТИ ПО ОСНОВНЫМ  ОБРАЗОВАТЕЛЬНЫМ ПРОГРАММАМ ДОШКОЛЬНОГО ОБРАЗОВАНИЯ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0065"/>
            <a:ext cx="8229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Группы оздоровительной направленности создаются для детей с туберкулезной интоксикацией, часто болеющих детей и других категорий детей, нуждающихся в длительном лечении и проведении для них необходимого комплекса специальных лечебно-оздоровительных мероприятий. В группах оздоровительной направленности осуществляется реализация образовательной программы дошкольного образования, а также комплекс санитарно-гигиенических, лечебно-оздоровительных и профилактических мероприятий и процедур.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158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ОРГАНИЗАЦИЯ И ОСУЩЕСТВЛЕНИЕ ОБРАЗОВАТЕЛЬНОЙ ДЕЯТЕЛЬНОСТИ ПО ОСНОВНЫМ  ОБРАЗОВАТЕЛЬНЫМ ПРОГРАММАМ ДОШКОЛЬНОГО ОБРАЗОВАНИЯ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5005"/>
            <a:ext cx="8229600" cy="4525963"/>
          </a:xfrm>
          <a:solidFill>
            <a:srgbClr val="FCD5B5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В группах комбинированной направленности осуществляется совместное образование здоровых детей и детей с ограниченными возможностями здоровья в соответствии с образовательной программой дошкольного образования, адаптированной для детей с ограниченными возможностями здоровья с </a:t>
            </a:r>
            <a:r>
              <a:rPr lang="ru-RU" dirty="0" smtClean="0"/>
              <a:t>учётом </a:t>
            </a:r>
            <a:r>
              <a:rPr lang="ru-RU" dirty="0"/>
              <a:t>особенностей их психофизического развития, индивидуальных возможностей, обеспечивающей коррекцию нарушений развития и социальную адаптацию воспитанников с ограниченными возможностями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3391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ОРГАНИЗАЦИЯ И ОСУЩЕСТВЛЕНИЕ ОБРАЗОВАТЕЛЬНОЙ ДЕЯТЕЛЬНОСТИ ПО ОСНОВНЫМ  ОБРАЗОВАТЕЛЬНЫМ ПРОГРАММАМ ДОШКОЛЬНОГО ОБРАЗОВАНИЯ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5005"/>
            <a:ext cx="8229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Родители (законные представители) несовершеннолетнего воспитанника, обеспечивающие получение воспитанником дошкольного образования в форме семейного образования, имеют право на получение методической, психолого-педагогической, диагностической и консультативной помощи без взимания платы, в том числе в дошкольных образовательных организациях и общеобразовательных организациях, если в них созданы соответствующие консультационные центры.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3430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3538" y="156308"/>
            <a:ext cx="8636000" cy="226646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/>
              <a:t>Постановление от 15 мая 2013 г. N 26 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Об утверждении СанПиН 2.4.1.3049-13 «</a:t>
            </a:r>
            <a:r>
              <a:rPr lang="ru-RU" sz="2800" b="1" dirty="0" smtClean="0"/>
              <a:t>Санитарно- </a:t>
            </a:r>
            <a:r>
              <a:rPr lang="ru-RU" sz="2800" b="1" dirty="0"/>
              <a:t>эпидемиологические требования к устройству, содержанию и организации режима работы дошкольных образовательных организаций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2769"/>
            <a:ext cx="9144000" cy="425938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анитарно</a:t>
            </a:r>
            <a:r>
              <a:rPr lang="ru-RU" dirty="0"/>
              <a:t>-эпидемиологические правила и </a:t>
            </a:r>
            <a:r>
              <a:rPr lang="ru-RU" dirty="0" smtClean="0"/>
              <a:t>нормативы </a:t>
            </a:r>
            <a:r>
              <a:rPr lang="ru-RU" dirty="0"/>
              <a:t>направлены на охрану здоровья детей при осуществлении деятельности по воспитанию, обучению, развитию и оздоровлению, уходу и присмотру в дошкольных образовательных организациях, а также при осуществлении услуг по развитию детей (развивающие центры) в дошкольных организациях независимо от вида, организационно-правовых форм и форм собственности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Настоящие санитарные правила не распространяются на семейные группы, </a:t>
            </a:r>
            <a:r>
              <a:rPr lang="ru-RU" dirty="0" smtClean="0"/>
              <a:t>размещённые </a:t>
            </a:r>
            <a:r>
              <a:rPr lang="ru-RU" dirty="0"/>
              <a:t>в жилых квартирах (жилых домах).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943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/>
              <a:t>Закон «Об образовании в Российской </a:t>
            </a:r>
            <a:r>
              <a:rPr lang="ru-RU" sz="3200" b="1" dirty="0" smtClean="0"/>
              <a:t>Федерации» </a:t>
            </a:r>
            <a:r>
              <a:rPr lang="ru-RU" sz="3200" dirty="0"/>
              <a:t>от 29.12.2012 г. № 273-Ф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0" y="1445847"/>
            <a:ext cx="9229725" cy="5412154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r>
              <a:rPr lang="ru-RU" b="1" dirty="0"/>
              <a:t>Закон «Об образовании в Российской </a:t>
            </a:r>
            <a:r>
              <a:rPr lang="ru-RU" b="1" dirty="0" smtClean="0"/>
              <a:t>Федерации» </a:t>
            </a:r>
            <a:r>
              <a:rPr lang="ru-RU" dirty="0" smtClean="0"/>
              <a:t>является </a:t>
            </a:r>
            <a:r>
              <a:rPr lang="ru-RU" dirty="0"/>
              <a:t>комплексным базовым документом, в котором сформулированы как общие положения, так и нормы, регулирующие отношения в отдельных подсистемах образования.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344151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3147" y="150403"/>
            <a:ext cx="8833004" cy="1403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/>
              <a:t>СанПиН  2.4.1.3049-13  «Санитарно-эпидемиологические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требования к устройству, содержанию и организации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режима </a:t>
            </a:r>
            <a:r>
              <a:rPr lang="ru-RU" sz="2800" b="1" dirty="0"/>
              <a:t>работы </a:t>
            </a:r>
            <a:r>
              <a:rPr lang="ru-RU" sz="2800" b="1" dirty="0" smtClean="0"/>
              <a:t>в</a:t>
            </a:r>
            <a:r>
              <a:rPr lang="ru-RU" sz="2800" dirty="0"/>
              <a:t> </a:t>
            </a:r>
            <a:r>
              <a:rPr lang="ru-RU" sz="2800" b="1" dirty="0" smtClean="0"/>
              <a:t>дошкольных </a:t>
            </a:r>
            <a:r>
              <a:rPr lang="ru-RU" sz="2800" b="1" dirty="0"/>
              <a:t>организациях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94134"/>
            <a:ext cx="8833004" cy="452591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Данные </a:t>
            </a:r>
            <a:r>
              <a:rPr lang="ru-RU" dirty="0"/>
              <a:t>санитарные правила устанавливают санитарно-эпидемиологические требования к: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условиям размещения дошкольных образовательных </a:t>
            </a:r>
            <a:r>
              <a:rPr lang="ru-RU" dirty="0" smtClean="0"/>
              <a:t>организаций;</a:t>
            </a:r>
            <a:endParaRPr lang="ru-RU" dirty="0"/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оборудованию и содержанию </a:t>
            </a:r>
            <a:r>
              <a:rPr lang="ru-RU" dirty="0" smtClean="0"/>
              <a:t>территории;</a:t>
            </a:r>
            <a:endParaRPr lang="ru-RU" dirty="0"/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помещениям, их оборудованию и </a:t>
            </a:r>
            <a:r>
              <a:rPr lang="ru-RU" dirty="0" smtClean="0"/>
              <a:t>содержанию;</a:t>
            </a:r>
            <a:endParaRPr lang="ru-RU" dirty="0"/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естественному и искусственному освещению </a:t>
            </a:r>
            <a:r>
              <a:rPr lang="ru-RU" dirty="0" smtClean="0"/>
              <a:t>помещений;</a:t>
            </a:r>
            <a:endParaRPr lang="ru-RU" dirty="0"/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отоплению и </a:t>
            </a:r>
            <a:r>
              <a:rPr lang="ru-RU" dirty="0" smtClean="0"/>
              <a:t>вентиляции;</a:t>
            </a:r>
            <a:endParaRPr lang="ru-RU" dirty="0"/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водоснабжению и </a:t>
            </a:r>
            <a:r>
              <a:rPr lang="ru-RU" dirty="0" smtClean="0"/>
              <a:t>канализации;</a:t>
            </a:r>
            <a:endParaRPr lang="ru-RU" dirty="0"/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организации </a:t>
            </a:r>
            <a:r>
              <a:rPr lang="ru-RU" dirty="0" smtClean="0"/>
              <a:t>питания;</a:t>
            </a:r>
            <a:endParaRPr lang="ru-RU" dirty="0"/>
          </a:p>
          <a:p>
            <a:pPr>
              <a:buNone/>
            </a:pPr>
            <a:r>
              <a:rPr lang="ru-RU" dirty="0" smtClean="0"/>
              <a:t>	- приёму </a:t>
            </a:r>
            <a:r>
              <a:rPr lang="ru-RU" dirty="0"/>
              <a:t>детей в дошкольные образовательные </a:t>
            </a:r>
            <a:r>
              <a:rPr lang="ru-RU" dirty="0" smtClean="0"/>
              <a:t>организации;</a:t>
            </a:r>
            <a:endParaRPr lang="ru-RU" dirty="0"/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организации режима </a:t>
            </a:r>
            <a:r>
              <a:rPr lang="ru-RU" dirty="0" smtClean="0"/>
              <a:t>дня;</a:t>
            </a:r>
            <a:endParaRPr lang="ru-RU" dirty="0"/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организации физического </a:t>
            </a:r>
            <a:r>
              <a:rPr lang="ru-RU" dirty="0" smtClean="0"/>
              <a:t>воспитания;</a:t>
            </a:r>
            <a:endParaRPr lang="ru-RU" dirty="0"/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личной гигиене персонала.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9550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7089" y="133692"/>
            <a:ext cx="8805643" cy="1408030"/>
          </a:xfrm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ru-RU" sz="2800" b="1" dirty="0"/>
              <a:t>СанПиН  2.4.1.3049-13  «Санитарно-эпидемиологические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требования к устройству, содержанию и организации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режима </a:t>
            </a:r>
            <a:r>
              <a:rPr lang="ru-RU" sz="2800" b="1" dirty="0"/>
              <a:t>работы </a:t>
            </a:r>
            <a:r>
              <a:rPr lang="ru-RU" sz="2800" b="1" dirty="0" smtClean="0"/>
              <a:t>в</a:t>
            </a:r>
            <a:r>
              <a:rPr lang="ru-RU" sz="2800" dirty="0"/>
              <a:t> </a:t>
            </a:r>
            <a:r>
              <a:rPr lang="ru-RU" sz="2800" b="1" dirty="0" smtClean="0"/>
              <a:t>дошкольных </a:t>
            </a:r>
            <a:r>
              <a:rPr lang="ru-RU" sz="2800" b="1" dirty="0"/>
              <a:t>организациях»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089" y="1754372"/>
            <a:ext cx="8805643" cy="4866412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Пункт 11.5. Рекомендуемая продолжительность ежедневных прогулок составляет 3-4 часа. Продолжительность прогулки определяется дошкольной образовательной организацией в зависимости от климатических условий. При температуре воздуха ниже минус 15 °</a:t>
            </a:r>
            <a:r>
              <a:rPr lang="en-US" sz="2000" dirty="0"/>
              <a:t>C</a:t>
            </a:r>
            <a:r>
              <a:rPr lang="ru-RU" sz="2000" dirty="0"/>
              <a:t> и скорости ветра более 7 м/с продолжительность прогулки рекомендуется сокращать. </a:t>
            </a:r>
          </a:p>
          <a:p>
            <a:pPr lvl="0"/>
            <a:r>
              <a:rPr lang="ru-RU" sz="2000" dirty="0"/>
              <a:t>Пункт 11.6. Рекомендуется организовывать прогулки 2 раза в день: в первую половину дня и во вторую половину дня </a:t>
            </a:r>
            <a:r>
              <a:rPr lang="ru-RU" sz="2000" dirty="0" smtClean="0"/>
              <a:t>– </a:t>
            </a:r>
            <a:r>
              <a:rPr lang="ru-RU" sz="2000" dirty="0"/>
              <a:t>после дневного сна или перед уходом детей домой. </a:t>
            </a:r>
          </a:p>
          <a:p>
            <a:pPr lvl="0"/>
            <a:r>
              <a:rPr lang="ru-RU" sz="2000" dirty="0"/>
              <a:t>Пункт </a:t>
            </a:r>
            <a:r>
              <a:rPr lang="ru-RU" sz="2000" dirty="0" smtClean="0"/>
              <a:t>11.9. </a:t>
            </a:r>
            <a:r>
              <a:rPr lang="ru-RU" sz="2000" dirty="0"/>
              <a:t>Для детей раннего возраста от 1,5 до 3 лет длительность непрерывной непосредственно образовательной деятельности не должна превышать  10  мин.  Допускается  осуществлять  образовательную деятельность в первую и во вторую половину дня (по 8 - 10 минут). Допускается осуществлять образовательную деятельность на игровой площадке во время прогулки.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3888550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3147" y="250824"/>
            <a:ext cx="8766168" cy="1535446"/>
          </a:xfrm>
          <a:solidFill>
            <a:srgbClr val="FDEADA"/>
          </a:solidFill>
        </p:spPr>
        <p:txBody>
          <a:bodyPr>
            <a:normAutofit fontScale="90000"/>
          </a:bodyPr>
          <a:lstStyle/>
          <a:p>
            <a:r>
              <a:rPr lang="ru-RU" sz="2800" b="1" dirty="0"/>
              <a:t>СанПиН  2.4.1.3049-13  «Санитарно-эпидемиологические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требования к устройству, содержанию и организации режима работы в</a:t>
            </a:r>
            <a:r>
              <a:rPr lang="ru-RU" sz="2800" dirty="0"/>
              <a:t> </a:t>
            </a:r>
            <a:r>
              <a:rPr lang="ru-RU" sz="2800" b="1" dirty="0"/>
              <a:t>дошкольных организациях»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147" y="1924493"/>
            <a:ext cx="8766168" cy="4547411"/>
          </a:xfrm>
        </p:spPr>
        <p:txBody>
          <a:bodyPr/>
          <a:lstStyle/>
          <a:p>
            <a:pPr lvl="0"/>
            <a:r>
              <a:rPr lang="ru-RU" sz="2000" dirty="0"/>
              <a:t>Пункт  11.10.  Продолжительность  непрерывной  непосредственно образовательной деятельности для детей от 3 до 4-х лет - не более 15 минут, для детей от 4-х до 5-ти лет </a:t>
            </a:r>
            <a:r>
              <a:rPr lang="ru-RU" sz="2000" dirty="0" smtClean="0"/>
              <a:t>– </a:t>
            </a:r>
            <a:r>
              <a:rPr lang="ru-RU" sz="2000" dirty="0"/>
              <a:t>не более 20 минут, для детей от 5 до 6-ти лет </a:t>
            </a:r>
            <a:r>
              <a:rPr lang="ru-RU" sz="2000" dirty="0" smtClean="0"/>
              <a:t>– </a:t>
            </a:r>
            <a:r>
              <a:rPr lang="ru-RU" sz="2000" dirty="0"/>
              <a:t>не более 25 минут, а для детей от 6-ти до 7-ми лет </a:t>
            </a:r>
            <a:r>
              <a:rPr lang="ru-RU" sz="2000" dirty="0" smtClean="0"/>
              <a:t>– </a:t>
            </a:r>
            <a:r>
              <a:rPr lang="ru-RU" sz="2000" dirty="0"/>
              <a:t>не более 30 минут.</a:t>
            </a:r>
          </a:p>
          <a:p>
            <a:r>
              <a:rPr lang="ru-RU" sz="2000" dirty="0"/>
              <a:t>Таким  образом,  в  </a:t>
            </a:r>
            <a:r>
              <a:rPr lang="ru-RU" sz="2000" dirty="0" smtClean="0"/>
              <a:t>современной ДОО </a:t>
            </a:r>
            <a:r>
              <a:rPr lang="ru-RU" sz="2000" dirty="0"/>
              <a:t>образовательный процесс не должен сводиться только к непосредственно образовательной деятельности, он растянут в режиме всего дня. </a:t>
            </a:r>
            <a:r>
              <a:rPr lang="ru-RU" sz="2000" b="1" i="1" dirty="0"/>
              <a:t>Именно поэтому "Режим дня" является главным документом, </a:t>
            </a:r>
            <a:r>
              <a:rPr lang="ru-RU" sz="2000" dirty="0"/>
              <a:t>в котором отражается многообразие форм взаимодействия взрослых с детьми и самостоятельная деятельность  воспитанников.  В  режимах  должно  найти  отражение </a:t>
            </a:r>
            <a:r>
              <a:rPr lang="ru-RU" sz="2000" dirty="0" smtClean="0"/>
              <a:t>«проживание» детьми </a:t>
            </a:r>
            <a:r>
              <a:rPr lang="ru-RU" sz="2000" dirty="0"/>
              <a:t>разнообразных тем в разных видах детской деятельности, поэтому режимов должно быть много на разные случаи (например, плохой погоды, тематического дня и др.).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559174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41129"/>
            <a:ext cx="8229600" cy="206401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Кодекс профессиональной этики педагогических работников организаций, осуществляющих образовательную деятельность     </a:t>
            </a:r>
            <a:r>
              <a:rPr lang="ru-RU" sz="2400" dirty="0" smtClean="0"/>
              <a:t>(6.02 2014 № 09-148)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4462" y="2676770"/>
            <a:ext cx="8728785" cy="39858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Кодекс представляет собой свод общих принципов профессиональной этики и правил поведения, которым рекомендуется руководствоваться  педагогическим работникам организаций, осуществляющих образовательную деятельность, независимо от занимаемой должности.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9674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3200" y="136769"/>
            <a:ext cx="8784492" cy="12504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 err="1"/>
              <a:t>Письмо</a:t>
            </a:r>
            <a:r>
              <a:rPr lang="en-US" sz="4000" b="1" dirty="0"/>
              <a:t> </a:t>
            </a:r>
            <a:r>
              <a:rPr lang="en-US" sz="4000" b="1" dirty="0" err="1"/>
              <a:t>Министерства</a:t>
            </a:r>
            <a:r>
              <a:rPr lang="en-US" sz="4000" b="1" dirty="0"/>
              <a:t> </a:t>
            </a:r>
            <a:r>
              <a:rPr lang="en-US" sz="4000" b="1" dirty="0" err="1"/>
              <a:t>образования</a:t>
            </a:r>
            <a:r>
              <a:rPr lang="en-US" sz="4000" b="1" dirty="0"/>
              <a:t> </a:t>
            </a:r>
            <a:r>
              <a:rPr lang="en-US" sz="4000" b="1" dirty="0" err="1"/>
              <a:t>и</a:t>
            </a:r>
            <a:r>
              <a:rPr lang="en-US" sz="4000" b="1" dirty="0"/>
              <a:t> </a:t>
            </a:r>
            <a:r>
              <a:rPr lang="en-US" sz="4000" b="1" dirty="0" err="1"/>
              <a:t>науки</a:t>
            </a:r>
            <a:r>
              <a:rPr lang="en-US" sz="4000" b="1" dirty="0"/>
              <a:t> РФ </a:t>
            </a:r>
            <a:r>
              <a:rPr lang="en-US" sz="4000" b="1" dirty="0" err="1"/>
              <a:t>от</a:t>
            </a:r>
            <a:r>
              <a:rPr lang="en-US" sz="4000" b="1" dirty="0"/>
              <a:t> 6 </a:t>
            </a:r>
            <a:r>
              <a:rPr lang="en-US" sz="4000" b="1" dirty="0" err="1"/>
              <a:t>февраля</a:t>
            </a:r>
            <a:r>
              <a:rPr lang="en-US" sz="4000" b="1" dirty="0"/>
              <a:t> 2014 </a:t>
            </a:r>
            <a:r>
              <a:rPr lang="en-US" sz="4000" b="1" dirty="0" err="1"/>
              <a:t>г</a:t>
            </a:r>
            <a:r>
              <a:rPr lang="en-US" sz="4000" b="1" dirty="0"/>
              <a:t>. N </a:t>
            </a:r>
            <a:r>
              <a:rPr lang="en-US" sz="4000" b="1" dirty="0" smtClean="0"/>
              <a:t>09-148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00" y="1641231"/>
            <a:ext cx="8784492" cy="504092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Рекомендации</a:t>
            </a:r>
            <a:r>
              <a:rPr lang="ru-RU" b="1" dirty="0" smtClean="0"/>
              <a:t> </a:t>
            </a:r>
            <a:r>
              <a:rPr lang="en-US" b="1" dirty="0" err="1" smtClean="0"/>
              <a:t>по</a:t>
            </a:r>
            <a:r>
              <a:rPr lang="en-US" b="1" dirty="0" smtClean="0"/>
              <a:t> </a:t>
            </a:r>
            <a:r>
              <a:rPr lang="en-US" b="1" dirty="0" err="1"/>
              <a:t>организации</a:t>
            </a:r>
            <a:r>
              <a:rPr lang="en-US" b="1" dirty="0"/>
              <a:t> </a:t>
            </a:r>
            <a:r>
              <a:rPr lang="en-US" b="1" dirty="0" err="1"/>
              <a:t>мероприятий</a:t>
            </a:r>
            <a:r>
              <a:rPr lang="en-US" b="1" dirty="0"/>
              <a:t>, </a:t>
            </a:r>
            <a:r>
              <a:rPr lang="en-US" b="1" dirty="0" err="1"/>
              <a:t>направленных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разработку</a:t>
            </a:r>
            <a:r>
              <a:rPr lang="en-US" b="1" dirty="0"/>
              <a:t>, </a:t>
            </a:r>
            <a:r>
              <a:rPr lang="en-US" b="1" dirty="0" err="1"/>
              <a:t>принятие</a:t>
            </a:r>
            <a:r>
              <a:rPr lang="en-US" b="1" dirty="0"/>
              <a:t> и </a:t>
            </a:r>
            <a:r>
              <a:rPr lang="en-US" b="1" dirty="0" err="1"/>
              <a:t>применение</a:t>
            </a:r>
            <a:r>
              <a:rPr lang="en-US" b="1" dirty="0"/>
              <a:t> </a:t>
            </a:r>
            <a:r>
              <a:rPr lang="en-US" b="1" dirty="0" err="1"/>
              <a:t>Кодекса</a:t>
            </a:r>
            <a:r>
              <a:rPr lang="en-US" b="1" dirty="0"/>
              <a:t> </a:t>
            </a:r>
            <a:r>
              <a:rPr lang="en-US" b="1" dirty="0" err="1"/>
              <a:t>профессиональной</a:t>
            </a:r>
            <a:r>
              <a:rPr lang="en-US" b="1" dirty="0"/>
              <a:t> </a:t>
            </a:r>
            <a:r>
              <a:rPr lang="en-US" b="1" dirty="0" err="1"/>
              <a:t>этики</a:t>
            </a:r>
            <a:r>
              <a:rPr lang="en-US" b="1" dirty="0"/>
              <a:t> </a:t>
            </a:r>
            <a:r>
              <a:rPr lang="en-US" b="1" dirty="0" err="1"/>
              <a:t>педагогическим</a:t>
            </a:r>
            <a:r>
              <a:rPr lang="en-US" b="1" dirty="0"/>
              <a:t> </a:t>
            </a:r>
            <a:r>
              <a:rPr lang="en-US" b="1" dirty="0" err="1"/>
              <a:t>сообществом</a:t>
            </a:r>
            <a:r>
              <a:rPr lang="ru-RU" dirty="0"/>
              <a:t/>
            </a:r>
            <a:br>
              <a:rPr lang="ru-RU" dirty="0"/>
            </a:b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организации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внедрению</a:t>
            </a:r>
            <a:r>
              <a:rPr lang="en-US" dirty="0"/>
              <a:t> </a:t>
            </a:r>
            <a:r>
              <a:rPr lang="en-US" dirty="0" err="1"/>
              <a:t>настоящего</a:t>
            </a:r>
            <a:r>
              <a:rPr lang="en-US" dirty="0"/>
              <a:t> </a:t>
            </a:r>
            <a:r>
              <a:rPr lang="en-US" dirty="0" err="1"/>
              <a:t>Кодекса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образовательное</a:t>
            </a:r>
            <a:r>
              <a:rPr lang="en-US" dirty="0"/>
              <a:t> </a:t>
            </a:r>
            <a:r>
              <a:rPr lang="en-US" dirty="0" err="1"/>
              <a:t>сообщество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целом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конкретно</a:t>
            </a:r>
            <a:r>
              <a:rPr lang="en-US" dirty="0"/>
              <a:t>,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каждую</a:t>
            </a:r>
            <a:r>
              <a:rPr lang="en-US" dirty="0"/>
              <a:t> </a:t>
            </a:r>
            <a:r>
              <a:rPr lang="en-US" dirty="0" err="1"/>
              <a:t>образовательную</a:t>
            </a:r>
            <a:r>
              <a:rPr lang="en-US" dirty="0"/>
              <a:t> </a:t>
            </a:r>
            <a:r>
              <a:rPr lang="en-US" dirty="0" err="1"/>
              <a:t>организацию</a:t>
            </a:r>
            <a:r>
              <a:rPr lang="en-US" dirty="0"/>
              <a:t>, </a:t>
            </a:r>
            <a:r>
              <a:rPr lang="en-US" dirty="0" err="1"/>
              <a:t>осуществляющую</a:t>
            </a:r>
            <a:r>
              <a:rPr lang="en-US" dirty="0"/>
              <a:t> </a:t>
            </a:r>
            <a:r>
              <a:rPr lang="en-US" dirty="0" err="1"/>
              <a:t>свою</a:t>
            </a:r>
            <a:r>
              <a:rPr lang="en-US" dirty="0"/>
              <a:t> </a:t>
            </a:r>
            <a:r>
              <a:rPr lang="en-US" dirty="0" err="1"/>
              <a:t>деятельность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системе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2030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84977" y="215237"/>
            <a:ext cx="8229600" cy="75333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dirty="0"/>
              <a:t>Профессиональные стандарты 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1424"/>
            <a:ext cx="9144000" cy="55665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Профессиональные </a:t>
            </a:r>
            <a:r>
              <a:rPr lang="ru-RU" dirty="0"/>
              <a:t>стандарты в нашей стране разрабатываются в соответствии с п.1 Указа Президента РФ от 7.05. 2012 г. №597 « О мероприятиях по реализации государственной социальной политики», согласно которому следует разработать не </a:t>
            </a:r>
            <a:r>
              <a:rPr lang="ru-RU" dirty="0" smtClean="0"/>
              <a:t>менее </a:t>
            </a:r>
            <a:r>
              <a:rPr lang="ru-RU" dirty="0"/>
              <a:t>800 профессиональных стандартов. Порядок разработки, утверждения и применения профессиональных стандартов устанавливается Правительством Р.Ф.</a:t>
            </a:r>
          </a:p>
          <a:p>
            <a:r>
              <a:rPr lang="ru-RU" dirty="0"/>
              <a:t>Согласно Постановлению правительства РФ от 27 июня 2016 года № 584, переход на новые стандарты продолжится до 1 января 2020 года и устанавливается  переходный период для всех </a:t>
            </a:r>
            <a:r>
              <a:rPr lang="ru-RU" dirty="0" err="1"/>
              <a:t>профстандартов</a:t>
            </a:r>
            <a:r>
              <a:rPr lang="ru-RU" dirty="0"/>
              <a:t>.</a:t>
            </a:r>
          </a:p>
          <a:p>
            <a:r>
              <a:rPr lang="ru-RU" dirty="0"/>
              <a:t>Приказом Минтруда № 745 от 15.12. 2016 г. «О внесении изменения в </a:t>
            </a:r>
            <a:r>
              <a:rPr lang="ru-RU" dirty="0" err="1"/>
              <a:t>профстандарт</a:t>
            </a:r>
            <a:r>
              <a:rPr lang="ru-RU" dirty="0"/>
              <a:t> «Педагог</a:t>
            </a:r>
            <a:r>
              <a:rPr lang="ru-RU" dirty="0" smtClean="0"/>
              <a:t>» </a:t>
            </a:r>
            <a:r>
              <a:rPr lang="ru-RU" dirty="0"/>
              <a:t>переносится дата его вступления в силу на 01.09.2019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985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4782" y="183594"/>
            <a:ext cx="8229600" cy="18055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Приказ </a:t>
            </a:r>
            <a:r>
              <a:rPr lang="ru-RU" sz="2400" b="1" dirty="0"/>
              <a:t>Минтруда России от 18.10.2013 г. № 544н  «</a:t>
            </a:r>
            <a:r>
              <a:rPr lang="ru-RU" sz="2400" b="1" u="sng" dirty="0"/>
              <a:t>Профессиональный </a:t>
            </a:r>
            <a:r>
              <a:rPr lang="ru-RU" sz="2400" b="1" u="sng" dirty="0" smtClean="0"/>
              <a:t>стандарт «</a:t>
            </a:r>
            <a:r>
              <a:rPr lang="ru-RU" sz="2400" b="1" u="sng" dirty="0"/>
              <a:t>Педагог»</a:t>
            </a:r>
            <a:r>
              <a:rPr lang="ru-RU" sz="2400" b="1" dirty="0"/>
              <a:t> (педагогическая деятельность в сфере дошкольного, начального общего, основного общего, среднего общего образования) (воспитатель, учитель)».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69042"/>
            <a:ext cx="8229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000" dirty="0" smtClean="0"/>
              <a:t>В </a:t>
            </a:r>
            <a:r>
              <a:rPr lang="ru-RU" sz="3000" dirty="0"/>
              <a:t>соответствии со стандартом педагог должен обладать компетенциями, условно разделенными на три пространства деятельности:</a:t>
            </a:r>
          </a:p>
          <a:p>
            <a:pPr lvl="0"/>
            <a:r>
              <a:rPr lang="ru-RU" sz="3000" dirty="0"/>
              <a:t>Общепедагогическая функция. Обучение.</a:t>
            </a:r>
          </a:p>
          <a:p>
            <a:pPr lvl="0"/>
            <a:r>
              <a:rPr lang="ru-RU" sz="3000" dirty="0"/>
              <a:t>Воспитательная деятельность.</a:t>
            </a:r>
          </a:p>
          <a:p>
            <a:pPr lvl="0"/>
            <a:r>
              <a:rPr lang="ru-RU" sz="3000" dirty="0"/>
              <a:t>Развивающая деятельность.</a:t>
            </a:r>
          </a:p>
          <a:p>
            <a:pPr>
              <a:buNone/>
            </a:pPr>
            <a:r>
              <a:rPr lang="ru-RU" sz="3000" dirty="0" smtClean="0"/>
              <a:t>	В </a:t>
            </a:r>
            <a:r>
              <a:rPr lang="ru-RU" sz="3000" dirty="0"/>
              <a:t>каждом из </a:t>
            </a:r>
            <a:r>
              <a:rPr lang="ru-RU" sz="3000" dirty="0" smtClean="0"/>
              <a:t>трёх </a:t>
            </a:r>
            <a:r>
              <a:rPr lang="ru-RU" sz="3000" dirty="0"/>
              <a:t>пространств деятельности конкретизируются «трудовые действия», «необходимые умения», «необходимые знания» и «другие характеристики».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3004481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7261" y="128832"/>
            <a:ext cx="8817264" cy="99384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/>
              <a:t>П</a:t>
            </a:r>
            <a:r>
              <a:rPr lang="ru-RU" sz="3600" dirty="0" smtClean="0"/>
              <a:t>рофессиональный стандарт </a:t>
            </a:r>
            <a:r>
              <a:rPr lang="ru-RU" sz="3600" dirty="0"/>
              <a:t>«</a:t>
            </a:r>
            <a:r>
              <a:rPr lang="ru-RU" sz="3600" dirty="0" smtClean="0"/>
              <a:t>Педагог»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261" y="1251510"/>
            <a:ext cx="8817264" cy="5392537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В </a:t>
            </a:r>
            <a:r>
              <a:rPr lang="ru-RU" dirty="0" smtClean="0"/>
              <a:t>разделе </a:t>
            </a:r>
            <a:r>
              <a:rPr lang="ru-RU" dirty="0"/>
              <a:t>«Педагогическая деятельность по реализации программ дошкольного образования</a:t>
            </a:r>
            <a:r>
              <a:rPr lang="ru-RU" dirty="0" smtClean="0"/>
              <a:t>»</a:t>
            </a:r>
            <a:r>
              <a:rPr lang="ru-RU" dirty="0"/>
              <a:t> п. </a:t>
            </a:r>
            <a:r>
              <a:rPr lang="en-US" dirty="0"/>
              <a:t>3.2.1</a:t>
            </a:r>
            <a:r>
              <a:rPr lang="ru-RU" dirty="0" smtClean="0"/>
              <a:t> сформулированы:</a:t>
            </a:r>
          </a:p>
          <a:p>
            <a:pPr lvl="0"/>
            <a:r>
              <a:rPr lang="ru-RU" dirty="0" smtClean="0"/>
              <a:t>13 показателей </a:t>
            </a:r>
            <a:r>
              <a:rPr lang="ru-RU" b="1" dirty="0"/>
              <a:t>трудовых </a:t>
            </a:r>
            <a:r>
              <a:rPr lang="ru-RU" b="1" dirty="0" smtClean="0"/>
              <a:t>действий </a:t>
            </a:r>
            <a:r>
              <a:rPr lang="ru-RU" dirty="0" smtClean="0"/>
              <a:t>воспитателя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/>
              <a:t>6 показателей  </a:t>
            </a:r>
            <a:r>
              <a:rPr lang="ru-RU" b="1" dirty="0"/>
              <a:t>трудовых умений</a:t>
            </a:r>
            <a:r>
              <a:rPr lang="ru-RU" dirty="0"/>
              <a:t>;</a:t>
            </a:r>
          </a:p>
          <a:p>
            <a:pPr lvl="0"/>
            <a:r>
              <a:rPr lang="en-US" dirty="0"/>
              <a:t> </a:t>
            </a:r>
            <a:r>
              <a:rPr lang="ru-RU" dirty="0"/>
              <a:t>6 показателей основных </a:t>
            </a:r>
            <a:r>
              <a:rPr lang="ru-RU" b="1" dirty="0"/>
              <a:t>необходимых знаний</a:t>
            </a:r>
            <a:r>
              <a:rPr lang="ru-RU" dirty="0"/>
              <a:t>;</a:t>
            </a:r>
          </a:p>
          <a:p>
            <a:pPr lvl="0"/>
            <a:r>
              <a:rPr lang="en-US" dirty="0"/>
              <a:t>1 </a:t>
            </a:r>
            <a:r>
              <a:rPr lang="en-US" dirty="0" err="1"/>
              <a:t>показатель</a:t>
            </a:r>
            <a:r>
              <a:rPr lang="en-US" dirty="0"/>
              <a:t> </a:t>
            </a:r>
            <a:r>
              <a:rPr lang="ru-RU" dirty="0" smtClean="0"/>
              <a:t>«Другие </a:t>
            </a:r>
            <a:r>
              <a:rPr lang="ru-RU" dirty="0"/>
              <a:t>характеристики» сформулирован </a:t>
            </a:r>
            <a:r>
              <a:rPr lang="ru-RU" dirty="0" smtClean="0"/>
              <a:t>как: «</a:t>
            </a:r>
            <a:r>
              <a:rPr lang="en-US" i="1" dirty="0" err="1" smtClean="0"/>
              <a:t>Соблюдение</a:t>
            </a:r>
            <a:r>
              <a:rPr lang="en-US" i="1" dirty="0" smtClean="0"/>
              <a:t> </a:t>
            </a:r>
            <a:r>
              <a:rPr lang="en-US" i="1" dirty="0" err="1"/>
              <a:t>правовых</a:t>
            </a:r>
            <a:r>
              <a:rPr lang="en-US" i="1" dirty="0"/>
              <a:t>, </a:t>
            </a:r>
            <a:r>
              <a:rPr lang="en-US" i="1" dirty="0" err="1"/>
              <a:t>нравственных</a:t>
            </a:r>
            <a:r>
              <a:rPr lang="en-US" i="1" dirty="0"/>
              <a:t> и </a:t>
            </a:r>
            <a:r>
              <a:rPr lang="en-US" i="1" dirty="0" err="1"/>
              <a:t>этических</a:t>
            </a:r>
            <a:r>
              <a:rPr lang="en-US" i="1" dirty="0"/>
              <a:t> </a:t>
            </a:r>
            <a:r>
              <a:rPr lang="en-US" i="1" dirty="0" err="1"/>
              <a:t>норм</a:t>
            </a:r>
            <a:r>
              <a:rPr lang="en-US" i="1" dirty="0"/>
              <a:t>, </a:t>
            </a:r>
            <a:r>
              <a:rPr lang="en-US" i="1" dirty="0" err="1"/>
              <a:t>требовании</a:t>
            </a:r>
            <a:r>
              <a:rPr lang="en-US" i="1" dirty="0"/>
              <a:t>̆ </a:t>
            </a:r>
            <a:r>
              <a:rPr lang="en-US" i="1" dirty="0" err="1"/>
              <a:t>профессиональнои</a:t>
            </a:r>
            <a:r>
              <a:rPr lang="en-US" i="1" dirty="0"/>
              <a:t>̆ </a:t>
            </a:r>
            <a:r>
              <a:rPr lang="en-US" i="1" dirty="0" err="1" smtClean="0"/>
              <a:t>этики</a:t>
            </a:r>
            <a:r>
              <a:rPr lang="ru-RU" i="1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1831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2454" y="204688"/>
            <a:ext cx="8795172" cy="129219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fontAlgn="base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ПРИКАЗ</a:t>
            </a:r>
            <a:r>
              <a:rPr lang="en-US" sz="2800" b="1" dirty="0" smtClean="0"/>
              <a:t>  </a:t>
            </a:r>
            <a:r>
              <a:rPr lang="ru-RU" sz="2800" b="1" dirty="0" smtClean="0"/>
              <a:t>от </a:t>
            </a:r>
            <a:r>
              <a:rPr lang="ru-RU" sz="2800" b="1" dirty="0"/>
              <a:t>5 декабря 2018 г. </a:t>
            </a:r>
            <a:r>
              <a:rPr lang="ru-RU" sz="2800" b="1" dirty="0" err="1"/>
              <a:t>N</a:t>
            </a:r>
            <a:r>
              <a:rPr lang="ru-RU" sz="2800" b="1" dirty="0"/>
              <a:t> </a:t>
            </a:r>
            <a:r>
              <a:rPr lang="ru-RU" sz="2800" b="1" dirty="0" smtClean="0"/>
              <a:t>769н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700" b="1" dirty="0" smtClean="0"/>
              <a:t>ОБ </a:t>
            </a:r>
            <a:r>
              <a:rPr lang="ru-RU" sz="2700" b="1" dirty="0"/>
              <a:t>УТВЕРЖДЕНИИ ПРОФЕССИОНАЛЬНОГО СТАНДАРТА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800" b="1" dirty="0"/>
              <a:t>"НЯНЯ (РАБОТНИК ПО ПРИСМОТРУ И УХОДУ ЗА ДЕТЬМИ)"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454" y="1600200"/>
            <a:ext cx="8971546" cy="5048081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dirty="0" smtClean="0"/>
              <a:t>	Основная </a:t>
            </a:r>
            <a:r>
              <a:rPr lang="ru-RU" dirty="0"/>
              <a:t>цель вида профессиональной деятельности:</a:t>
            </a:r>
          </a:p>
          <a:p>
            <a:pPr fontAlgn="base"/>
            <a:r>
              <a:rPr lang="ru-RU" dirty="0"/>
              <a:t>Присмотр и уход за детьми для обеспечения их психического и физического развития, охраны жизни и здоровья, социальной </a:t>
            </a:r>
            <a:r>
              <a:rPr lang="ru-RU" dirty="0" smtClean="0"/>
              <a:t>адаптации.</a:t>
            </a:r>
            <a:endParaRPr lang="ru-RU" dirty="0"/>
          </a:p>
          <a:p>
            <a:pPr>
              <a:buNone/>
            </a:pPr>
            <a:r>
              <a:rPr lang="ru-RU" b="1" dirty="0" smtClean="0"/>
              <a:t>	Присмотр </a:t>
            </a:r>
            <a:r>
              <a:rPr lang="ru-RU" b="1" dirty="0"/>
              <a:t>и уход за детьми в организациях и на </a:t>
            </a:r>
            <a:r>
              <a:rPr lang="ru-RU" b="1" dirty="0" smtClean="0"/>
              <a:t>дому:</a:t>
            </a:r>
          </a:p>
          <a:p>
            <a:r>
              <a:rPr lang="ru-RU" i="1" dirty="0"/>
              <a:t>Уход за детьми младенческого возраста (до 1 года</a:t>
            </a:r>
            <a:r>
              <a:rPr lang="ru-RU" i="1" dirty="0" smtClean="0"/>
              <a:t>);</a:t>
            </a:r>
          </a:p>
          <a:p>
            <a:r>
              <a:rPr lang="ru-RU" i="1" dirty="0" smtClean="0"/>
              <a:t> </a:t>
            </a:r>
            <a:r>
              <a:rPr lang="ru-RU" i="1" dirty="0"/>
              <a:t>Уход за детьми раннего возраста (от 1 года до 3 лет</a:t>
            </a:r>
            <a:r>
              <a:rPr lang="ru-RU" i="1" dirty="0" smtClean="0"/>
              <a:t>);</a:t>
            </a:r>
          </a:p>
          <a:p>
            <a:r>
              <a:rPr lang="ru-RU" i="1" dirty="0"/>
              <a:t>Присмотр за детьми дошкольного возраста от 3 </a:t>
            </a:r>
            <a:r>
              <a:rPr lang="ru-RU" i="1" dirty="0" smtClean="0"/>
              <a:t>лет;</a:t>
            </a:r>
          </a:p>
          <a:p>
            <a:r>
              <a:rPr lang="ru-RU" i="1" dirty="0"/>
              <a:t>Присмотр и уход за детьми дошкольного возраста с ограниченными возможностями здоровья (далее </a:t>
            </a:r>
            <a:r>
              <a:rPr lang="ru-RU" dirty="0" smtClean="0"/>
              <a:t>–</a:t>
            </a:r>
            <a:r>
              <a:rPr lang="ru-RU" i="1" dirty="0" smtClean="0"/>
              <a:t> </a:t>
            </a:r>
            <a:r>
              <a:rPr lang="ru-RU" i="1" dirty="0"/>
              <a:t>ОВЗ) и </a:t>
            </a:r>
            <a:r>
              <a:rPr lang="ru-RU" i="1" dirty="0" smtClean="0"/>
              <a:t>детьми-инвалидами.  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853731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2454" y="204688"/>
            <a:ext cx="8795172" cy="129219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fontAlgn="base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ПРИКАЗ</a:t>
            </a:r>
            <a:r>
              <a:rPr lang="en-US" sz="2800" b="1" dirty="0" smtClean="0"/>
              <a:t>  </a:t>
            </a:r>
            <a:r>
              <a:rPr lang="ru-RU" sz="2800" b="1" dirty="0" smtClean="0"/>
              <a:t>от </a:t>
            </a:r>
            <a:r>
              <a:rPr lang="ru-RU" sz="2800" b="1" dirty="0"/>
              <a:t>5 декабря 2018 г. </a:t>
            </a:r>
            <a:r>
              <a:rPr lang="ru-RU" sz="2800" b="1" dirty="0" err="1"/>
              <a:t>N</a:t>
            </a:r>
            <a:r>
              <a:rPr lang="ru-RU" sz="2800" b="1" dirty="0"/>
              <a:t> </a:t>
            </a:r>
            <a:r>
              <a:rPr lang="ru-RU" sz="2800" b="1" dirty="0" smtClean="0"/>
              <a:t>769н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700" b="1" dirty="0" smtClean="0"/>
              <a:t>ОБ </a:t>
            </a:r>
            <a:r>
              <a:rPr lang="ru-RU" sz="2700" b="1" dirty="0"/>
              <a:t>УТВЕРЖДЕНИИ ПРОФЕССИОНАЛЬНОГО СТАНДАРТА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800" b="1" dirty="0"/>
              <a:t>"НЯНЯ (РАБОТНИК ПО ПРИСМОТРУ И УХОДУ ЗА ДЕТЬМИ)"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454" y="1600200"/>
            <a:ext cx="8795172" cy="504808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200" dirty="0"/>
              <a:t>Требования к образованию и </a:t>
            </a:r>
            <a:r>
              <a:rPr lang="ru-RU" sz="2200" dirty="0" smtClean="0"/>
              <a:t>обучению:</a:t>
            </a:r>
          </a:p>
          <a:p>
            <a:pPr fontAlgn="base"/>
            <a:r>
              <a:rPr lang="ru-RU" sz="2200" dirty="0" smtClean="0"/>
              <a:t>Среднее </a:t>
            </a:r>
            <a:r>
              <a:rPr lang="ru-RU" sz="2200" dirty="0"/>
              <a:t>общее образование и профессиональное обучение по программам профессиональной </a:t>
            </a:r>
            <a:r>
              <a:rPr lang="ru-RU" sz="2200" dirty="0" smtClean="0"/>
              <a:t>подготовки.</a:t>
            </a:r>
          </a:p>
          <a:p>
            <a:pPr fontAlgn="base"/>
            <a:r>
              <a:rPr lang="ru-RU" sz="2200" dirty="0"/>
              <a:t>Прохождение обязательных предварительных (при поступлении на работу) и периодических медицинских осмотров (обследований), а также внеочередных медицинских осмотров (обследований) в порядке, установленном законодательством Российской </a:t>
            </a:r>
            <a:r>
              <a:rPr lang="ru-RU" sz="2200" dirty="0" smtClean="0"/>
              <a:t>Федерации «3».</a:t>
            </a:r>
            <a:endParaRPr lang="ru-RU" sz="2200" dirty="0"/>
          </a:p>
          <a:p>
            <a:r>
              <a:rPr lang="ru-RU" sz="2200" dirty="0"/>
              <a:t>Соблюдение условий, изложенных в статье </a:t>
            </a:r>
            <a:r>
              <a:rPr lang="ru-RU" sz="2200" dirty="0">
                <a:hlinkClick r:id="rId2"/>
              </a:rPr>
              <a:t>351.1 Трудового </a:t>
            </a:r>
            <a:r>
              <a:rPr lang="ru-RU" sz="2200" dirty="0" smtClean="0">
                <a:hlinkClick r:id="rId2"/>
              </a:rPr>
              <a:t>кодекса</a:t>
            </a:r>
            <a:r>
              <a:rPr lang="ru-RU" sz="2200" dirty="0" smtClean="0"/>
              <a:t> Российской </a:t>
            </a:r>
            <a:r>
              <a:rPr lang="ru-RU" sz="2200" dirty="0"/>
              <a:t>Федерации </a:t>
            </a:r>
            <a:r>
              <a:rPr lang="ru-RU" sz="2200" dirty="0" smtClean="0"/>
              <a:t>«4».</a:t>
            </a:r>
          </a:p>
          <a:p>
            <a:pPr fontAlgn="base"/>
            <a:r>
              <a:rPr lang="ru-RU" sz="2200" dirty="0"/>
              <a:t>Соблюдение правовых, нравственных и этических норм, требований профессиональной этики.</a:t>
            </a:r>
          </a:p>
          <a:p>
            <a:r>
              <a:rPr lang="ru-RU" sz="2200" dirty="0"/>
              <a:t>Прохождение обучения оказанию первой помощи детям дошкольного </a:t>
            </a:r>
            <a:r>
              <a:rPr lang="ru-RU" sz="2200" dirty="0" smtClean="0"/>
              <a:t>возраста. 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6045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58963" y="274638"/>
            <a:ext cx="721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endParaRPr kumimoji="0" lang="ru-RU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950" y="115888"/>
            <a:ext cx="8856663" cy="1728787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000000"/>
                </a:solidFill>
                <a:latin typeface="Cambria" charset="0"/>
              </a:rPr>
              <a:t>Статья 3. Основные принципы государственной политики и правового регулирования отношений в сфере образования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71463" y="2817813"/>
            <a:ext cx="2736850" cy="8636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/>
          </a:gradFill>
          <a:ln w="38160">
            <a:solidFill>
              <a:srgbClr val="4682B4"/>
            </a:solidFill>
            <a:miter lim="800000"/>
            <a:headEnd/>
            <a:tailEnd/>
          </a:ln>
          <a:effectLst>
            <a:outerShdw blurRad="63500" dist="25560" dir="5400000" algn="ctr" rotWithShape="0">
              <a:srgbClr val="000000">
                <a:alpha val="44031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latin typeface="Cambria" charset="0"/>
              </a:rPr>
              <a:t>Единство образовательного пространства</a:t>
            </a:r>
            <a:endParaRPr lang="ru-RU" sz="2000" dirty="0" smtClean="0">
              <a:latin typeface="Cambria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8288" y="2060575"/>
            <a:ext cx="2735262" cy="7080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solidFill>
                  <a:srgbClr val="000000"/>
                </a:solidFill>
                <a:latin typeface="Cambria" charset="0"/>
              </a:rPr>
              <a:t>Приоритетность образования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0563" y="2060575"/>
            <a:ext cx="2736850" cy="7080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solidFill>
                  <a:srgbClr val="000000"/>
                </a:solidFill>
                <a:latin typeface="Cambria" charset="0"/>
              </a:rPr>
              <a:t>Право каждого на образование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84888" y="2060575"/>
            <a:ext cx="2735262" cy="7080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solidFill>
                  <a:srgbClr val="000000"/>
                </a:solidFill>
                <a:latin typeface="Cambria" charset="0"/>
              </a:rPr>
              <a:t>Гуманистический характер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84888" y="3048000"/>
            <a:ext cx="2735262" cy="40005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solidFill>
                  <a:srgbClr val="000000"/>
                </a:solidFill>
                <a:latin typeface="Cambria" charset="0"/>
              </a:rPr>
              <a:t>Светский характер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48025" y="2817813"/>
            <a:ext cx="2700338" cy="132397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solidFill>
                  <a:srgbClr val="000000"/>
                </a:solidFill>
                <a:latin typeface="Cambria" charset="0"/>
              </a:rPr>
              <a:t>Интеграция с системами образования других государств</a:t>
            </a:r>
          </a:p>
        </p:txBody>
      </p:sp>
      <p:sp>
        <p:nvSpPr>
          <p:cNvPr id="3083" name="Text Box 5"/>
          <p:cNvSpPr txBox="1">
            <a:spLocks noChangeArrowheads="1"/>
          </p:cNvSpPr>
          <p:nvPr/>
        </p:nvSpPr>
        <p:spPr bwMode="auto">
          <a:xfrm>
            <a:off x="277813" y="3922713"/>
            <a:ext cx="2736850" cy="8636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/>
          </a:gradFill>
          <a:ln w="38160">
            <a:solidFill>
              <a:srgbClr val="4682B4"/>
            </a:solidFill>
            <a:miter lim="800000"/>
            <a:headEnd/>
            <a:tailEnd/>
          </a:ln>
          <a:effectLst>
            <a:outerShdw blurRad="63500" dist="25560" dir="5400000" algn="ctr" rotWithShape="0">
              <a:srgbClr val="000000">
                <a:alpha val="44031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latin typeface="Cambria" charset="0"/>
              </a:rPr>
              <a:t>Свобода выбора получения образования </a:t>
            </a:r>
            <a:endParaRPr lang="ru-RU" sz="2000" smtClean="0">
              <a:latin typeface="Cambria" charset="0"/>
            </a:endParaRPr>
          </a:p>
        </p:txBody>
      </p:sp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3230563" y="4289425"/>
            <a:ext cx="2736850" cy="8636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/>
          </a:gradFill>
          <a:ln w="38160">
            <a:solidFill>
              <a:srgbClr val="4682B4"/>
            </a:solidFill>
            <a:miter lim="800000"/>
            <a:headEnd/>
            <a:tailEnd/>
          </a:ln>
          <a:effectLst>
            <a:outerShdw blurRad="63500" dist="25560" dir="5400000" algn="ctr" rotWithShape="0">
              <a:srgbClr val="000000">
                <a:alpha val="44031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latin typeface="Cambria" charset="0"/>
              </a:rPr>
              <a:t>Право на образование в течение всей жизни </a:t>
            </a:r>
            <a:endParaRPr lang="ru-RU" sz="2000" smtClean="0">
              <a:latin typeface="Cambria" charset="0"/>
            </a:endParaRPr>
          </a:p>
        </p:txBody>
      </p:sp>
      <p:sp>
        <p:nvSpPr>
          <p:cNvPr id="3085" name="Text Box 5"/>
          <p:cNvSpPr txBox="1">
            <a:spLocks noChangeArrowheads="1"/>
          </p:cNvSpPr>
          <p:nvPr/>
        </p:nvSpPr>
        <p:spPr bwMode="auto">
          <a:xfrm>
            <a:off x="6084888" y="3581400"/>
            <a:ext cx="2735262" cy="103187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/>
          </a:gradFill>
          <a:ln w="38160">
            <a:solidFill>
              <a:srgbClr val="4682B4"/>
            </a:solidFill>
            <a:miter lim="800000"/>
            <a:headEnd/>
            <a:tailEnd/>
          </a:ln>
          <a:effectLst>
            <a:outerShdw blurRad="63500" dist="25560" dir="5400000" algn="ctr" rotWithShape="0">
              <a:srgbClr val="000000">
                <a:alpha val="44031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latin typeface="Cambria" charset="0"/>
              </a:rPr>
              <a:t>Автономия образовательных организаций</a:t>
            </a:r>
            <a:endParaRPr lang="ru-RU" sz="2000" smtClean="0">
              <a:latin typeface="Cambria" charset="0"/>
            </a:endParaRPr>
          </a:p>
        </p:txBody>
      </p:sp>
      <p:sp>
        <p:nvSpPr>
          <p:cNvPr id="3086" name="Text Box 5"/>
          <p:cNvSpPr txBox="1">
            <a:spLocks noChangeArrowheads="1"/>
          </p:cNvSpPr>
          <p:nvPr/>
        </p:nvSpPr>
        <p:spPr bwMode="auto">
          <a:xfrm>
            <a:off x="249238" y="5153025"/>
            <a:ext cx="2736850" cy="8636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/>
          </a:gradFill>
          <a:ln w="38160">
            <a:solidFill>
              <a:srgbClr val="4682B4"/>
            </a:solidFill>
            <a:miter lim="800000"/>
            <a:headEnd/>
            <a:tailEnd/>
          </a:ln>
          <a:effectLst>
            <a:outerShdw blurRad="63500" dist="25560" dir="5400000" algn="ctr" rotWithShape="0">
              <a:srgbClr val="000000">
                <a:alpha val="44031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latin typeface="Cambria" charset="0"/>
              </a:rPr>
              <a:t>Демократический характер управления </a:t>
            </a:r>
            <a:endParaRPr lang="ru-RU" sz="2000" smtClean="0">
              <a:latin typeface="Cambria" charset="0"/>
            </a:endParaRPr>
          </a:p>
        </p:txBody>
      </p:sp>
      <p:sp>
        <p:nvSpPr>
          <p:cNvPr id="3087" name="Text Box 5"/>
          <p:cNvSpPr txBox="1">
            <a:spLocks noChangeArrowheads="1"/>
          </p:cNvSpPr>
          <p:nvPr/>
        </p:nvSpPr>
        <p:spPr bwMode="auto">
          <a:xfrm>
            <a:off x="3222625" y="5300663"/>
            <a:ext cx="2735263" cy="1211262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/>
          </a:gradFill>
          <a:ln w="38160">
            <a:solidFill>
              <a:srgbClr val="4682B4"/>
            </a:solidFill>
            <a:miter lim="800000"/>
            <a:headEnd/>
            <a:tailEnd/>
          </a:ln>
          <a:effectLst>
            <a:outerShdw blurRad="63500" dist="25560" dir="5400000" algn="ctr" rotWithShape="0">
              <a:srgbClr val="000000">
                <a:alpha val="44031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latin typeface="Cambria" charset="0"/>
              </a:rPr>
              <a:t>Недопустимость ограничения или устранения конкуренции </a:t>
            </a:r>
            <a:endParaRPr lang="ru-RU" sz="2000" smtClean="0">
              <a:latin typeface="Cambria" charset="0"/>
            </a:endParaRPr>
          </a:p>
        </p:txBody>
      </p:sp>
      <p:sp>
        <p:nvSpPr>
          <p:cNvPr id="3088" name="Text Box 5"/>
          <p:cNvSpPr txBox="1">
            <a:spLocks noChangeArrowheads="1"/>
          </p:cNvSpPr>
          <p:nvPr/>
        </p:nvSpPr>
        <p:spPr bwMode="auto">
          <a:xfrm>
            <a:off x="6084888" y="4797425"/>
            <a:ext cx="2735262" cy="132873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/>
          </a:gradFill>
          <a:ln w="38160">
            <a:solidFill>
              <a:srgbClr val="4682B4"/>
            </a:solidFill>
            <a:miter lim="800000"/>
            <a:headEnd/>
            <a:tailEnd/>
          </a:ln>
          <a:effectLst>
            <a:outerShdw blurRad="63500" dist="25560" dir="5400000" algn="ctr" rotWithShape="0">
              <a:srgbClr val="000000">
                <a:alpha val="44031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latin typeface="Cambria" charset="0"/>
              </a:rPr>
              <a:t>Сочетание государственного и договорного регулирования </a:t>
            </a:r>
            <a:endParaRPr lang="ru-RU" sz="2000" smtClean="0">
              <a:latin typeface="Cambri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900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83076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Желаю успехов!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45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858963" y="274638"/>
            <a:ext cx="721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endParaRPr kumimoji="0" lang="ru-RU" sz="180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kumimoji="0" lang="ru-RU" sz="1200">
                <a:solidFill>
                  <a:srgbClr val="B5A788"/>
                </a:solidFill>
                <a:latin typeface="Corbel" charset="0"/>
              </a:rPr>
              <a:t>1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72528" y="274638"/>
            <a:ext cx="8903210" cy="85407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/>
              <a:t>Система образования </a:t>
            </a:r>
            <a:r>
              <a:rPr lang="ru-RU" sz="3200" b="1" dirty="0" smtClean="0"/>
              <a:t>в </a:t>
            </a:r>
            <a:r>
              <a:rPr lang="ru-RU" sz="3200" b="1" dirty="0"/>
              <a:t>Российской Федерации </a:t>
            </a:r>
            <a:endParaRPr lang="ru-RU" sz="3200" b="1" dirty="0">
              <a:solidFill>
                <a:srgbClr val="000000"/>
              </a:solidFill>
              <a:latin typeface="Cambria" charset="0"/>
            </a:endParaRP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2597150" y="1497013"/>
            <a:ext cx="4070350" cy="1074737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Cambria" charset="0"/>
              </a:rPr>
              <a:t>общее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Cambria" charset="0"/>
              </a:rPr>
              <a:t>образование </a:t>
            </a: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2603500" y="2809875"/>
            <a:ext cx="4064000" cy="10509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Cambria" charset="0"/>
              </a:rPr>
              <a:t>профессиональное образование </a:t>
            </a:r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2603500" y="4133850"/>
            <a:ext cx="4064000" cy="108108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Cambria" charset="0"/>
              </a:rPr>
              <a:t>дополнительное образование </a:t>
            </a: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2603500" y="5313363"/>
            <a:ext cx="4064000" cy="10763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FF0000"/>
                </a:solidFill>
                <a:latin typeface="Cambria" charset="0"/>
              </a:rPr>
              <a:t>профессиональное обучение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44138"/>
            <a:ext cx="1915758" cy="19157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7" y="3959896"/>
            <a:ext cx="2016338" cy="135346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52198"/>
            <a:ext cx="1879646" cy="122960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Users\Новокрещёнов\Desktop\2151a6cfc434eab16377f6bda25e31d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7" y="1306249"/>
            <a:ext cx="2020548" cy="126550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4698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kumimoji="0" lang="ru-RU" sz="1200">
                <a:solidFill>
                  <a:srgbClr val="B5A788"/>
                </a:solidFill>
                <a:latin typeface="Corbel" charset="0"/>
              </a:rPr>
              <a:t>1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603500" y="1616075"/>
            <a:ext cx="4064000" cy="107473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>
                <a:solidFill>
                  <a:srgbClr val="FF0000"/>
                </a:solidFill>
                <a:latin typeface="Cambria" charset="0"/>
              </a:rPr>
              <a:t>дошкольное образование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603500" y="2813050"/>
            <a:ext cx="4064000" cy="10509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>
                <a:solidFill>
                  <a:srgbClr val="000000"/>
                </a:solidFill>
                <a:latin typeface="Cambria" charset="0"/>
              </a:rPr>
              <a:t>начальное общее образование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2603500" y="4008438"/>
            <a:ext cx="4064000" cy="10795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>
                <a:solidFill>
                  <a:srgbClr val="000000"/>
                </a:solidFill>
                <a:latin typeface="Cambria" charset="0"/>
              </a:rPr>
              <a:t>основное общее образование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2603500" y="5260975"/>
            <a:ext cx="4064000" cy="10763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>
                <a:solidFill>
                  <a:srgbClr val="000000"/>
                </a:solidFill>
                <a:latin typeface="Cambria" charset="0"/>
              </a:rPr>
              <a:t>среднее общее образование</a:t>
            </a:r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1588" y="136769"/>
            <a:ext cx="8995130" cy="991281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560">
            <a:solidFill>
              <a:srgbClr val="4682B4"/>
            </a:solidFill>
            <a:miter lim="800000"/>
            <a:headEnd/>
            <a:tailEnd/>
          </a:ln>
          <a:effectLst>
            <a:outerShdw blurRad="63500" dist="12600" dir="5400000" algn="ctr" rotWithShape="0">
              <a:srgbClr val="000000">
                <a:alpha val="44031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b="1" dirty="0" smtClean="0">
              <a:solidFill>
                <a:srgbClr val="000000"/>
              </a:solidFill>
              <a:latin typeface="Cambria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 smtClean="0">
                <a:latin typeface="+mj-lt"/>
              </a:rPr>
              <a:t>Система общего образования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 smtClean="0">
                <a:latin typeface="+mj-lt"/>
              </a:rPr>
              <a:t>в </a:t>
            </a:r>
            <a:r>
              <a:rPr lang="ru-RU" sz="3200" b="1" dirty="0">
                <a:latin typeface="+mj-lt"/>
              </a:rPr>
              <a:t>Российской Федерации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Cambria" charset="0"/>
              </a:rPr>
              <a:t> </a:t>
            </a:r>
            <a:endParaRPr lang="ru-RU" sz="3200" b="1" dirty="0">
              <a:solidFill>
                <a:srgbClr val="000000"/>
              </a:solidFill>
              <a:latin typeface="Cambria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5333"/>
            <a:ext cx="2000250" cy="16668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9" y="3863975"/>
            <a:ext cx="2345647" cy="156315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51" y="2554852"/>
            <a:ext cx="2209166" cy="151327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17" y="5260975"/>
            <a:ext cx="2059835" cy="1248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3453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31988" y="284163"/>
            <a:ext cx="721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endParaRPr kumimoji="0" lang="ru-RU" sz="1800">
              <a:solidFill>
                <a:srgbClr val="000000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kumimoji="0" lang="ru-RU" sz="1200">
                <a:solidFill>
                  <a:srgbClr val="B5A788"/>
                </a:solidFill>
                <a:latin typeface="Corbel" charset="0"/>
              </a:rPr>
              <a:t>1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11563" y="1917700"/>
            <a:ext cx="4362450" cy="7747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/>
          </a:gradFill>
          <a:ln w="38160">
            <a:solidFill>
              <a:srgbClr val="4682B4"/>
            </a:solidFill>
            <a:miter lim="800000"/>
            <a:headEnd/>
            <a:tailEnd/>
          </a:ln>
          <a:effectLst>
            <a:outerShdw blurRad="63500" dist="25560" dir="5400000" algn="ctr" rotWithShape="0">
              <a:srgbClr val="000000">
                <a:alpha val="44031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smtClean="0">
                <a:solidFill>
                  <a:srgbClr val="000000"/>
                </a:solidFill>
                <a:latin typeface="Cambria" charset="0"/>
              </a:rPr>
              <a:t>- Учреждения;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597275" y="293688"/>
            <a:ext cx="5232400" cy="13716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/>
          </a:gradFill>
          <a:ln w="38160">
            <a:solidFill>
              <a:srgbClr val="4682B4"/>
            </a:solidFill>
            <a:miter lim="800000"/>
            <a:headEnd/>
            <a:tailEnd/>
          </a:ln>
          <a:effectLst>
            <a:outerShdw blurRad="63500" dist="25560" dir="5400000" algn="ctr" rotWithShape="0">
              <a:srgbClr val="000000">
                <a:alpha val="44031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smtClean="0">
                <a:solidFill>
                  <a:srgbClr val="000000"/>
                </a:solidFill>
                <a:latin typeface="Cambria" charset="0"/>
              </a:rPr>
              <a:t>Образовательные организации: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3617913" y="3025775"/>
            <a:ext cx="4362450" cy="15970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/>
          </a:gradFill>
          <a:ln w="38160">
            <a:solidFill>
              <a:srgbClr val="4682B4"/>
            </a:solidFill>
            <a:miter lim="800000"/>
            <a:headEnd/>
            <a:tailEnd/>
          </a:ln>
          <a:effectLst>
            <a:outerShdw blurRad="63500" dist="25560" dir="5400000" algn="ctr" rotWithShape="0">
              <a:srgbClr val="000000">
                <a:alpha val="44031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smtClean="0">
                <a:solidFill>
                  <a:srgbClr val="000000"/>
                </a:solidFill>
                <a:latin typeface="Cambria" charset="0"/>
              </a:rPr>
              <a:t>- Автономные некоммерческие организации;</a:t>
            </a:r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3617913" y="4899025"/>
            <a:ext cx="4362450" cy="77311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/>
          </a:gradFill>
          <a:ln w="38160">
            <a:solidFill>
              <a:srgbClr val="4682B4"/>
            </a:solidFill>
            <a:miter lim="800000"/>
            <a:headEnd/>
            <a:tailEnd/>
          </a:ln>
          <a:effectLst>
            <a:outerShdw blurRad="63500" dist="25560" dir="5400000" algn="ctr" rotWithShape="0">
              <a:srgbClr val="000000">
                <a:alpha val="44031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Cambria" charset="0"/>
              </a:rPr>
              <a:t>- Фонды.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rot="-1609431">
            <a:off x="139700" y="655638"/>
            <a:ext cx="3279775" cy="157003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smtClean="0">
                <a:solidFill>
                  <a:srgbClr val="000000"/>
                </a:solidFill>
                <a:latin typeface="Cambria" charset="0"/>
              </a:rPr>
              <a:t>Регулирование правового статуса</a:t>
            </a:r>
          </a:p>
        </p:txBody>
      </p:sp>
    </p:spTree>
    <p:extLst>
      <p:ext uri="{BB962C8B-B14F-4D97-AF65-F5344CB8AC3E}">
        <p14:creationId xmlns="" xmlns:p14="http://schemas.microsoft.com/office/powerpoint/2010/main" val="3564739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42557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  <a:defRPr/>
            </a:pPr>
            <a:r>
              <a:rPr kumimoji="0" lang="ru-RU" sz="3200" b="1" dirty="0">
                <a:cs typeface="+mj-cs"/>
              </a:rPr>
              <a:t>Статья 5.</a:t>
            </a:r>
            <a:r>
              <a:rPr kumimoji="0" lang="ru-RU" sz="3200" dirty="0">
                <a:cs typeface="+mj-cs"/>
              </a:rPr>
              <a:t> </a:t>
            </a:r>
            <a:r>
              <a:rPr kumimoji="0" lang="ru-RU" sz="3200" b="1" dirty="0">
                <a:cs typeface="+mj-cs"/>
              </a:rPr>
              <a:t>Право на образование. </a:t>
            </a:r>
            <a:r>
              <a:rPr kumimoji="0" lang="ru-RU" sz="3200" b="1" dirty="0" smtClean="0">
                <a:cs typeface="+mj-cs"/>
              </a:rPr>
              <a:t/>
            </a:r>
            <a:br>
              <a:rPr kumimoji="0" lang="ru-RU" sz="3200" b="1" dirty="0" smtClean="0">
                <a:cs typeface="+mj-cs"/>
              </a:rPr>
            </a:br>
            <a:r>
              <a:rPr kumimoji="0" lang="ru-RU" sz="3200" b="1" dirty="0" smtClean="0">
                <a:cs typeface="+mj-cs"/>
              </a:rPr>
              <a:t>Государственные </a:t>
            </a:r>
            <a:r>
              <a:rPr kumimoji="0" lang="ru-RU" sz="3200" b="1" dirty="0">
                <a:cs typeface="+mj-cs"/>
              </a:rPr>
              <a:t>гарантии реализации права </a:t>
            </a:r>
            <a:r>
              <a:rPr kumimoji="0" lang="ru-RU" sz="3200" b="1" dirty="0" smtClean="0">
                <a:cs typeface="+mj-cs"/>
              </a:rPr>
              <a:t/>
            </a:r>
            <a:br>
              <a:rPr kumimoji="0" lang="ru-RU" sz="3200" b="1" dirty="0" smtClean="0">
                <a:cs typeface="+mj-cs"/>
              </a:rPr>
            </a:br>
            <a:r>
              <a:rPr kumimoji="0" lang="ru-RU" sz="3200" b="1" dirty="0" smtClean="0">
                <a:cs typeface="+mj-cs"/>
              </a:rPr>
              <a:t>на </a:t>
            </a:r>
            <a:r>
              <a:rPr kumimoji="0" lang="ru-RU" sz="3200" b="1" dirty="0">
                <a:cs typeface="+mj-cs"/>
              </a:rPr>
              <a:t>образование в Российской Федерации</a:t>
            </a:r>
            <a:r>
              <a:rPr kumimoji="0" lang="ru-RU" sz="3200" dirty="0">
                <a:cs typeface="+mj-cs"/>
              </a:rPr>
              <a:t/>
            </a:r>
            <a:br>
              <a:rPr kumimoji="0" lang="ru-RU" sz="3200" dirty="0">
                <a:cs typeface="+mj-cs"/>
              </a:rPr>
            </a:br>
            <a:endParaRPr kumimoji="0" lang="ru-RU" sz="3200" dirty="0"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kumimoji="0" lang="ru-RU" dirty="0">
                <a:cs typeface="+mn-cs"/>
              </a:rPr>
              <a:t>3. В Российской Федерации гарантируются общедоступность и бесплатность в соответствии с федеральными государственными образовательными стандартами </a:t>
            </a:r>
            <a:r>
              <a:rPr kumimoji="0" lang="ru-RU" b="1" dirty="0">
                <a:cs typeface="+mn-cs"/>
              </a:rPr>
              <a:t>дошкольного, начального общего, основного общего и среднего общего образования, среднего профессионального образования, а также на конкурсной основе бесплатность высшего образования,</a:t>
            </a:r>
            <a:r>
              <a:rPr kumimoji="0" lang="ru-RU" dirty="0">
                <a:cs typeface="+mn-cs"/>
              </a:rPr>
              <a:t> если образование данного уровня гражданин получает впервые.</a:t>
            </a:r>
          </a:p>
          <a:p>
            <a:pPr>
              <a:defRPr/>
            </a:pPr>
            <a:endParaRPr kumimoji="0" lang="ru-RU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256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2412</Words>
  <Application>Microsoft Office PowerPoint</Application>
  <PresentationFormat>Экран (4:3)</PresentationFormat>
  <Paragraphs>232</Paragraphs>
  <Slides>50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Нормативные и правовые  материалы обеспечения Федерального государственного образовательного стандарта дошкольного образования (февраль 2019) </vt:lpstr>
      <vt:lpstr>Государственная программа  «Развитие образования» на 2013-2020 годы</vt:lpstr>
      <vt:lpstr>Государственная программа  «Развитие образования» на 2013-2020 годы</vt:lpstr>
      <vt:lpstr>Закон «Об образовании в Российской Федерации» от 29.12.2012 г. № 273-Ф</vt:lpstr>
      <vt:lpstr>Слайд 5</vt:lpstr>
      <vt:lpstr>Слайд 6</vt:lpstr>
      <vt:lpstr>Слайд 7</vt:lpstr>
      <vt:lpstr>Слайд 8</vt:lpstr>
      <vt:lpstr>Статья 5. Право на образование.  Государственные гарантии реализации права  на образование в Российской Федерации </vt:lpstr>
      <vt:lpstr>Закон «Об образовании в Российской Федерации» от 29.12.2012 г. № 273-ФЗ </vt:lpstr>
      <vt:lpstr>Слайд 11</vt:lpstr>
      <vt:lpstr>Слайд 12</vt:lpstr>
      <vt:lpstr>Слайд 13</vt:lpstr>
      <vt:lpstr>Слайд 14</vt:lpstr>
      <vt:lpstr>  Федеральный государственный образовательный  стандарт дошкольного образования.  ПРИКАЗ МИНОБР  РФ. № 1155 от 17.11. 2013 г.   </vt:lpstr>
      <vt:lpstr>Основные понятия стандарта</vt:lpstr>
      <vt:lpstr>Федеральный государственный образовательный  стандарт дошкольного образования</vt:lpstr>
      <vt:lpstr>  Федеральный государственный образовательный стандарт дошкольного образования   </vt:lpstr>
      <vt:lpstr>Федеральный государственный образовательный стандарт дошкольного образования</vt:lpstr>
      <vt:lpstr>ФГОС ДО. Виды детской деятельности</vt:lpstr>
      <vt:lpstr>ФГОС ДО. Виды детской деятельности</vt:lpstr>
      <vt:lpstr>ФГОС ДО. Виды детской деятельности</vt:lpstr>
      <vt:lpstr>ФГОС ДО.  ТРЕБОВАНИЯ к условиям реализации основной образовательной программы дошкольного образования</vt:lpstr>
      <vt:lpstr>ФГОС ДО. ТРЕБОВАНИЯ  к результатам освоения основной образовательной программы дошкольного образования</vt:lpstr>
      <vt:lpstr>ТРЕБОВАНИЯ  к результатам освоения основной образовательной программы дошкольного образования</vt:lpstr>
      <vt:lpstr>ТРЕБОВАНИЯ  к результатам освоения основной образовательной программы дошкольного образования</vt:lpstr>
      <vt:lpstr>ТРЕБОВАНИЯ  к результатам освоения основной образовательной программы дошкольного образования</vt:lpstr>
      <vt:lpstr>ТРЕБОВАНИЯ  к результатам освоения основной образовательной программы дошкольного образования</vt:lpstr>
      <vt:lpstr>ТРЕБОВАНИЯ  к результатам освоения основной образовательной программы дошкольного образования</vt:lpstr>
      <vt:lpstr>Ведущие принципы ФГОС —  принципы преемственности и развития</vt:lpstr>
      <vt:lpstr> ПРИКАЗ МИНОБР  РФ. N 1014 от 30 августа 2013 г. 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</vt:lpstr>
      <vt:lpstr>ОРГАНИЗАЦИЯ И ОСУЩЕСТВЛЕНИЕ ОБРАЗОВАТЕЛЬНОЙ ДЕЯТЕЛЬНОСТИ ПО ОСНОВНЫМ  ОБРАЗОВАТЕЛЬНЫМ ПРОГРАММАМ ДОШКОЛЬНОГО ОБРАЗОВАНИЯ</vt:lpstr>
      <vt:lpstr>ОРГАНИЗАЦИЯ И ОСУЩЕСТВЛЕНИЕ ОБРАЗОВАТЕЛЬНОЙ ДЕЯТЕЛЬНОСТИ ПО ОСНОВНЫМ  ОБРАЗОВАТЕЛЬНЫМ ПРОГРАММАМ ДОШКОЛЬНОГО ОБРАЗОВАНИЯ</vt:lpstr>
      <vt:lpstr>ОРГАНИЗАЦИЯ И ОСУЩЕСТВЛЕНИЕ ОБРАЗОВАТЕЛЬНОЙ ДЕЯТЕЛЬНОСТИ ПО ОСНОВНЫМ  ОБРАЗОВАТЕЛЬНЫМ ПРОГРАММАМ ДОШКОЛЬНОГО ОБРАЗОВАНИЯ</vt:lpstr>
      <vt:lpstr>ОРГАНИЗАЦИЯ И ОСУЩЕСТВЛЕНИЕ ОБРАЗОВАТЕЛЬНОЙ ДЕЯТЕЛЬНОСТИ ПО ОСНОВНЫМ  ОБРАЗОВАТЕЛЬНЫМ ПРОГРАММАМ ДОШКОЛЬНОГО ОБРАЗОВАНИЯ</vt:lpstr>
      <vt:lpstr>ОРГАНИЗАЦИЯ И ОСУЩЕСТВЛЕНИЕ ОБРАЗОВАТЕЛЬНОЙ ДЕЯТЕЛЬНОСТИ ПО ОСНОВНЫМ  ОБРАЗОВАТЕЛЬНЫМ ПРОГРАММАМ ДОШКОЛЬНОГО ОБРАЗОВАНИЯ</vt:lpstr>
      <vt:lpstr>ОРГАНИЗАЦИЯ И ОСУЩЕСТВЛЕНИЕ ОБРАЗОВАТЕЛЬНОЙ ДЕЯТЕЛЬНОСТИ ПО ОСНОВНЫМ  ОБРАЗОВАТЕЛЬНЫМ ПРОГРАММАМ ДОШКОЛЬНОГО ОБРАЗОВАНИЯ</vt:lpstr>
      <vt:lpstr>ОРГАНИЗАЦИЯ И ОСУЩЕСТВЛЕНИЕ ОБРАЗОВАТЕЛЬНОЙ ДЕЯТЕЛЬНОСТИ ПО ОСНОВНЫМ  ОБРАЗОВАТЕЛЬНЫМ ПРОГРАММАМ ДОШКОЛЬНОГО ОБРАЗОВАНИЯ</vt:lpstr>
      <vt:lpstr>Постановление от 15 мая 2013 г. N 26   «Об утверждении СанПиН 2.4.1.3049-13 «Санитарно- эпидемиологические требования к устройству, содержанию и организации режима работы дошкольных образовательных организаций»</vt:lpstr>
      <vt:lpstr>СанПиН  2.4.1.3049-13  «Санитарно-эпидемиологические требования к устройству, содержанию и организации  режима работы в дошкольных организациях»</vt:lpstr>
      <vt:lpstr>СанПиН  2.4.1.3049-13  «Санитарно-эпидемиологические требования к устройству, содержанию и организации  режима работы в дошкольных организациях» </vt:lpstr>
      <vt:lpstr>СанПиН  2.4.1.3049-13  «Санитарно-эпидемиологические требования к устройству, содержанию и организации режима работы в дошкольных организациях» </vt:lpstr>
      <vt:lpstr>Кодекс профессиональной этики педагогических работников организаций, осуществляющих образовательную деятельность     (6.02 2014 № 09-148)</vt:lpstr>
      <vt:lpstr>Письмо Министерства образования и науки РФ от 6 февраля 2014 г. N 09-148</vt:lpstr>
      <vt:lpstr>Профессиональные стандарты  </vt:lpstr>
      <vt:lpstr> Приказ Минтруда России от 18.10.2013 г. № 544н  «Профессиональный стандарт «Педагог» (педагогическая деятельность в сфере дошкольного, начального общего, основного общего, среднего общего образования) (воспитатель, учитель)».  </vt:lpstr>
      <vt:lpstr>Профессиональный стандарт «Педагог» </vt:lpstr>
      <vt:lpstr> ПРИКАЗ  от 5 декабря 2018 г. N 769н ОБ УТВЕРЖДЕНИИ ПРОФЕССИОНАЛЬНОГО СТАНДАРТА "НЯНЯ (РАБОТНИК ПО ПРИСМОТРУ И УХОДУ ЗА ДЕТЬМИ)" </vt:lpstr>
      <vt:lpstr> ПРИКАЗ  от 5 декабря 2018 г. N 769н ОБ УТВЕРЖДЕНИИ ПРОФЕССИОНАЛЬНОГО СТАНДАРТА "НЯНЯ (РАБОТНИК ПО ПРИСМОТРУ И УХОДУ ЗА ДЕТЬМИ)" </vt:lpstr>
      <vt:lpstr>Спасибо за внимание.</vt:lpstr>
    </vt:vector>
  </TitlesOfParts>
  <Company>k.belaya@yandex.ru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и правовые  материалы обеспечения Федерального государственного образовательного стандарта дошкольного образования</dc:title>
  <dc:creator>Ксения Белая</dc:creator>
  <cp:lastModifiedBy>rs</cp:lastModifiedBy>
  <cp:revision>43</cp:revision>
  <dcterms:created xsi:type="dcterms:W3CDTF">2015-05-17T18:43:26Z</dcterms:created>
  <dcterms:modified xsi:type="dcterms:W3CDTF">2019-02-06T13:53:57Z</dcterms:modified>
</cp:coreProperties>
</file>