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303" r:id="rId3"/>
    <p:sldId id="307" r:id="rId4"/>
    <p:sldId id="305" r:id="rId5"/>
    <p:sldId id="308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44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D1B6913-A04F-417A-9404-3F74C04C6C06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EAD83EC-337E-4EE1-904A-1BBD9513E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5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0CD5A09-8259-4E73-ACDD-D08E454A5171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E6AA30F5-DF57-4220-9956-1D788BDE9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30F5-DF57-4220-9956-1D788BDE91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A30F5-DF57-4220-9956-1D788BDE91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48048-D84E-4F56-9328-302661DFB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9CBFFA-302D-4C78-8439-35483B699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B3782-E287-400B-BA09-29585EB7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1BB33-FE2E-4A19-9822-C3C154B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D81EB-AB9F-4417-87CB-AF2DBB1A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4365-4C41-4487-9FA5-58F947DC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989AB7-54D1-47CB-B69D-63D13986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41CF1-62C7-48BB-9905-B8395CDF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1C710-2990-4A18-A750-CA98ABCF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DF473-F7EE-4E59-A202-FEB542C7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DEE1DE-D964-4B8B-84D8-3C9677293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504529-E60F-4DE3-A443-19D00B07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12534-4E1E-40C4-8635-D248C055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91FB7-DA1A-4775-A162-29DF8C7E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C37B1-45E4-40C2-94B6-2D405EC6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5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4130-1CF7-4F9C-8C67-E9A556A6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B4099-F2E5-4448-BD4F-690052F54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66B3D-EAC7-40A9-AB20-8D8815EB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22685-2645-4231-AA58-595DEE3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762C7-F077-443A-80D8-D4C672B9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1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1AF6-928B-4263-80E7-E50DBA63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35BBF-EC17-4FEE-B496-C1360965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8F1F7-F067-45A4-B2D4-D9D98EB3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FB47A-E617-461F-8B54-EAA22C1A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13FB5-0F8B-4E7B-8B7E-A700BF60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C4267-2EEF-4E31-953E-95C8D0F3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675A3-6511-460E-AE21-9C01CD754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B95B5-3041-4EE1-9143-D7B1C09D9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4D9119-45BA-461C-AA13-3E6B6D51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82645-0AB6-4E88-B9C1-8B788DED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39971-7392-4858-A21A-01396ED8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5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DDBC-AA55-4931-9CB7-3957D75C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F91DE-14A5-48A8-AC3B-29E195496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1663E2-BCF3-4FA0-9B2F-8288CE006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E03846-93C9-419E-8142-5D6D0984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51D31C-E8D4-4A33-97B6-EA97BBAFE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FC7707-1414-4637-A144-1F565E60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814029-E248-49D7-875F-0DB051FB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618ECC-0B4A-4D0E-B8E2-FF0F386D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7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AE52B-EA2F-4712-A4A0-20C96D27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F1CF56-C985-459B-B8E4-34D0BF05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38273-436F-4EE1-9C5F-0C427729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1455AA-A73C-431C-A49F-628C787C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7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8A78D0-B7D4-4A3A-BF34-04ED0D7D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FEF437-C79B-47F4-AE8C-B9A9E908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CDDA52-3171-42E8-99DE-8D8B01CB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2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21712-21AA-4D8C-9CE2-3EFA8EDB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ECD86-9689-416B-93A6-4B1032B7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B0BCF2-4318-42D9-81D5-5F7FE8668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BD94DA-055E-4B00-BD2A-87C2AF76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0F378-AF1C-4B20-874A-85D1D58A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5230F-47B0-43B9-9C59-BBF495B6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F5A91-896A-4C75-B82F-1F6C7BCF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AE87B7-5664-4BE3-B37A-73527F939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19DA9-9C3A-4E5B-B824-89ABDF09E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5110B-33FD-408D-8486-728FCE60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6FF18-A5D4-4719-BC89-A814FB2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DE5CD-1CEA-4572-8B25-AB1E290F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2C736-BC76-448B-9910-336AFC18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6E519-8326-4FB7-A498-8BF2B0B7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B93959-5885-4A79-9C1B-52168EFDC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B9FF-4C40-497F-80C0-C2B08C4A56B4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8BA3E-860C-42B9-B266-D947820EC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CC1B7-5B43-48D8-8C7D-1F93E2B7F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107F-E114-4D00-AE94-673BE9AC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2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yandex.ru/cloud/646219d4c09c029c58ecfcd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17F77-09BC-4FD0-9C45-E11A0EE7F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987" y="111820"/>
            <a:ext cx="7026760" cy="111036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Montserrat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Дополнительная профессиональная программа </a:t>
            </a:r>
            <a:r>
              <a:rPr lang="ru-RU" sz="1800" b="1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Montserrat"/>
                <a:ea typeface="Times New Roman" panose="02020603050405020304" pitchFamily="18" charset="0"/>
                <a:cs typeface="Arial" panose="020B0604020202020204" pitchFamily="34" charset="0"/>
              </a:rPr>
              <a:t>(повышение квалификации) </a:t>
            </a:r>
            <a:br>
              <a:rPr lang="ru-RU" sz="1800" b="1" dirty="0">
                <a:latin typeface="Montserra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1800" b="1" dirty="0"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CF5A71-905E-44C9-B092-BCAE1566E3CA}"/>
              </a:ext>
            </a:extLst>
          </p:cNvPr>
          <p:cNvSpPr/>
          <p:nvPr/>
        </p:nvSpPr>
        <p:spPr>
          <a:xfrm>
            <a:off x="468799" y="2354013"/>
            <a:ext cx="80121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Обеспечение единого пространства дошкольного образования: обновление содержания и технологий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программно-методический аспект)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A1AF26C-35E5-4308-AFFF-09CDEA69A1C0}"/>
              </a:ext>
            </a:extLst>
          </p:cNvPr>
          <p:cNvCxnSpPr>
            <a:cxnSpLocks/>
          </p:cNvCxnSpPr>
          <p:nvPr/>
        </p:nvCxnSpPr>
        <p:spPr>
          <a:xfrm flipH="1">
            <a:off x="9055271" y="878274"/>
            <a:ext cx="66582" cy="4335599"/>
          </a:xfrm>
          <a:prstGeom prst="line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E79042A-F72A-4B80-AD75-2400F144B50C}"/>
              </a:ext>
            </a:extLst>
          </p:cNvPr>
          <p:cNvCxnSpPr>
            <a:cxnSpLocks/>
          </p:cNvCxnSpPr>
          <p:nvPr/>
        </p:nvCxnSpPr>
        <p:spPr>
          <a:xfrm flipH="1">
            <a:off x="8763000" y="193962"/>
            <a:ext cx="632306" cy="4625688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Часы">
            <a:extLst>
              <a:ext uri="{FF2B5EF4-FFF2-40B4-BE49-F238E27FC236}">
                <a16:creationId xmlns:a16="http://schemas.microsoft.com/office/drawing/2014/main" id="{1E3D6232-92CB-46AF-88F0-0AB9E81E4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6425" y="1887661"/>
            <a:ext cx="990461" cy="9904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C8FF18B-0191-411E-9956-CD54BF014796}"/>
              </a:ext>
            </a:extLst>
          </p:cNvPr>
          <p:cNvSpPr txBox="1"/>
          <p:nvPr/>
        </p:nvSpPr>
        <p:spPr>
          <a:xfrm>
            <a:off x="10517373" y="1798632"/>
            <a:ext cx="870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5050"/>
                </a:solidFill>
                <a:latin typeface="Montserrat"/>
              </a:rPr>
              <a:t>72</a:t>
            </a:r>
            <a:endParaRPr lang="ru-RU" sz="4800" b="1" dirty="0">
              <a:solidFill>
                <a:srgbClr val="FF5050"/>
              </a:solidFill>
              <a:latin typeface="Montserrat"/>
            </a:endParaRPr>
          </a:p>
          <a:p>
            <a:r>
              <a:rPr lang="ru-RU" dirty="0"/>
              <a:t> </a:t>
            </a:r>
            <a:r>
              <a:rPr lang="ru-RU" dirty="0" smtClean="0"/>
              <a:t>часа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BAF557-8DD6-4A6E-A2BD-528D24BC58FE}"/>
              </a:ext>
            </a:extLst>
          </p:cNvPr>
          <p:cNvSpPr/>
          <p:nvPr/>
        </p:nvSpPr>
        <p:spPr>
          <a:xfrm>
            <a:off x="9255095" y="5657294"/>
            <a:ext cx="2936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Используем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дистанционные</a:t>
            </a:r>
          </a:p>
          <a:p>
            <a:r>
              <a:rPr lang="ru-RU" sz="1200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образовательные технологии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электронные образовательные ресурсы</a:t>
            </a:r>
            <a:endParaRPr lang="ru-RU" sz="1200" dirty="0">
              <a:latin typeface="Montserra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FF41082-DFFE-4F06-8D59-1C609EB46B98}"/>
              </a:ext>
            </a:extLst>
          </p:cNvPr>
          <p:cNvSpPr/>
          <p:nvPr/>
        </p:nvSpPr>
        <p:spPr>
          <a:xfrm>
            <a:off x="9705103" y="1311969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очно-заочно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529B81-C434-4E94-A567-AE30097657CF}"/>
              </a:ext>
            </a:extLst>
          </p:cNvPr>
          <p:cNvSpPr txBox="1"/>
          <p:nvPr/>
        </p:nvSpPr>
        <p:spPr>
          <a:xfrm>
            <a:off x="10050087" y="3023958"/>
            <a:ext cx="175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5050"/>
                </a:solidFill>
                <a:latin typeface="Montserrat"/>
              </a:rPr>
              <a:t>2 200</a:t>
            </a:r>
            <a:endParaRPr lang="ru-RU" sz="4800" b="1" dirty="0">
              <a:solidFill>
                <a:srgbClr val="FF5050"/>
              </a:solidFill>
              <a:latin typeface="Montserrat"/>
            </a:endParaRPr>
          </a:p>
          <a:p>
            <a:r>
              <a:rPr lang="ru-RU" dirty="0"/>
              <a:t>участников</a:t>
            </a:r>
          </a:p>
        </p:txBody>
      </p:sp>
      <p:pic>
        <p:nvPicPr>
          <p:cNvPr id="37" name="Рисунок 36" descr="Скрепка">
            <a:extLst>
              <a:ext uri="{FF2B5EF4-FFF2-40B4-BE49-F238E27FC236}">
                <a16:creationId xmlns:a16="http://schemas.microsoft.com/office/drawing/2014/main" id="{24364790-DC7C-4F68-ADA2-A3278C019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0906" y="5655527"/>
            <a:ext cx="914400" cy="914400"/>
          </a:xfrm>
          <a:prstGeom prst="rect">
            <a:avLst/>
          </a:prstGeom>
        </p:spPr>
      </p:pic>
      <p:pic>
        <p:nvPicPr>
          <p:cNvPr id="41" name="Рисунок 40" descr="Скрепка">
            <a:extLst>
              <a:ext uri="{FF2B5EF4-FFF2-40B4-BE49-F238E27FC236}">
                <a16:creationId xmlns:a16="http://schemas.microsoft.com/office/drawing/2014/main" id="{557CC237-C86E-47B0-8F2D-31B5901A12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670" y="4819650"/>
            <a:ext cx="392159" cy="45261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9A05A41-B0F1-45A7-97E1-C8C43E289C66}"/>
              </a:ext>
            </a:extLst>
          </p:cNvPr>
          <p:cNvSpPr/>
          <p:nvPr/>
        </p:nvSpPr>
        <p:spPr>
          <a:xfrm>
            <a:off x="756458" y="4819651"/>
            <a:ext cx="6808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управленческий персонал </a:t>
            </a:r>
            <a:r>
              <a:rPr lang="ru-RU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(заведующие, </a:t>
            </a:r>
            <a:r>
              <a:rPr lang="ru-RU" dirty="0" smtClean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зам. директора)</a:t>
            </a:r>
            <a:endParaRPr lang="ru-RU" dirty="0"/>
          </a:p>
        </p:txBody>
      </p:sp>
      <p:pic>
        <p:nvPicPr>
          <p:cNvPr id="44" name="Рисунок 43" descr="Скрепка">
            <a:extLst>
              <a:ext uri="{FF2B5EF4-FFF2-40B4-BE49-F238E27FC236}">
                <a16:creationId xmlns:a16="http://schemas.microsoft.com/office/drawing/2014/main" id="{0E49158A-3366-4FCE-A010-D7D02C6A8B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670" y="5404939"/>
            <a:ext cx="372019" cy="40565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6E1BC34-E59E-4BDB-A8A7-9928D8448C3D}"/>
              </a:ext>
            </a:extLst>
          </p:cNvPr>
          <p:cNvSpPr txBox="1"/>
          <p:nvPr/>
        </p:nvSpPr>
        <p:spPr>
          <a:xfrm rot="10800000" flipV="1">
            <a:off x="689957" y="5334019"/>
            <a:ext cx="779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педагогический персонал </a:t>
            </a:r>
            <a:r>
              <a:rPr lang="ru-RU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(воспитатели, специалисты (учитель-логопед, инструктор по физической культуре, музыкальный руководитель, педагог-психолог), старшие воспитатели, методисты, </a:t>
            </a:r>
            <a:r>
              <a:rPr lang="ru-RU" dirty="0" err="1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тьюторы</a:t>
            </a:r>
            <a:r>
              <a:rPr lang="ru-RU" dirty="0"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99" y="67576"/>
            <a:ext cx="1438781" cy="1438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747" y="182248"/>
            <a:ext cx="327993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ручной ввод 15">
            <a:extLst>
              <a:ext uri="{FF2B5EF4-FFF2-40B4-BE49-F238E27FC236}">
                <a16:creationId xmlns:a16="http://schemas.microsoft.com/office/drawing/2014/main" id="{2B3FF63A-4D2B-4ADA-9A11-980AA931D43A}"/>
              </a:ext>
            </a:extLst>
          </p:cNvPr>
          <p:cNvSpPr/>
          <p:nvPr/>
        </p:nvSpPr>
        <p:spPr>
          <a:xfrm>
            <a:off x="2" y="895306"/>
            <a:ext cx="12191998" cy="5966230"/>
          </a:xfrm>
          <a:prstGeom prst="flowChartManualInp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9FF6B-7CAF-4DA2-9197-BD82AD3E243A}"/>
              </a:ext>
            </a:extLst>
          </p:cNvPr>
          <p:cNvSpPr txBox="1"/>
          <p:nvPr/>
        </p:nvSpPr>
        <p:spPr>
          <a:xfrm>
            <a:off x="4006510" y="1008810"/>
            <a:ext cx="68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48BEC-802F-4500-A415-483EDCFFC72B}"/>
              </a:ext>
            </a:extLst>
          </p:cNvPr>
          <p:cNvSpPr/>
          <p:nvPr/>
        </p:nvSpPr>
        <p:spPr>
          <a:xfrm>
            <a:off x="3821779" y="27786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latin typeface="Montserra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ED4982-7B19-447A-A8D6-C8989E4A6BF3}"/>
              </a:ext>
            </a:extLst>
          </p:cNvPr>
          <p:cNvSpPr/>
          <p:nvPr/>
        </p:nvSpPr>
        <p:spPr>
          <a:xfrm>
            <a:off x="0" y="3905250"/>
            <a:ext cx="4174331" cy="2952750"/>
          </a:xfrm>
          <a:prstGeom prst="rect">
            <a:avLst/>
          </a:prstGeo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675831-5886-40C2-8752-C379A2885B77}"/>
              </a:ext>
            </a:extLst>
          </p:cNvPr>
          <p:cNvSpPr/>
          <p:nvPr/>
        </p:nvSpPr>
        <p:spPr>
          <a:xfrm>
            <a:off x="8162927" y="3905250"/>
            <a:ext cx="4029072" cy="2952750"/>
          </a:xfrm>
          <a:prstGeom prst="rect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17818BD-16AE-449F-8F73-50DE68A13F3C}"/>
              </a:ext>
            </a:extLst>
          </p:cNvPr>
          <p:cNvSpPr/>
          <p:nvPr/>
        </p:nvSpPr>
        <p:spPr>
          <a:xfrm>
            <a:off x="4174331" y="3908786"/>
            <a:ext cx="4029072" cy="2952750"/>
          </a:xfrm>
          <a:prstGeom prst="rect">
            <a:avLst/>
          </a:prstGeom>
          <a:blipFill dpi="0"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1C2F3F-D07D-4205-AC0B-8CA09A8216F2}"/>
              </a:ext>
            </a:extLst>
          </p:cNvPr>
          <p:cNvSpPr/>
          <p:nvPr/>
        </p:nvSpPr>
        <p:spPr>
          <a:xfrm>
            <a:off x="264405" y="385590"/>
            <a:ext cx="51802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Montserrat"/>
                <a:cs typeface="Arial" panose="020B0604020202020204" pitchFamily="34" charset="0"/>
              </a:rPr>
              <a:t>Подготовка </a:t>
            </a:r>
          </a:p>
          <a:p>
            <a:r>
              <a:rPr lang="ru-RU" sz="2000" b="1" dirty="0">
                <a:latin typeface="Montserrat"/>
                <a:cs typeface="Arial" panose="020B0604020202020204" pitchFamily="34" charset="0"/>
              </a:rPr>
              <a:t>педагогов  дошкольного  образования </a:t>
            </a:r>
            <a:endParaRPr lang="ru-RU" sz="2000" b="1" dirty="0">
              <a:latin typeface="Montserra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7D0828-F9FC-4E06-877E-F738F71231F1}"/>
              </a:ext>
            </a:extLst>
          </p:cNvPr>
          <p:cNvSpPr/>
          <p:nvPr/>
        </p:nvSpPr>
        <p:spPr>
          <a:xfrm>
            <a:off x="7013372" y="1668495"/>
            <a:ext cx="4600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Практико-ориентированный </a:t>
            </a:r>
          </a:p>
          <a:p>
            <a:pPr algn="ctr"/>
            <a:r>
              <a:rPr lang="ru-RU" sz="2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формат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829E1-A861-4213-B3BC-238D8EE0DF31}"/>
              </a:ext>
            </a:extLst>
          </p:cNvPr>
          <p:cNvSpPr txBox="1"/>
          <p:nvPr/>
        </p:nvSpPr>
        <p:spPr>
          <a:xfrm>
            <a:off x="478139" y="5849190"/>
            <a:ext cx="2897909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ТЕОРИЯ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лекции ведущих спикеров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719C5B-877B-40A7-B471-1F8E6734A02A}"/>
              </a:ext>
            </a:extLst>
          </p:cNvPr>
          <p:cNvSpPr txBox="1"/>
          <p:nvPr/>
        </p:nvSpPr>
        <p:spPr>
          <a:xfrm>
            <a:off x="4998882" y="5849190"/>
            <a:ext cx="2816285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ПРАКТИКА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лучшие педагоги региона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4C42E6-A41F-4005-A568-B3C082D75B58}"/>
              </a:ext>
            </a:extLst>
          </p:cNvPr>
          <p:cNvSpPr txBox="1"/>
          <p:nvPr/>
        </p:nvSpPr>
        <p:spPr>
          <a:xfrm>
            <a:off x="8639718" y="5849169"/>
            <a:ext cx="310964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Самостоятельная работа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139" y="2499492"/>
            <a:ext cx="3528371" cy="14057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14</a:t>
            </a:r>
            <a:r>
              <a:rPr lang="en-US" sz="5400" b="1" dirty="0" smtClean="0"/>
              <a:t> </a:t>
            </a:r>
            <a:r>
              <a:rPr lang="ru-RU" sz="4800" b="1" dirty="0" smtClean="0"/>
              <a:t>часов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86225" y="2499492"/>
            <a:ext cx="4191000" cy="13105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20</a:t>
            </a:r>
            <a:r>
              <a:rPr lang="ru-RU" b="1" dirty="0" smtClean="0"/>
              <a:t> </a:t>
            </a:r>
            <a:r>
              <a:rPr lang="ru-RU" sz="4800" b="1" dirty="0" smtClean="0"/>
              <a:t>часов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7225" y="2768138"/>
            <a:ext cx="3718040" cy="9809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29</a:t>
            </a:r>
            <a:r>
              <a:rPr lang="ru-RU" sz="4800" b="1" dirty="0" smtClean="0"/>
              <a:t> часов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707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642555-322A-40A0-B7F9-9388CAAB69D7}"/>
              </a:ext>
            </a:extLst>
          </p:cNvPr>
          <p:cNvSpPr/>
          <p:nvPr/>
        </p:nvSpPr>
        <p:spPr>
          <a:xfrm>
            <a:off x="4393690" y="1094198"/>
            <a:ext cx="4043190" cy="44332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й ввод 15">
            <a:extLst>
              <a:ext uri="{FF2B5EF4-FFF2-40B4-BE49-F238E27FC236}">
                <a16:creationId xmlns:a16="http://schemas.microsoft.com/office/drawing/2014/main" id="{2B3FF63A-4D2B-4ADA-9A11-980AA931D43A}"/>
              </a:ext>
            </a:extLst>
          </p:cNvPr>
          <p:cNvSpPr/>
          <p:nvPr/>
        </p:nvSpPr>
        <p:spPr>
          <a:xfrm>
            <a:off x="0" y="270146"/>
            <a:ext cx="12191999" cy="6580132"/>
          </a:xfrm>
          <a:prstGeom prst="flowChartManualInpu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Инвариантные модули</a:t>
            </a:r>
            <a:endParaRPr lang="ru-RU" sz="3600" b="1" dirty="0">
              <a:solidFill>
                <a:schemeClr val="bg1"/>
              </a:solidFill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505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1600" b="1" dirty="0">
                <a:solidFill>
                  <a:srgbClr val="FF505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дошкольного </a:t>
            </a:r>
            <a:r>
              <a:rPr lang="ru-RU" sz="1600" b="1" dirty="0" smtClean="0">
                <a:solidFill>
                  <a:srgbClr val="FF5050"/>
                </a:solidFill>
                <a:latin typeface="Montserrat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Просветительская </a:t>
            </a:r>
            <a:r>
              <a:rPr lang="ru-RU" sz="1600" b="1" dirty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 родителями детей дошкольного </a:t>
            </a:r>
            <a:r>
              <a:rPr lang="ru-RU" sz="1600" b="1" dirty="0" smtClean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возраста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 дошкольных образовательных </a:t>
            </a:r>
            <a:r>
              <a:rPr lang="ru-RU" sz="1400" b="1" dirty="0" smtClean="0">
                <a:solidFill>
                  <a:srgbClr val="FF505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endParaRPr lang="ru-RU" sz="1400" dirty="0">
              <a:solidFill>
                <a:srgbClr val="FF5050"/>
              </a:solidFill>
              <a:latin typeface="Montserra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Вариантные модули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b="1" i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для </a:t>
            </a:r>
            <a:r>
              <a:rPr lang="ru-RU" sz="2400" b="1" i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управленческого персонала </a:t>
            </a:r>
            <a:endParaRPr lang="ru-RU" sz="2400" b="1" i="1" dirty="0" smtClean="0">
              <a:solidFill>
                <a:schemeClr val="bg1"/>
              </a:solidFill>
              <a:latin typeface="Montserrat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Лучшие практики в области системы ДО управленческих и образовательных моделей развития </a:t>
            </a:r>
            <a:r>
              <a:rPr lang="ru-RU" sz="16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ДОО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обеспечение обновления содержания и технологий дошкольного </a:t>
            </a:r>
            <a:r>
              <a:rPr lang="ru-RU" sz="16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/>
              <a:t>	</a:t>
            </a:r>
            <a:r>
              <a:rPr lang="ru-RU" sz="2400" b="1" i="1" dirty="0" smtClean="0">
                <a:latin typeface="Montserrat"/>
              </a:rPr>
              <a:t>для </a:t>
            </a:r>
            <a:r>
              <a:rPr lang="ru-RU" sz="2400" b="1" i="1" dirty="0">
                <a:latin typeface="Montserrat"/>
              </a:rPr>
              <a:t>педагогического персонала </a:t>
            </a:r>
            <a:endParaRPr lang="ru-RU" sz="2400" b="1" i="1" dirty="0" smtClean="0">
              <a:latin typeface="Montserrat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5050"/>
                </a:solidFill>
              </a:rPr>
              <a:t>Деятельность специалистов в условиях единого пространства развития дошкольного </a:t>
            </a:r>
            <a:r>
              <a:rPr lang="ru-RU" b="1" dirty="0" smtClean="0">
                <a:solidFill>
                  <a:srgbClr val="FF5050"/>
                </a:solidFill>
              </a:rPr>
              <a:t>образования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5050"/>
                </a:solidFill>
              </a:rPr>
              <a:t>Образовательная деятельность в дошкольном образовании с детьми с ОВЗ и детьми-инвалидами</a:t>
            </a:r>
            <a:endParaRPr lang="ru-RU" sz="1600" b="1" dirty="0">
              <a:solidFill>
                <a:srgbClr val="FF5050"/>
              </a:solidFill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Итоговая </a:t>
            </a:r>
            <a:r>
              <a:rPr lang="ru-RU" sz="3200" b="1" dirty="0" smtClean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аттестация</a:t>
            </a:r>
            <a:r>
              <a:rPr lang="ru-RU" sz="3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в формате тестирования</a:t>
            </a:r>
            <a:endParaRPr lang="ru-RU" sz="3200" dirty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9FF6B-7CAF-4DA2-9197-BD82AD3E243A}"/>
              </a:ext>
            </a:extLst>
          </p:cNvPr>
          <p:cNvSpPr txBox="1"/>
          <p:nvPr/>
        </p:nvSpPr>
        <p:spPr>
          <a:xfrm>
            <a:off x="4006510" y="1189245"/>
            <a:ext cx="68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48BEC-802F-4500-A415-483EDCFFC72B}"/>
              </a:ext>
            </a:extLst>
          </p:cNvPr>
          <p:cNvSpPr/>
          <p:nvPr/>
        </p:nvSpPr>
        <p:spPr>
          <a:xfrm>
            <a:off x="3821779" y="27786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latin typeface="Montserra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7D0828-F9FC-4E06-877E-F738F71231F1}"/>
              </a:ext>
            </a:extLst>
          </p:cNvPr>
          <p:cNvSpPr/>
          <p:nvPr/>
        </p:nvSpPr>
        <p:spPr>
          <a:xfrm>
            <a:off x="6791739" y="106613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4C42E6-A41F-4005-A568-B3C082D75B58}"/>
              </a:ext>
            </a:extLst>
          </p:cNvPr>
          <p:cNvSpPr txBox="1"/>
          <p:nvPr/>
        </p:nvSpPr>
        <p:spPr>
          <a:xfrm>
            <a:off x="2793" y="-4683"/>
            <a:ext cx="8255382" cy="1107996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5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тематических модулей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54FB79E-3D6F-415A-9247-F3D6C10A3CF3}"/>
              </a:ext>
            </a:extLst>
          </p:cNvPr>
          <p:cNvSpPr/>
          <p:nvPr/>
        </p:nvSpPr>
        <p:spPr>
          <a:xfrm>
            <a:off x="256555" y="2143224"/>
            <a:ext cx="259510" cy="2667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754FB79E-3D6F-415A-9247-F3D6C10A3CF3}"/>
              </a:ext>
            </a:extLst>
          </p:cNvPr>
          <p:cNvSpPr/>
          <p:nvPr/>
        </p:nvSpPr>
        <p:spPr>
          <a:xfrm>
            <a:off x="232009" y="3449835"/>
            <a:ext cx="265006" cy="257174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54FB79E-3D6F-415A-9247-F3D6C10A3CF3}"/>
              </a:ext>
            </a:extLst>
          </p:cNvPr>
          <p:cNvSpPr/>
          <p:nvPr/>
        </p:nvSpPr>
        <p:spPr>
          <a:xfrm>
            <a:off x="232009" y="6053530"/>
            <a:ext cx="284056" cy="290119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3424" y="863322"/>
            <a:ext cx="3724275" cy="157517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A675831-5886-40C2-8752-C379A2885B77}"/>
              </a:ext>
            </a:extLst>
          </p:cNvPr>
          <p:cNvSpPr/>
          <p:nvPr/>
        </p:nvSpPr>
        <p:spPr>
          <a:xfrm>
            <a:off x="8250045" y="7723"/>
            <a:ext cx="3931032" cy="2280226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2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86971" y="5048809"/>
            <a:ext cx="5266129" cy="13228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49324" y="3051717"/>
            <a:ext cx="4716334" cy="13228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458873" y="1091217"/>
            <a:ext cx="4506785" cy="13228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10499" y="3044828"/>
            <a:ext cx="4342602" cy="13228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81151" y="1110324"/>
            <a:ext cx="4271949" cy="13977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95234" y="4886004"/>
            <a:ext cx="1942122" cy="178383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6168143" y="2951377"/>
            <a:ext cx="1853188" cy="1746100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6090780" y="1006987"/>
            <a:ext cx="1942122" cy="178383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163386" y="3020764"/>
            <a:ext cx="1942122" cy="178383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134328" y="1006988"/>
            <a:ext cx="1942122" cy="178383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26F6C-6386-4201-9E05-D3387C0E88F2}"/>
              </a:ext>
            </a:extLst>
          </p:cNvPr>
          <p:cNvSpPr txBox="1"/>
          <p:nvPr/>
        </p:nvSpPr>
        <p:spPr>
          <a:xfrm>
            <a:off x="0" y="135753"/>
            <a:ext cx="472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СПИКЕРЫ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AE79CDA-0CCA-4FDE-8109-ABEBE44F51CB}"/>
              </a:ext>
            </a:extLst>
          </p:cNvPr>
          <p:cNvCxnSpPr>
            <a:cxnSpLocks/>
          </p:cNvCxnSpPr>
          <p:nvPr/>
        </p:nvCxnSpPr>
        <p:spPr>
          <a:xfrm>
            <a:off x="7061841" y="607917"/>
            <a:ext cx="4321806" cy="0"/>
          </a:xfrm>
          <a:prstGeom prst="line">
            <a:avLst/>
          </a:prstGeom>
          <a:ln w="47625" cmpd="sng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F13C8C-59CE-400F-9291-396078B63FD6}"/>
              </a:ext>
            </a:extLst>
          </p:cNvPr>
          <p:cNvSpPr/>
          <p:nvPr/>
        </p:nvSpPr>
        <p:spPr>
          <a:xfrm>
            <a:off x="1745301" y="1211757"/>
            <a:ext cx="4171982" cy="132814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    </a:t>
            </a:r>
            <a:r>
              <a:rPr lang="ru-RU" b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Майер Алексей Александрович</a:t>
            </a:r>
            <a:endParaRPr lang="ru-RU" sz="1400" b="1" dirty="0">
              <a:solidFill>
                <a:schemeClr val="bg1"/>
              </a:solidFill>
              <a:latin typeface="Montserrat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       </a:t>
            </a:r>
            <a:r>
              <a:rPr lang="ru-RU" sz="1200" b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Председатель  Ассоциации  педагогов ДОО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        Московской области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ea typeface="Times New Roman" panose="02020603050405020304" pitchFamily="18" charset="0"/>
                <a:cs typeface="Arial" pitchFamily="34" charset="0"/>
              </a:rPr>
              <a:t>        доктор педагогических наук,  профессор ГГТУ</a:t>
            </a:r>
          </a:p>
        </p:txBody>
      </p:sp>
      <p:pic>
        <p:nvPicPr>
          <p:cNvPr id="1027" name="Picture 3" descr="C:\Users\User\Desktop\1551_oooo.p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8" y="1033586"/>
            <a:ext cx="1615378" cy="16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85ABC82-AB7D-4E0B-9478-3B9A97D8FAFD}"/>
              </a:ext>
            </a:extLst>
          </p:cNvPr>
          <p:cNvSpPr/>
          <p:nvPr/>
        </p:nvSpPr>
        <p:spPr>
          <a:xfrm>
            <a:off x="6902133" y="1211757"/>
            <a:ext cx="5145099" cy="132814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2060"/>
              </a:solidFill>
              <a:latin typeface="Montserrat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F0758C-EAB7-4DC8-9F0E-EB197227D5AA}"/>
              </a:ext>
            </a:extLst>
          </p:cNvPr>
          <p:cNvSpPr txBox="1"/>
          <p:nvPr/>
        </p:nvSpPr>
        <p:spPr>
          <a:xfrm>
            <a:off x="7061841" y="1110324"/>
            <a:ext cx="50993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Montserrat"/>
                <a:cs typeface="Arial" panose="020B0604020202020204" pitchFamily="34" charset="0"/>
              </a:rPr>
              <a:t>            </a:t>
            </a:r>
            <a:r>
              <a:rPr lang="ru-RU" b="1" dirty="0" err="1" smtClean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Дядюнова</a:t>
            </a:r>
            <a:r>
              <a:rPr lang="ru-RU" b="1" dirty="0" smtClean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Ирина Александровна</a:t>
            </a:r>
            <a:endParaRPr lang="ru-RU" b="1" dirty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   </a:t>
            </a:r>
            <a:endParaRPr lang="ru-RU" sz="1200" b="1" dirty="0" smtClean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  <a:p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                          Ст. преподаватель </a:t>
            </a:r>
            <a:r>
              <a:rPr lang="ru-RU" sz="11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АНО ДПО </a:t>
            </a:r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Национальный</a:t>
            </a:r>
          </a:p>
          <a:p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                          исследовательский </a:t>
            </a:r>
            <a:r>
              <a:rPr lang="ru-RU" sz="115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институт </a:t>
            </a:r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дошкольного</a:t>
            </a:r>
          </a:p>
          <a:p>
            <a:r>
              <a:rPr lang="ru-RU" sz="115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 </a:t>
            </a:r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                         </a:t>
            </a:r>
            <a:r>
              <a:rPr lang="ru-RU" sz="115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образования «Воспитатели России</a:t>
            </a:r>
            <a:r>
              <a:rPr lang="ru-RU" sz="115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</a:rPr>
              <a:t>»</a:t>
            </a:r>
            <a:r>
              <a:rPr lang="ru-RU" sz="115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</a:t>
            </a:r>
            <a:endParaRPr lang="ru-RU" sz="1150" b="1" dirty="0" smtClean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  <a:p>
            <a:r>
              <a:rPr lang="ru-RU" sz="115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ru-RU" sz="1150" b="1" dirty="0" smtClean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       кандидат </a:t>
            </a:r>
            <a:r>
              <a:rPr lang="ru-RU" sz="115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педагогических наук, доцент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03E44A7-5E97-4F3D-8A09-0A2E48FAE55D}"/>
              </a:ext>
            </a:extLst>
          </p:cNvPr>
          <p:cNvSpPr/>
          <p:nvPr/>
        </p:nvSpPr>
        <p:spPr>
          <a:xfrm>
            <a:off x="876299" y="5207028"/>
            <a:ext cx="5040983" cy="134342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Ферцер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Виктория Юрьевна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 Заместитель директора Московского </a:t>
            </a: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областного центра дошкольного </a:t>
            </a: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образования ГГТУ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     Кандидат </a:t>
            </a:r>
            <a:r>
              <a:rPr lang="ru-RU" sz="12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педагогических наук,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доцент</a:t>
            </a:r>
            <a:endParaRPr lang="ru-RU" sz="1200" b="1" dirty="0">
              <a:solidFill>
                <a:schemeClr val="bg1"/>
              </a:solidFill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Montserrat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8F27B6B-11A1-4FB7-9F30-C2955CFFD6E1}"/>
              </a:ext>
            </a:extLst>
          </p:cNvPr>
          <p:cNvSpPr/>
          <p:nvPr/>
        </p:nvSpPr>
        <p:spPr>
          <a:xfrm>
            <a:off x="7180461" y="3169189"/>
            <a:ext cx="4887713" cy="146802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Montserrat"/>
                <a:cs typeface="Arial" panose="020B0604020202020204" pitchFamily="34" charset="0"/>
              </a:rPr>
              <a:t>       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Montserrat"/>
                <a:cs typeface="Arial" panose="020B0604020202020204" pitchFamily="34" charset="0"/>
              </a:rPr>
              <a:t>              </a:t>
            </a:r>
            <a:r>
              <a:rPr lang="ru-RU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Лыкова  Ирина Александровна</a:t>
            </a: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</a:t>
            </a:r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Заместитель директора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по инновационной деятельности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 ФГБНУ "</a:t>
            </a:r>
            <a:r>
              <a:rPr lang="ru-RU" sz="1200" b="1" dirty="0" err="1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ИХОиК</a:t>
            </a:r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РАО",  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 член-корреспондент (РАЕН)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                  доктор педагогических наук, доцент. 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Montserrat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CF225C6-77DD-4612-BA12-9244C225285D}"/>
              </a:ext>
            </a:extLst>
          </p:cNvPr>
          <p:cNvSpPr/>
          <p:nvPr/>
        </p:nvSpPr>
        <p:spPr>
          <a:xfrm>
            <a:off x="1640606" y="3169189"/>
            <a:ext cx="4187877" cy="146739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Montserrat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chemeClr val="bg1"/>
                </a:solidFill>
                <a:latin typeface="Montserrat"/>
                <a:cs typeface="Arial" pitchFamily="34" charset="0"/>
              </a:rPr>
              <a:t>Гришина Галина Николаевна</a:t>
            </a:r>
            <a:endParaRPr lang="ru-RU" sz="1600" b="1" dirty="0">
              <a:solidFill>
                <a:schemeClr val="bg1"/>
              </a:solidFill>
              <a:latin typeface="Montserrat"/>
              <a:cs typeface="Arial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itchFamily="34" charset="0"/>
              </a:rPr>
              <a:t>           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cs typeface="Arial" pitchFamily="34" charset="0"/>
              </a:rPr>
              <a:t>Директор Московского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cs typeface="Arial" pitchFamily="34" charset="0"/>
              </a:rPr>
              <a:t>           областного центра дошкольного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cs typeface="Arial" pitchFamily="34" charset="0"/>
              </a:rPr>
              <a:t>           образования  ГГТУ </a:t>
            </a: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cs typeface="Arial" pitchFamily="34" charset="0"/>
              </a:rPr>
              <a:t>            кандидат педагогический наук, доцент</a:t>
            </a:r>
            <a:endParaRPr lang="ru-RU" sz="1200" b="1" dirty="0">
              <a:solidFill>
                <a:schemeClr val="bg1"/>
              </a:solidFill>
              <a:latin typeface="Montserrat"/>
              <a:cs typeface="Arial" pitchFamily="34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Montserrat"/>
                <a:cs typeface="Arial" pitchFamily="34" charset="0"/>
              </a:rPr>
              <a:t>             </a:t>
            </a:r>
          </a:p>
        </p:txBody>
      </p:sp>
      <p:pic>
        <p:nvPicPr>
          <p:cNvPr id="35" name="Picture 6" descr="C:\Users\User\Desktop\1893_oooo.plus.png">
            <a:extLst>
              <a:ext uri="{FF2B5EF4-FFF2-40B4-BE49-F238E27FC236}">
                <a16:creationId xmlns:a16="http://schemas.microsoft.com/office/drawing/2014/main" id="{405F543F-1506-431B-AE51-5C13B6F6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44" y="3019723"/>
            <a:ext cx="1609408" cy="16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699529" y="5099987"/>
            <a:ext cx="5266129" cy="13228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B31914F8-40B7-4369-864B-E844C863D1A5}"/>
              </a:ext>
            </a:extLst>
          </p:cNvPr>
          <p:cNvSpPr/>
          <p:nvPr/>
        </p:nvSpPr>
        <p:spPr>
          <a:xfrm>
            <a:off x="6193084" y="4989767"/>
            <a:ext cx="1942122" cy="178383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03E44A7-5E97-4F3D-8A09-0A2E48FAE55D}"/>
              </a:ext>
            </a:extLst>
          </p:cNvPr>
          <p:cNvSpPr/>
          <p:nvPr/>
        </p:nvSpPr>
        <p:spPr>
          <a:xfrm>
            <a:off x="6991350" y="5217459"/>
            <a:ext cx="5076824" cy="148539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Петрова Елена Александровна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4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Директор Института дополнительного </a:t>
            </a:r>
          </a:p>
          <a:p>
            <a:r>
              <a:rPr lang="ru-RU" sz="14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образования ГГТУ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                            Кандидат психологических наук</a:t>
            </a:r>
            <a:r>
              <a:rPr lang="ru-RU" sz="1200" b="1" dirty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доцент</a:t>
            </a:r>
            <a:endParaRPr lang="ru-RU" sz="1200" b="1" dirty="0">
              <a:solidFill>
                <a:schemeClr val="bg1"/>
              </a:solidFill>
              <a:latin typeface="Montserra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Montserrat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46" y="5072587"/>
            <a:ext cx="1627155" cy="1627155"/>
          </a:xfrm>
          <a:prstGeom prst="flowChartConnector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64" y="2959558"/>
            <a:ext cx="1678149" cy="1678149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75" y="4933303"/>
            <a:ext cx="1551839" cy="1798464"/>
          </a:xfrm>
          <a:prstGeom prst="flowChartConnector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834" y="998907"/>
            <a:ext cx="1471291" cy="1790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567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120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9FF6B-7CAF-4DA2-9197-BD82AD3E243A}"/>
              </a:ext>
            </a:extLst>
          </p:cNvPr>
          <p:cNvSpPr txBox="1"/>
          <p:nvPr/>
        </p:nvSpPr>
        <p:spPr>
          <a:xfrm>
            <a:off x="3939204" y="991152"/>
            <a:ext cx="682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C48BEC-802F-4500-A415-483EDCFFC72B}"/>
              </a:ext>
            </a:extLst>
          </p:cNvPr>
          <p:cNvSpPr/>
          <p:nvPr/>
        </p:nvSpPr>
        <p:spPr>
          <a:xfrm>
            <a:off x="3821779" y="27786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latin typeface="Montserra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1C2F3F-D07D-4205-AC0B-8CA09A8216F2}"/>
              </a:ext>
            </a:extLst>
          </p:cNvPr>
          <p:cNvSpPr/>
          <p:nvPr/>
        </p:nvSpPr>
        <p:spPr>
          <a:xfrm>
            <a:off x="196423" y="170146"/>
            <a:ext cx="608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СТАРТ ПРОГРАММЫ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4C42E6-A41F-4005-A568-B3C082D75B58}"/>
              </a:ext>
            </a:extLst>
          </p:cNvPr>
          <p:cNvSpPr txBox="1"/>
          <p:nvPr/>
        </p:nvSpPr>
        <p:spPr>
          <a:xfrm>
            <a:off x="8925468" y="4919008"/>
            <a:ext cx="3109640" cy="1661993"/>
          </a:xfrm>
          <a:prstGeom prst="rect">
            <a:avLst/>
          </a:prstGeom>
          <a:solidFill>
            <a:srgbClr val="FF5050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Срок обучения: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2 недели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с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использованием дистанционных образовательных технологий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22" y="991152"/>
            <a:ext cx="2600325" cy="1754326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28 июня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2023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cs typeface="Arial" panose="020B0604020202020204" pitchFamily="34" charset="0"/>
              </a:rPr>
              <a:t>г</a:t>
            </a:r>
            <a:r>
              <a:rPr lang="ru-RU" b="1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3300" y="1581150"/>
            <a:ext cx="5057775" cy="305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hlinkClick r:id="rId4"/>
              </a:rPr>
              <a:t>https://forms.yandex.ru/cloud/646219d4c09c029c58ecfcd9/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0101" y="1863195"/>
            <a:ext cx="4385015" cy="46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Ссылка на регистрацию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4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271</Words>
  <Application>Microsoft Office PowerPoint</Application>
  <PresentationFormat>Широкоэкранный</PresentationFormat>
  <Paragraphs>90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Times New Roman</vt:lpstr>
      <vt:lpstr>Wingdings</vt:lpstr>
      <vt:lpstr>Тема Office</vt:lpstr>
      <vt:lpstr>Дополнительная профессиональная программа  (повышение квалификации)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Толков</dc:creator>
  <cp:lastModifiedBy>Глазунова Ирина Юрьевна</cp:lastModifiedBy>
  <cp:revision>217</cp:revision>
  <cp:lastPrinted>2023-06-09T12:14:40Z</cp:lastPrinted>
  <dcterms:created xsi:type="dcterms:W3CDTF">2021-12-20T08:32:41Z</dcterms:created>
  <dcterms:modified xsi:type="dcterms:W3CDTF">2023-06-09T12:27:22Z</dcterms:modified>
</cp:coreProperties>
</file>