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6" r:id="rId3"/>
    <p:sldId id="309" r:id="rId4"/>
    <p:sldId id="297" r:id="rId5"/>
    <p:sldId id="307" r:id="rId6"/>
    <p:sldId id="295" r:id="rId7"/>
    <p:sldId id="314" r:id="rId8"/>
    <p:sldId id="313" r:id="rId9"/>
    <p:sldId id="310" r:id="rId10"/>
    <p:sldId id="312" r:id="rId11"/>
    <p:sldId id="296" r:id="rId12"/>
    <p:sldId id="303" r:id="rId13"/>
    <p:sldId id="299" r:id="rId14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66"/>
    <a:srgbClr val="4F4B97"/>
    <a:srgbClr val="CC0066"/>
    <a:srgbClr val="00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88" autoAdjust="0"/>
  </p:normalViewPr>
  <p:slideViewPr>
    <p:cSldViewPr>
      <p:cViewPr varScale="1">
        <p:scale>
          <a:sx n="97" d="100"/>
          <a:sy n="97" d="100"/>
        </p:scale>
        <p:origin x="-114" y="-7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197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BEC6E6F-E5D7-4B3C-9FC5-F78DB56C458F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31AA2B-CB96-407A-9161-CEBD4D31C2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2FC9DAD-DD6D-4C01-A9CC-A53DA54061E2}" type="datetimeFigureOut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AA2DCF1-7984-4432-9E05-500EB10A5F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 algn="ctr">
              <a:defRPr/>
            </a:lvl1pPr>
          </a:lstStyle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78452-620E-4709-979F-7804B2614B0C}" type="datetime1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3F1C3-F537-4D72-BA31-A41A35CAA6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74C9-0F84-4E8F-9464-4031130CEBDB}" type="datetime1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325E-05C4-449B-974C-15E1015D87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55A84-9D29-47A6-B4B7-E7F824C33592}" type="datetime1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113DA-328E-4F16-81B5-ABD76FD70E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9"/>
          <p:cNvGrpSpPr>
            <a:grpSpLocks/>
          </p:cNvGrpSpPr>
          <p:nvPr userDrawn="1"/>
        </p:nvGrpSpPr>
        <p:grpSpPr bwMode="auto">
          <a:xfrm>
            <a:off x="179388" y="123825"/>
            <a:ext cx="3240087" cy="646113"/>
            <a:chOff x="179512" y="123478"/>
            <a:chExt cx="3240360" cy="646331"/>
          </a:xfrm>
        </p:grpSpPr>
        <p:pic>
          <p:nvPicPr>
            <p:cNvPr id="5" name="Рисунок 7" descr="C:\Documents and Settings\Люда\Рабочий стол\фото города\gerb.jpg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1E1"/>
                </a:clrFrom>
                <a:clrTo>
                  <a:srgbClr val="FFF1E1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79512" y="194940"/>
              <a:ext cx="457239" cy="57010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Прямоугольник 8"/>
            <p:cNvSpPr/>
            <p:nvPr userDrawn="1"/>
          </p:nvSpPr>
          <p:spPr>
            <a:xfrm>
              <a:off x="611560" y="123478"/>
              <a:ext cx="2808312" cy="646331"/>
            </a:xfrm>
            <a:prstGeom prst="rect">
              <a:avLst/>
            </a:prstGeom>
            <a:noFill/>
          </p:spPr>
          <p:txBody>
            <a:bodyPr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b="1" spc="150" dirty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latin typeface="+mn-lt"/>
                </a:rPr>
                <a:t>Комитет образования Администрации городского округа КОРОЛЁВ</a:t>
              </a:r>
            </a:p>
          </p:txBody>
        </p: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857250"/>
          </a:xfrm>
        </p:spPr>
        <p:txBody>
          <a:bodyPr/>
          <a:lstStyle>
            <a:lvl1pPr algn="r"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9621"/>
            <a:ext cx="8229600" cy="3175001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FE0-20DA-4913-B4CE-BBCEF43179A7}" type="datetime1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B6064-F11E-4734-8200-CD57FD7005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" name="Рисунок 9" descr="C:\Users\1D1D~1\AppData\Local\Temp\7zE8493F37A\WhatsApp Image 2021-12-17 at 14.43.20.jpeg"/>
          <p:cNvPicPr/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25" t="23830" r="23788" b="23493"/>
          <a:stretch>
            <a:fillRect/>
          </a:stretch>
        </p:blipFill>
        <p:spPr bwMode="auto">
          <a:xfrm>
            <a:off x="8172400" y="0"/>
            <a:ext cx="864096" cy="75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DA85E-B08F-4B8E-ADF0-54068794EB71}" type="datetime1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1DD02-0BEE-4C9C-B54D-477B428CC1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5052-16C2-45CD-990E-92B265E59670}" type="datetime1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DD272-B78E-4D38-BC66-28D0D06EBC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CB6C9-2E26-42C1-AD1C-AEFFA318999B}" type="datetime1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57A9-95D8-45E7-B452-06A4A6070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08A3A-A217-4693-9E3F-28BCFB036A80}" type="datetime1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F7148-804A-4B7B-A247-B6EF0894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E1DA7-ABF9-4613-8C4F-2E47B3B94545}" type="datetime1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5E826-1499-4E9A-AB30-99EC8AC73D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C6A74-8CAB-4ECB-892E-76628B241A81}" type="datetime1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EC4C9-C42E-4210-9F24-623F2DCBA6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F7386-5B79-4AE8-B83A-E5EFB6F726E4}" type="datetime1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0E3D6-C3EF-4B3D-9141-885C94F6AF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ramki-vsem.ru/fon/sinij-fon54.jpg"/>
          <p:cNvPicPr>
            <a:picLocks noChangeAspect="1" noChangeArrowheads="1"/>
          </p:cNvPicPr>
          <p:nvPr userDrawn="1"/>
        </p:nvPicPr>
        <p:blipFill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5625"/>
            <a:ext cx="7570788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708150"/>
            <a:ext cx="82296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6A6935-B922-4763-A5E1-A07851774656}" type="datetime1">
              <a:rPr lang="ru-RU"/>
              <a:pPr>
                <a:defRPr/>
              </a:pPr>
              <a:t>09.12.2022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557B144-FD9C-4F40-87C7-218596BD4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 kern="1200" spc="50">
          <a:ln w="11430"/>
          <a:gradFill>
            <a:gsLst>
              <a:gs pos="25000">
                <a:schemeClr val="accent2">
                  <a:satMod val="155000"/>
                </a:schemeClr>
              </a:gs>
              <a:gs pos="100000">
                <a:schemeClr val="accent2">
                  <a:shade val="45000"/>
                  <a:satMod val="165000"/>
                </a:schemeClr>
              </a:gs>
            </a:gsLst>
            <a:lin ang="5400000"/>
          </a:gradFill>
          <a:effectLst>
            <a:outerShdw blurRad="76200" dist="50800" dir="5400000" algn="tl" rotWithShape="0">
              <a:srgbClr val="000000">
                <a:alpha val="6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0253F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10253F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0253F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0253F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0253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042" y="610090"/>
            <a:ext cx="8568952" cy="108655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400" dirty="0">
                <a:solidFill>
                  <a:srgbClr val="FF0000"/>
                </a:solidFill>
                <a:effectLst/>
              </a:rPr>
              <a:t>Муниципальное бюджетное общеобразовательное учреждение</a:t>
            </a:r>
            <a:r>
              <a:rPr lang="en-US" sz="1400" dirty="0">
                <a:solidFill>
                  <a:srgbClr val="FF0000"/>
                </a:solidFill>
                <a:effectLst/>
              </a:rPr>
              <a:t/>
            </a:r>
            <a:br>
              <a:rPr lang="en-US" sz="1400" dirty="0">
                <a:solidFill>
                  <a:srgbClr val="FF0000"/>
                </a:solidFill>
                <a:effectLst/>
              </a:rPr>
            </a:br>
            <a:r>
              <a:rPr lang="ru-RU" sz="1400" dirty="0">
                <a:solidFill>
                  <a:srgbClr val="FF0000"/>
                </a:solidFill>
                <a:effectLst/>
              </a:rPr>
              <a:t>городского округа Королёв Московской области «ГИМНАЗИЯ № 18 ИМЕНИ И.Я. ИЛЮШИНА»</a:t>
            </a:r>
            <a:br>
              <a:rPr lang="ru-RU" sz="1400" dirty="0">
                <a:solidFill>
                  <a:srgbClr val="FF0000"/>
                </a:solidFill>
                <a:effectLst/>
              </a:rPr>
            </a:br>
            <a:r>
              <a:rPr lang="ru-RU" sz="1400" dirty="0">
                <a:solidFill>
                  <a:srgbClr val="FF0000"/>
                </a:solidFill>
                <a:effectLst/>
              </a:rPr>
              <a:t>дошкольное отделение по адресу: Московская область, городской округ Королёв, проспект Космонавтов, дом 45Б, тел. (495)519-12-81; 519-14-47 </a:t>
            </a:r>
            <a:r>
              <a:rPr lang="en-US" sz="1400" dirty="0">
                <a:solidFill>
                  <a:srgbClr val="FF0000"/>
                </a:solidFill>
                <a:effectLst/>
              </a:rPr>
              <a:t>e-mail</a:t>
            </a:r>
            <a:r>
              <a:rPr lang="ru-RU" sz="1400" dirty="0">
                <a:solidFill>
                  <a:srgbClr val="FF0000"/>
                </a:solidFill>
                <a:effectLst/>
              </a:rPr>
              <a:t>:</a:t>
            </a:r>
            <a:r>
              <a:rPr lang="en-US" sz="1400" dirty="0">
                <a:solidFill>
                  <a:srgbClr val="FF0000"/>
                </a:solidFill>
                <a:effectLst/>
              </a:rPr>
              <a:t> 18gymn@mail.ru</a:t>
            </a:r>
            <a:endParaRPr lang="ru-RU" sz="1400" dirty="0">
              <a:solidFill>
                <a:srgbClr val="FF0000"/>
              </a:solidFill>
              <a:effectLst/>
            </a:endParaRPr>
          </a:p>
        </p:txBody>
      </p:sp>
      <p:pic>
        <p:nvPicPr>
          <p:cNvPr id="1027" name="Picture 3" descr="D:\Рабочий стол\фото города\полоса\65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97960"/>
            <a:ext cx="9144000" cy="1145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C:\Documents and Settings\Люда\Рабочий стол\фото города\gerb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1E1"/>
              </a:clrFrom>
              <a:clrTo>
                <a:srgbClr val="FFF1E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339502"/>
            <a:ext cx="457200" cy="569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611560" y="339503"/>
            <a:ext cx="83529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Комитет образования Администрации городского округа КОРОЛЁВ</a:t>
            </a:r>
            <a:endParaRPr lang="en-US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142764-C5AC-41A8-B25F-88A9121D9ADA}" type="slidenum">
              <a:rPr lang="ru-RU"/>
              <a:pPr>
                <a:defRPr/>
              </a:pPr>
              <a:t>1</a:t>
            </a:fld>
            <a:endParaRPr lang="ru-RU" dirty="0"/>
          </a:p>
        </p:txBody>
      </p:sp>
      <p:sp>
        <p:nvSpPr>
          <p:cNvPr id="19" name="Подзаголовок 18"/>
          <p:cNvSpPr>
            <a:spLocks noGrp="1"/>
          </p:cNvSpPr>
          <p:nvPr>
            <p:ph type="subTitle" idx="1"/>
          </p:nvPr>
        </p:nvSpPr>
        <p:spPr>
          <a:xfrm>
            <a:off x="1331640" y="1995686"/>
            <a:ext cx="6400800" cy="792088"/>
          </a:xfrm>
        </p:spPr>
        <p:txBody>
          <a:bodyPr/>
          <a:lstStyle/>
          <a:p>
            <a:r>
              <a:rPr lang="ru-RU" sz="2400" dirty="0" smtClean="0"/>
              <a:t>От предпосылок грамотности в ПРЕДШКОЛЕ к функциональной грамотности в ШКОЛЕ. Сложности и достижения</a:t>
            </a:r>
            <a:endParaRPr lang="ru-RU" sz="2400" dirty="0"/>
          </a:p>
        </p:txBody>
      </p:sp>
      <p:pic>
        <p:nvPicPr>
          <p:cNvPr id="9" name="Рисунок 8" descr="C:\Users\1D1D~1\AppData\Local\Temp\7zE8493F37A\WhatsApp Image 2021-12-17 at 14.43.20.jpeg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925" t="23830" r="23788" b="23493"/>
          <a:stretch>
            <a:fillRect/>
          </a:stretch>
        </p:blipFill>
        <p:spPr bwMode="auto">
          <a:xfrm>
            <a:off x="8316416" y="123478"/>
            <a:ext cx="683568" cy="555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одзаголовок 18"/>
          <p:cNvSpPr txBox="1">
            <a:spLocks/>
          </p:cNvSpPr>
          <p:nvPr/>
        </p:nvSpPr>
        <p:spPr bwMode="auto">
          <a:xfrm>
            <a:off x="1375048" y="3291830"/>
            <a:ext cx="7768952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+mn-lt"/>
              </a:rPr>
              <a:t>Татьяна Валерьевна Натальина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,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учитель</a:t>
            </a:r>
            <a:r>
              <a:rPr kumimoji="0" lang="ru-RU" sz="1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–логопед, дефектолог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Знакомство с орфографическими правилами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7" name="Рисунок 6" descr="IMG_14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59598" y="1647648"/>
            <a:ext cx="3264363" cy="25202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 descr="IMG_14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788023" y="1635647"/>
            <a:ext cx="3240361" cy="25202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81158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Совместная деятельность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2050" name="Picture 2" descr="C:\Users\Admin\Desktop\фото\IMG_80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8196" y="6964238"/>
            <a:ext cx="22530859" cy="16898144"/>
          </a:xfrm>
          <a:prstGeom prst="rect">
            <a:avLst/>
          </a:prstGeom>
          <a:noFill/>
        </p:spPr>
      </p:pic>
      <p:pic>
        <p:nvPicPr>
          <p:cNvPr id="2051" name="Picture 3" descr="C:\Users\Admin\Desktop\IMG_80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1127617" y="1839668"/>
            <a:ext cx="3360373" cy="252028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9" name="Рисунок 8" descr="IMG_807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678531" y="1385099"/>
            <a:ext cx="3756265" cy="2817199"/>
          </a:xfrm>
          <a:prstGeom prst="rect">
            <a:avLst/>
          </a:prstGeom>
          <a:ln>
            <a:solidFill>
              <a:srgbClr val="000066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91368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8351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Коммуникация через игру 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8" name="Рисунок 7" descr="IMG_8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4506743" y="1340863"/>
            <a:ext cx="3402378" cy="2551784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004048" y="4371950"/>
            <a:ext cx="2376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«На приёме у врача»</a:t>
            </a:r>
            <a:endParaRPr lang="ru-RU" sz="1400" dirty="0"/>
          </a:p>
        </p:txBody>
      </p:sp>
      <p:pic>
        <p:nvPicPr>
          <p:cNvPr id="15" name="Рисунок 14" descr="IMG_82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1307637" y="1659649"/>
            <a:ext cx="3072342" cy="2304256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1619672" y="4299942"/>
            <a:ext cx="27363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«В почтовом отделении»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208237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07654"/>
            <a:ext cx="8229600" cy="85725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779662"/>
            <a:ext cx="8229600" cy="576064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6414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8" name="Рисунок 7" descr="IMG_81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635646"/>
            <a:ext cx="3456384" cy="2592288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83568" y="120359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1173182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«Функциональная грамотность – способность человека использовать приобретаемые в </a:t>
            </a:r>
            <a:r>
              <a:rPr lang="ru-RU" dirty="0" smtClean="0"/>
              <a:t>течение </a:t>
            </a:r>
            <a:r>
              <a:rPr lang="ru-RU" dirty="0" smtClean="0"/>
              <a:t>жизни знания для решения широкого диапазона жизненных задач в различных сферах человеческой деятельности, общения и социальных отношений.»</a:t>
            </a:r>
          </a:p>
          <a:p>
            <a:endParaRPr lang="ru-RU" dirty="0" smtClean="0"/>
          </a:p>
          <a:p>
            <a:r>
              <a:rPr lang="ru-RU" dirty="0" smtClean="0"/>
              <a:t>А.А. Леонтьев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83518"/>
            <a:ext cx="7869560" cy="85725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/>
              <a:t>Компоненты функциональной грамотности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599" y="1491630"/>
            <a:ext cx="3521845" cy="3168352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364088" y="1995686"/>
            <a:ext cx="302433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Естественнонаучная грамотность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Математическая грамотность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dirty="0" smtClean="0"/>
              <a:t>Читательская грамотность</a:t>
            </a:r>
          </a:p>
        </p:txBody>
      </p:sp>
    </p:spTree>
    <p:extLst>
      <p:ext uri="{BB962C8B-B14F-4D97-AF65-F5344CB8AC3E}">
        <p14:creationId xmlns="" xmlns:p14="http://schemas.microsoft.com/office/powerpoint/2010/main" val="12052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9542"/>
            <a:ext cx="8229600" cy="57606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Сложности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35646"/>
            <a:ext cx="5554960" cy="295897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Недостаточное знание образовательных программ дошкольного и начального </a:t>
            </a:r>
            <a:r>
              <a:rPr lang="ru-RU" sz="1800" dirty="0" smtClean="0"/>
              <a:t>образования</a:t>
            </a:r>
            <a:endParaRPr lang="ru-RU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Несоответствие </a:t>
            </a:r>
            <a:r>
              <a:rPr lang="ru-RU" sz="1800" dirty="0" smtClean="0"/>
              <a:t>терминологии</a:t>
            </a:r>
            <a:endParaRPr lang="ru-RU" sz="1800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Разный режим дня воспитанников дошкольного отделения и обучающихся </a:t>
            </a:r>
            <a:r>
              <a:rPr lang="ru-RU" sz="1800" dirty="0" smtClean="0"/>
              <a:t>Гимназии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1800" dirty="0" smtClean="0"/>
              <a:t>Выбор форм сотрудничества, способных упростить </a:t>
            </a:r>
            <a:r>
              <a:rPr lang="ru-RU" sz="1800" dirty="0" smtClean="0"/>
              <a:t>переход от достижения целевых ориентиров </a:t>
            </a:r>
            <a:r>
              <a:rPr lang="ru-RU" sz="1800" dirty="0" smtClean="0"/>
              <a:t>ФГОС ДО к </a:t>
            </a:r>
            <a:r>
              <a:rPr lang="ru-RU" sz="1800" dirty="0" smtClean="0"/>
              <a:t>предметным, личностным и </a:t>
            </a:r>
            <a:r>
              <a:rPr lang="ru-RU" sz="1800" dirty="0" err="1" smtClean="0"/>
              <a:t>метапредметным</a:t>
            </a:r>
            <a:r>
              <a:rPr lang="ru-RU" sz="1800" dirty="0" smtClean="0"/>
              <a:t> результатам </a:t>
            </a:r>
            <a:r>
              <a:rPr lang="ru-RU" sz="1800" dirty="0" smtClean="0"/>
              <a:t>ФГОС НОО</a:t>
            </a:r>
            <a:endParaRPr lang="ru-RU" sz="18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sz="2200" dirty="0" smtClean="0"/>
          </a:p>
          <a:p>
            <a:pPr>
              <a:buFont typeface="Wingdings" panose="05000000000000000000" pitchFamily="2" charset="2"/>
              <a:buChar char="ü"/>
            </a:pPr>
            <a:endParaRPr lang="ru-RU" dirty="0"/>
          </a:p>
        </p:txBody>
      </p:sp>
      <p:pic>
        <p:nvPicPr>
          <p:cNvPr id="6" name="Содержимое 5" descr="IMG_14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5400000">
            <a:off x="5748131" y="891564"/>
            <a:ext cx="2112236" cy="1584177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" name="Рисунок 6" descr="IMG_14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6978690" y="2829356"/>
            <a:ext cx="2060848" cy="15456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543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9542"/>
            <a:ext cx="8229600" cy="576064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Сообща к цели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027" name="Picture 3" descr="C:\Users\Admin\Desktop\IMG_1375.JPG"/>
          <p:cNvPicPr>
            <a:picLocks noChangeAspect="1" noChangeArrowheads="1"/>
          </p:cNvPicPr>
          <p:nvPr/>
        </p:nvPicPr>
        <p:blipFill>
          <a:blip r:embed="rId2" cstate="print"/>
          <a:srcRect t="7669"/>
          <a:stretch>
            <a:fillRect/>
          </a:stretch>
        </p:blipFill>
        <p:spPr bwMode="auto">
          <a:xfrm>
            <a:off x="755577" y="1491630"/>
            <a:ext cx="3755908" cy="26009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9" name="Picture 5" descr="C:\Users\Admin\Desktop\PHOTO-2022-10-13-12-23-31.jpg"/>
          <p:cNvPicPr>
            <a:picLocks noChangeAspect="1" noChangeArrowheads="1"/>
          </p:cNvPicPr>
          <p:nvPr/>
        </p:nvPicPr>
        <p:blipFill>
          <a:blip r:embed="rId3" cstate="print"/>
          <a:srcRect l="7801" r="11070"/>
          <a:stretch>
            <a:fillRect/>
          </a:stretch>
        </p:blipFill>
        <p:spPr bwMode="auto">
          <a:xfrm>
            <a:off x="4788024" y="1491630"/>
            <a:ext cx="3744416" cy="25903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076056" y="4227934"/>
            <a:ext cx="33123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Школьное методическое объединение логопедов, психологов, дефектологов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1115616" y="4227934"/>
            <a:ext cx="30963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Педагогический совет. Учителя начальных классов и педагоги дошкольного отделения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15436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712" y="745437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Речевая грамотность. </a:t>
            </a:r>
            <a:br>
              <a:rPr lang="ru-RU" sz="3200" dirty="0" smtClean="0"/>
            </a:br>
            <a:r>
              <a:rPr lang="ru-RU" sz="3200" dirty="0" smtClean="0"/>
              <a:t>Задачи: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67544" y="1911995"/>
            <a:ext cx="489654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Расширение словарного запаса детей.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Развитие монологической и диалогической речи.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Формирование слоговой структуры слова.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Формирование и развитие фонематических представлений.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Формирование и развитие звуко-буквенного анализа и синтеза.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Обучение чтению аналитико-синтетическим методом.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Знакомство с орфографическими правилами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IMG_14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419622"/>
            <a:ext cx="3600400" cy="27003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1994567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9542"/>
            <a:ext cx="8229600" cy="85725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/>
              <a:t>«Детская типография» - знакомимся,</a:t>
            </a:r>
            <a:br>
              <a:rPr lang="ru-RU" sz="3200" dirty="0" smtClean="0"/>
            </a:br>
            <a:r>
              <a:rPr lang="ru-RU" sz="3200" dirty="0" smtClean="0"/>
              <a:t>пробуем, учимся</a:t>
            </a:r>
            <a:endParaRPr lang="ru-RU" sz="3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683568" y="2826691"/>
            <a:ext cx="7416824" cy="508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Изображение выглядит как человек, внутренний, ребено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798249D7-C24F-47CB-BFA2-273E82D797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1179923" y="2003387"/>
            <a:ext cx="2736304" cy="2144838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475656" y="458797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Знакомство с набором штампов</a:t>
            </a:r>
            <a:endParaRPr lang="ru-RU" sz="14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FBDAE54-A0A7-44F5-8F27-5170B505BF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614037" y="1707654"/>
            <a:ext cx="3264363" cy="2448272"/>
          </a:xfrm>
          <a:prstGeom prst="rect">
            <a:avLst/>
          </a:prstGeom>
          <a:ln>
            <a:solidFill>
              <a:srgbClr val="000066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292080" y="4443958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Печатаем буквы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9945672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7534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От слога к слову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6" name="Picture 3" descr="C:\Users\Admin\Desktop\фото\IMG_73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35646"/>
            <a:ext cx="3707904" cy="27809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2" descr="C:\Users\Admin\Desktop\фото\IMG_7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487990" y="927568"/>
            <a:ext cx="3552395" cy="266429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5220072" y="4083918"/>
            <a:ext cx="222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Вместе с учителем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573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83518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Звуко-буквенный анализ и синтез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6B6064-F11E-4734-8200-CD57FD7005BB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7" name="Рисунок 6" descr="IMG_14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962454" y="1756175"/>
            <a:ext cx="3529557" cy="264716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 descr="IMG_1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098610" y="1840214"/>
            <a:ext cx="3469478" cy="260210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="" xmlns:p14="http://schemas.microsoft.com/office/powerpoint/2010/main" val="304034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7365D"/>
      </a:hlink>
      <a:folHlink>
        <a:srgbClr val="3F315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cene3d>
          <a:camera prst="orthographicFront"/>
          <a:lightRig rig="threePt" dir="t"/>
        </a:scene3d>
        <a:sp3d>
          <a:bevelT/>
        </a:sp3d>
      </a:spPr>
      <a:bodyPr spcFirstLastPara="0" vert="horz" wrap="square" lIns="360000" tIns="78232" rIns="78232" bIns="78232" numCol="1" spcCol="1270" anchor="ctr" anchorCtr="0">
        <a:noAutofit/>
      </a:bodyPr>
      <a:lstStyle>
        <a:defPPr algn="l" defTabSz="488950">
          <a:lnSpc>
            <a:spcPct val="90000"/>
          </a:lnSpc>
          <a:spcBef>
            <a:spcPct val="0"/>
          </a:spcBef>
          <a:defRPr sz="1200" b="1" kern="1200" dirty="0" smtClean="0"/>
        </a:defPPr>
      </a:lstStyle>
      <a:style>
        <a:lnRef idx="2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lnRef>
        <a:fillRef idx="1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fillRef>
        <a:effectRef idx="0"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effectRef>
        <a:fontRef idx="minor">
          <a:schemeClr val="dk1">
            <a:hueOff val="0"/>
            <a:satOff val="0"/>
            <a:lumOff val="0"/>
            <a:alphaOff val="0"/>
          </a:schemeClr>
        </a:fontRef>
      </a:style>
    </a:sp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4344</TotalTime>
  <Words>239</Words>
  <Application>Microsoft Office PowerPoint</Application>
  <PresentationFormat>Экран (16:9)</PresentationFormat>
  <Paragraphs>53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Муниципальное бюджетное общеобразовательное учреждение городского округа Королёв Московской области «ГИМНАЗИЯ № 18 ИМЕНИ И.Я. ИЛЮШИНА» дошкольное отделение по адресу: Московская область, городской округ Королёв, проспект Космонавтов, дом 45Б, тел. (495)519-12-81; 519-14-47 e-mail: 18gymn@mail.ru</vt:lpstr>
      <vt:lpstr>Слайд 2</vt:lpstr>
      <vt:lpstr>Компоненты функциональной грамотности</vt:lpstr>
      <vt:lpstr>Сложности</vt:lpstr>
      <vt:lpstr>Сообща к цели</vt:lpstr>
      <vt:lpstr>Речевая грамотность.  Задачи:</vt:lpstr>
      <vt:lpstr>«Детская типография» - знакомимся, пробуем, учимся</vt:lpstr>
      <vt:lpstr>От слога к слову</vt:lpstr>
      <vt:lpstr>Звуко-буквенный анализ и синтез</vt:lpstr>
      <vt:lpstr>Знакомство с орфографическими правилами</vt:lpstr>
      <vt:lpstr>Совместная деятельность</vt:lpstr>
      <vt:lpstr>Коммуникация через игру </vt:lpstr>
      <vt:lpstr>Спасибо за внимание!</vt:lpstr>
    </vt:vector>
  </TitlesOfParts>
  <Company>school9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владелец</cp:lastModifiedBy>
  <cp:revision>406</cp:revision>
  <dcterms:created xsi:type="dcterms:W3CDTF">2018-04-13T08:51:57Z</dcterms:created>
  <dcterms:modified xsi:type="dcterms:W3CDTF">2022-12-09T08:53:01Z</dcterms:modified>
</cp:coreProperties>
</file>