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60" r:id="rId3"/>
    <p:sldId id="270" r:id="rId4"/>
    <p:sldId id="278" r:id="rId5"/>
    <p:sldId id="281" r:id="rId6"/>
    <p:sldId id="287" r:id="rId7"/>
    <p:sldId id="286" r:id="rId8"/>
    <p:sldId id="273" r:id="rId9"/>
    <p:sldId id="279" r:id="rId10"/>
    <p:sldId id="283" r:id="rId11"/>
    <p:sldId id="282" r:id="rId12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39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4527531129044"/>
          <c:y val="2.2817782142648676E-2"/>
          <c:w val="0.94239901830453099"/>
          <c:h val="0.646200061413710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Pt>
            <c:idx val="0"/>
            <c:spPr>
              <a:solidFill>
                <a:srgbClr val="A5396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AC-4ADE-899F-825EF6B5667B}"/>
              </c:ext>
            </c:extLst>
          </c:dPt>
          <c:dPt>
            <c:idx val="1"/>
            <c:spPr>
              <a:solidFill>
                <a:srgbClr val="A5396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AC-4ADE-899F-825EF6B5667B}"/>
              </c:ext>
            </c:extLst>
          </c:dPt>
          <c:dPt>
            <c:idx val="2"/>
            <c:spPr>
              <a:solidFill>
                <a:srgbClr val="A5396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FAC-4ADE-899F-825EF6B5667B}"/>
              </c:ext>
            </c:extLst>
          </c:dPt>
          <c:dPt>
            <c:idx val="3"/>
            <c:spPr>
              <a:solidFill>
                <a:srgbClr val="A5396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AC-4ADE-899F-825EF6B5667B}"/>
              </c:ext>
            </c:extLst>
          </c:dPt>
          <c:dLbls>
            <c:dLbl>
              <c:idx val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Интерактивное оборудование</c:v>
                </c:pt>
                <c:pt idx="1">
                  <c:v>Коврографы Воскобовича</c:v>
                </c:pt>
                <c:pt idx="2">
                  <c:v>   Комплекты Мате:плюс,речь:плюс</c:v>
                </c:pt>
                <c:pt idx="3">
                  <c:v>Комплекты"STEM-образование"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163</c:v>
                </c:pt>
                <c:pt idx="2">
                  <c:v>165</c:v>
                </c:pt>
                <c:pt idx="3">
                  <c:v>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99-4B24-9618-0033C61EB9E3}"/>
            </c:ext>
          </c:extLst>
        </c:ser>
        <c:dLbls>
          <c:showVal val="1"/>
        </c:dLbls>
        <c:shape val="box"/>
        <c:axId val="118532736"/>
        <c:axId val="118542720"/>
        <c:axId val="0"/>
      </c:bar3DChart>
      <c:catAx>
        <c:axId val="118532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42720"/>
        <c:crosses val="autoZero"/>
        <c:auto val="1"/>
        <c:lblAlgn val="ctr"/>
        <c:lblOffset val="100"/>
      </c:catAx>
      <c:valAx>
        <c:axId val="118542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11D9D-D2AA-440A-A7F6-87F4EEF6ACB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A5CC2-9BA5-49B6-B7B9-EAE9175C0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5CC2-9BA5-49B6-B7B9-EAE9175C09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hoto_2022-12-05_12-57-30.jpg"/>
          <p:cNvPicPr>
            <a:picLocks noChangeAspect="1" noChangeArrowheads="1"/>
          </p:cNvPicPr>
          <p:nvPr/>
        </p:nvPicPr>
        <p:blipFill>
          <a:blip r:embed="rId2" cstate="print"/>
          <a:srcRect b="18378"/>
          <a:stretch>
            <a:fillRect/>
          </a:stretch>
        </p:blipFill>
        <p:spPr bwMode="auto">
          <a:xfrm>
            <a:off x="0" y="260648"/>
            <a:ext cx="9132809" cy="4797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29200"/>
            <a:ext cx="9144000" cy="864096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Яковлева </a:t>
            </a:r>
            <a:r>
              <a:rPr lang="ru-RU" b="1" dirty="0" err="1" smtClean="0"/>
              <a:t>Элина</a:t>
            </a:r>
            <a:r>
              <a:rPr lang="ru-RU" b="1" dirty="0" smtClean="0"/>
              <a:t> Николаевна</a:t>
            </a:r>
          </a:p>
          <a:p>
            <a:pPr algn="r"/>
            <a:r>
              <a:rPr lang="ru-RU" dirty="0" smtClean="0"/>
              <a:t>проректор по научной и инновационной деятельности</a:t>
            </a:r>
          </a:p>
          <a:p>
            <a:pPr algn="r"/>
            <a:r>
              <a:rPr lang="ru-RU" dirty="0" smtClean="0"/>
              <a:t>ГОУ ВО МО «Государственный гуманитарно-технологический университет»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9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33" y="153572"/>
            <a:ext cx="5192334" cy="313544"/>
          </a:xfrm>
        </p:spPr>
        <p:txBody>
          <a:bodyPr>
            <a:normAutofit fontScale="90000"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вызовы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44724"/>
            <a:ext cx="8064896" cy="409874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эффективные механизмы организации   совместных мероприятий со школой</a:t>
            </a:r>
            <a:r>
              <a:rPr lang="ru-RU" sz="1600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выявленных рисков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(режим учебной деятельности и отдыха в дошкольных отделениях и школе, территориальная удаленность и пр.)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РППС: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единых для дошкольных групп и начальной школы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создания преемственной предметно-развивающей среды: совместных центров детской активности для дошкольников и младших школьников, трансформируемого образовательного пространства.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</a:t>
            </a:r>
            <a:r>
              <a:rPr lang="ru-RU" sz="1600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мнения родителей о работе с мобильным приложением, решение технических   проблем  в работе с мобильным приложением педагогов.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1600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базы сведений о развитии ребенка в дошкольном возрасте и начальной школе.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образовательных программ дошкольного образования и начальной школы: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содержательной и технологической  преемственности используемых  образовательных  программ (парциальных, дополнительного образования).</a:t>
            </a:r>
          </a:p>
          <a:p>
            <a:pPr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5589240"/>
            <a:ext cx="8856984" cy="702078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 удается объединить усилия педагогов  дошкольных отделений, школы и родителей  на достижения результата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 descr="Рисунок 11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 rot="10645477">
            <a:off x="6152803" y="4326064"/>
            <a:ext cx="1482769" cy="684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37369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hoto_2022-12-05_12-57-30.jpg"/>
          <p:cNvPicPr>
            <a:picLocks noChangeAspect="1" noChangeArrowheads="1"/>
          </p:cNvPicPr>
          <p:nvPr/>
        </p:nvPicPr>
        <p:blipFill>
          <a:blip r:embed="rId2" cstate="print"/>
          <a:srcRect b="18378"/>
          <a:stretch>
            <a:fillRect/>
          </a:stretch>
        </p:blipFill>
        <p:spPr bwMode="auto">
          <a:xfrm>
            <a:off x="0" y="260648"/>
            <a:ext cx="9132809" cy="4797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29200"/>
            <a:ext cx="9144000" cy="864096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5733256"/>
            <a:ext cx="2520280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УСЛОВИЙ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32848" cy="42766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стандарт детского сада»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47864" y="3356992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Коломенское зональное объединение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(35)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204864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Балашихинское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зональное объединение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(93)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285293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Одинцовское зональное объединение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(44)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32240" y="213285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Подольское зональное объединение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(69)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84168" y="2852936"/>
            <a:ext cx="22322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Сергиево-Посадское зональное объединение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(53)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005064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96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294 участника проекта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96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 52 муниципальных образований Московской области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A539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4812858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Миссия: создание условий для бесшовного перехода в системе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общего образования: от дошкольного к начальному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5" descr="moscow_oblast_regio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196752"/>
            <a:ext cx="3024336" cy="24676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1052736"/>
            <a:ext cx="36724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96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образовательная организация, реализующая программы дошкольного образования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9584" y="1124744"/>
            <a:ext cx="37444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3967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образовательных организаций, реализующих программы дошкольного образования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15616" y="764704"/>
            <a:ext cx="1368152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764704"/>
            <a:ext cx="1368152" cy="288032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5856" y="5733256"/>
            <a:ext cx="2520280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 УЧАСТНИКОВ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84168" y="5733256"/>
            <a:ext cx="2520280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 РЕЗУЛЬТАТА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11" descr="Рисунок 11"/>
          <p:cNvPicPr>
            <a:picLocks noChangeAspect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>
          <a:xfrm rot="5400000">
            <a:off x="7459443" y="3473480"/>
            <a:ext cx="2305101" cy="1064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условия 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«Предшкола: стандарт детского сада»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50747" t="34043" r="30311" b="30013"/>
          <a:stretch>
            <a:fillRect/>
          </a:stretch>
        </p:blipFill>
        <p:spPr bwMode="auto">
          <a:xfrm>
            <a:off x="7236296" y="4005064"/>
            <a:ext cx="16190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771800" y="1052736"/>
            <a:ext cx="4248472" cy="504056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(октябрь, декабрь)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«Предшкола - стандарт детского сада» 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24328" y="908720"/>
            <a:ext cx="1287760" cy="576064"/>
          </a:xfrm>
          <a:prstGeom prst="roundRect">
            <a:avLst>
              <a:gd name="adj" fmla="val 22269"/>
            </a:avLst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53967"/>
                </a:solidFill>
                <a:latin typeface="Times New Roman" pitchFamily="18" charset="0"/>
                <a:cs typeface="Times New Roman" pitchFamily="18" charset="0"/>
              </a:rPr>
              <a:t>402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221088"/>
            <a:ext cx="4320480" cy="576064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формированию РППС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9792" y="4869160"/>
            <a:ext cx="4320480" cy="648072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– 2023 гг.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подходы к организации РППС – развивающее трансформируемое образовательное пространство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1700808"/>
            <a:ext cx="4320480" cy="144016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Партнёрство с родителями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клубы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«Клуб родителей будущих первоклассников», «Готовимся к школе вместе с  детьми»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родительского мастерства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Консультативные центры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3212976"/>
            <a:ext cx="4320480" cy="936104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Мобильное приложение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– УСПЕШНЫЙ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 (апробировано)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– цифровая платформа 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SmartSchoolPro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3447F04-3DBC-85BA-1830-184AFB9A84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3688" t="8894" r="1626" b="3437"/>
          <a:stretch>
            <a:fillRect/>
          </a:stretch>
        </p:blipFill>
        <p:spPr>
          <a:xfrm>
            <a:off x="7596336" y="1700808"/>
            <a:ext cx="1224136" cy="2231310"/>
          </a:xfrm>
          <a:prstGeom prst="rect">
            <a:avLst/>
          </a:prstGeom>
        </p:spPr>
      </p:pic>
      <p:sp>
        <p:nvSpPr>
          <p:cNvPr id="23" name="Стрелка вправо 22"/>
          <p:cNvSpPr/>
          <p:nvPr/>
        </p:nvSpPr>
        <p:spPr>
          <a:xfrm>
            <a:off x="7164288" y="1196752"/>
            <a:ext cx="288032" cy="144016"/>
          </a:xfrm>
          <a:prstGeom prst="rightArrow">
            <a:avLst/>
          </a:prstGeom>
          <a:solidFill>
            <a:schemeClr val="accent2"/>
          </a:solidFill>
          <a:ln>
            <a:solidFill>
              <a:srgbClr val="A5396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8022"/>
            <a:ext cx="1403648" cy="13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259632" y="5630254"/>
            <a:ext cx="1705770" cy="1227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Вся информация о реализация проекта на сайте Московского областного центра дошкольного образования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Picture 10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43808" y="5877272"/>
            <a:ext cx="576064" cy="720080"/>
          </a:xfrm>
          <a:prstGeom prst="rect">
            <a:avLst/>
          </a:prstGeom>
          <a:noFill/>
          <a:extLst/>
        </p:spPr>
      </p:pic>
      <p:sp>
        <p:nvSpPr>
          <p:cNvPr id="29" name="Скругленный прямоугольник 28"/>
          <p:cNvSpPr/>
          <p:nvPr/>
        </p:nvSpPr>
        <p:spPr>
          <a:xfrm>
            <a:off x="107504" y="980728"/>
            <a:ext cx="2520280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2708920"/>
            <a:ext cx="2520280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 - РОДИТЕЛИ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4221088"/>
            <a:ext cx="2520280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  - ИНФРАСТРУКТУРА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11" descr="Рисунок 11"/>
          <p:cNvPicPr>
            <a:picLocks noChangeAspect="1"/>
          </p:cNvPicPr>
          <p:nvPr/>
        </p:nvPicPr>
        <p:blipFill>
          <a:blip r:embed="rId6" cstate="print"/>
          <a:srcRect t="50000"/>
          <a:stretch>
            <a:fillRect/>
          </a:stretch>
        </p:blipFill>
        <p:spPr>
          <a:xfrm rot="10800000">
            <a:off x="4720151" y="5713287"/>
            <a:ext cx="2479929" cy="1144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закупок оборудования по проекту в 2022 г.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747" t="34043" r="30311" b="30013"/>
          <a:stretch>
            <a:fillRect/>
          </a:stretch>
        </p:blipFill>
        <p:spPr bwMode="auto">
          <a:xfrm>
            <a:off x="4893632" y="980728"/>
            <a:ext cx="399884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103" t="45034" r="58702" b="42172"/>
          <a:stretch/>
        </p:blipFill>
        <p:spPr bwMode="auto">
          <a:xfrm>
            <a:off x="5292080" y="4941168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244048167"/>
              </p:ext>
            </p:extLst>
          </p:nvPr>
        </p:nvGraphicFramePr>
        <p:xfrm>
          <a:off x="251520" y="1484784"/>
          <a:ext cx="468052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11" descr="Рисунок 11"/>
          <p:cNvPicPr>
            <a:picLocks noChangeAspect="1"/>
          </p:cNvPicPr>
          <p:nvPr/>
        </p:nvPicPr>
        <p:blipFill>
          <a:blip r:embed="rId4" cstate="print"/>
          <a:srcRect t="50000"/>
          <a:stretch>
            <a:fillRect/>
          </a:stretch>
        </p:blipFill>
        <p:spPr>
          <a:xfrm rot="5400000">
            <a:off x="7459443" y="5173443"/>
            <a:ext cx="2305101" cy="1064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40403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09" name="Заголовок 6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8584425" cy="565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трансформируемое образовательное пространство</a:t>
            </a:r>
            <a:endParaRPr sz="2000" dirty="0">
              <a:solidFill>
                <a:schemeClr val="bg1"/>
              </a:solidFill>
              <a:latin typeface="RF Rufo Bold" panose="00000808000000000000" pitchFamily="2" charset="-52"/>
            </a:endParaRPr>
          </a:p>
        </p:txBody>
      </p:sp>
      <p:sp>
        <p:nvSpPr>
          <p:cNvPr id="223" name="TextBox 10"/>
          <p:cNvSpPr txBox="1"/>
          <p:nvPr/>
        </p:nvSpPr>
        <p:spPr>
          <a:xfrm>
            <a:off x="1639142" y="2756642"/>
            <a:ext cx="769652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5400" b="1" spc="-1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>
                <a:latin typeface="RF Rufo Bold" panose="00000808000000000000" pitchFamily="2" charset="-52"/>
              </a:rPr>
              <a:t>45</a:t>
            </a:r>
            <a:r>
              <a:rPr sz="2400" b="0" spc="0">
                <a:latin typeface="RF Rufo Bold" panose="00000808000000000000" pitchFamily="2" charset="-52"/>
              </a:rPr>
              <a:t>%</a:t>
            </a:r>
          </a:p>
        </p:txBody>
      </p:sp>
      <p:sp>
        <p:nvSpPr>
          <p:cNvPr id="224" name="TextBox 11"/>
          <p:cNvSpPr txBox="1"/>
          <p:nvPr/>
        </p:nvSpPr>
        <p:spPr>
          <a:xfrm>
            <a:off x="3698006" y="3838724"/>
            <a:ext cx="769652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5400" b="1" spc="-15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>
                <a:latin typeface="RF Rufo Bold" panose="00000808000000000000" pitchFamily="2" charset="-52"/>
              </a:rPr>
              <a:t>55</a:t>
            </a:r>
            <a:r>
              <a:rPr sz="1800" b="0" spc="0">
                <a:latin typeface="RF Rufo Bold" panose="00000808000000000000" pitchFamily="2" charset="-52"/>
              </a:rPr>
              <a:t> %</a:t>
            </a:r>
          </a:p>
        </p:txBody>
      </p:sp>
      <p:pic>
        <p:nvPicPr>
          <p:cNvPr id="232" name="Рисунок 21" descr="Рисунок 21"/>
          <p:cNvPicPr>
            <a:picLocks noChangeAspect="1"/>
          </p:cNvPicPr>
          <p:nvPr/>
        </p:nvPicPr>
        <p:blipFill>
          <a:blip r:embed="rId2" cstate="print"/>
          <a:srcRect l="21348"/>
          <a:stretch>
            <a:fillRect/>
          </a:stretch>
        </p:blipFill>
        <p:spPr>
          <a:xfrm rot="5400000">
            <a:off x="7638362" y="362638"/>
            <a:ext cx="1043608" cy="12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2ABABF0-2522-47C5-85CD-982AD3B12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12776"/>
            <a:ext cx="3994292" cy="3195783"/>
          </a:xfrm>
          <a:prstGeom prst="rect">
            <a:avLst/>
          </a:prstGeom>
        </p:spPr>
      </p:pic>
      <p:pic>
        <p:nvPicPr>
          <p:cNvPr id="27" name="Picture 4" descr="C:\Users\пользователь\Downloads\3554c391-37a7-4f31-8f2a-12c7f0b5f1f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8" r="1809" b="8654"/>
          <a:stretch/>
        </p:blipFill>
        <p:spPr bwMode="auto">
          <a:xfrm>
            <a:off x="163846" y="4730760"/>
            <a:ext cx="1909601" cy="1929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139" y="4695520"/>
            <a:ext cx="1923438" cy="201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3" t="18134"/>
          <a:stretch>
            <a:fillRect/>
          </a:stretch>
        </p:blipFill>
        <p:spPr>
          <a:xfrm>
            <a:off x="4207476" y="3035683"/>
            <a:ext cx="1612557" cy="1517534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t="19674" b="8346"/>
          <a:stretch>
            <a:fillRect/>
          </a:stretch>
        </p:blipFill>
        <p:spPr bwMode="auto">
          <a:xfrm>
            <a:off x="2231316" y="4707925"/>
            <a:ext cx="1605458" cy="199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56"/>
          <a:stretch>
            <a:fillRect/>
          </a:stretch>
        </p:blipFill>
        <p:spPr>
          <a:xfrm>
            <a:off x="5940511" y="4005063"/>
            <a:ext cx="3076832" cy="269743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903640" y="3212976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РППС ДОО 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 реализацию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видов активности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1960" y="1340768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A53967"/>
                </a:solidFill>
                <a:latin typeface="Times New Roman" pitchFamily="18" charset="0"/>
                <a:cs typeface="Times New Roman" pitchFamily="18" charset="0"/>
              </a:rPr>
              <a:t>Центры детской активности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Центры конструирования (РОБОСАД, ФАНКЛАСТИК, КЛИКС, КОРБО)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«Лаборатория удивительных наук»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финансовой грамотности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Центры юных журналистов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Центры детского кино и мультфильмов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7504" y="5085184"/>
            <a:ext cx="2880320" cy="936104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КАЛЕНДАРЬ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ЛЮЧЕВЫХ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СОБЫТИЙ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2022 гг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4797152"/>
            <a:ext cx="5868144" cy="20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«Школа №30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Балашиха,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«Гимназия №3 им. Л.П. Данилиной» г.о. Королев,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№10 с УИОП г.о. Красногорск,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40 «Солнышко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г.о. Коломна,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 комбинированного вида №25 «Улыбка» г.о. Подольск,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ЦРР – детский сад №19 г.о. Подольск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5868144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 стратегического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15" descr="moscow_oblast_regio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204864"/>
            <a:ext cx="3024336" cy="24676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2276872"/>
            <a:ext cx="2664296" cy="36004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Форумы, конференции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293096"/>
            <a:ext cx="2664296" cy="36004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семинары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284984"/>
            <a:ext cx="2808312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практики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(мастер-классы, деловые игры,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тренинги)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2420888"/>
            <a:ext cx="2664296" cy="36004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3789040"/>
            <a:ext cx="2520280" cy="576064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Областное родительское собрание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700808"/>
            <a:ext cx="2019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мероприятий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08518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стажировочные площадки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87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«Предшкола: стандарт детского сада»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988840"/>
            <a:ext cx="4752528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современной РППС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980728"/>
            <a:ext cx="4752528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профессиональных компетенций педагогов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2996952"/>
            <a:ext cx="4752528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тематических недель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 педагогическим опытом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9832" y="4005064"/>
            <a:ext cx="4824536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- активные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79512" y="5373216"/>
            <a:ext cx="2520280" cy="504056"/>
          </a:xfrm>
          <a:prstGeom prst="homePlate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АКЦЕНТЫ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3808" y="5013176"/>
            <a:ext cx="6120680" cy="576064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A53967"/>
                </a:solidFill>
                <a:latin typeface="Times New Roman" pitchFamily="18" charset="0"/>
                <a:cs typeface="Times New Roman" pitchFamily="18" charset="0"/>
              </a:rPr>
              <a:t> Партнерские отношения: воспитатели-родители-учителя</a:t>
            </a:r>
            <a:endParaRPr lang="ru-RU" sz="1400" b="1" dirty="0" smtClean="0">
              <a:solidFill>
                <a:srgbClr val="A5396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3808" y="5733256"/>
            <a:ext cx="6048672" cy="576064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A5396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A53967"/>
                </a:solidFill>
                <a:latin typeface="Times New Roman" pitchFamily="18" charset="0"/>
                <a:cs typeface="Times New Roman" pitchFamily="18" charset="0"/>
              </a:rPr>
              <a:t>Активное взаимодействие детского сада </a:t>
            </a:r>
          </a:p>
          <a:p>
            <a:r>
              <a:rPr lang="ru-RU" dirty="0" smtClean="0">
                <a:solidFill>
                  <a:srgbClr val="A53967"/>
                </a:solidFill>
                <a:latin typeface="Times New Roman" pitchFamily="18" charset="0"/>
                <a:cs typeface="Times New Roman" pitchFamily="18" charset="0"/>
              </a:rPr>
              <a:t>со школой в рамках преемственности</a:t>
            </a:r>
            <a:endParaRPr lang="ru-RU" sz="1400" b="1" dirty="0" smtClean="0">
              <a:solidFill>
                <a:srgbClr val="A5396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2060848"/>
            <a:ext cx="811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90%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72400" y="4077072"/>
            <a:ext cx="811441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70%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28384" y="1052736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28384" y="3068960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4" y="980728"/>
            <a:ext cx="2664296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504" y="1988840"/>
            <a:ext cx="2664296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  - ИНФРАСТРУКТУРА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7504" y="4005064"/>
            <a:ext cx="2664296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 - РОДИТЕЛИ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504" y="2996952"/>
            <a:ext cx="2664296" cy="720080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843808" y="1340768"/>
            <a:ext cx="144016" cy="45719"/>
          </a:xfrm>
          <a:prstGeom prst="rightArrow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843808" y="2348880"/>
            <a:ext cx="144016" cy="45719"/>
          </a:xfrm>
          <a:prstGeom prst="rightArrow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843808" y="3356992"/>
            <a:ext cx="144016" cy="45719"/>
          </a:xfrm>
          <a:prstGeom prst="rightArrow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843808" y="4293096"/>
            <a:ext cx="144016" cy="45719"/>
          </a:xfrm>
          <a:prstGeom prst="rightArrow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53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1" descr="Рисунок 11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 rot="5400000">
            <a:off x="7459443" y="1745288"/>
            <a:ext cx="2305101" cy="106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Прямоугольник 2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44824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1710"/>
              </a:spcBef>
            </a:pP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</a:t>
            </a:r>
            <a:r>
              <a:rPr lang="ru-RU" sz="1600" spc="3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</a:t>
            </a:r>
            <a:r>
              <a:rPr lang="ru-RU" sz="1600" spc="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 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spc="-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</a:t>
            </a:r>
            <a:r>
              <a:rPr lang="ru-RU" sz="16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spc="-3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совместные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социально</a:t>
            </a:r>
            <a:r>
              <a:rPr lang="ru-RU" sz="1600" spc="4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значимая  </a:t>
            </a:r>
            <a:r>
              <a:rPr lang="ru-RU" sz="16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  <a:r>
              <a:rPr lang="ru-RU" sz="1600" spc="409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субботники,</a:t>
            </a:r>
            <a:r>
              <a:rPr lang="ru-RU" sz="1600" spc="40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6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</a:t>
            </a:r>
            <a:r>
              <a:rPr lang="ru-RU" sz="1600" spc="5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1600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lang="ru-RU" sz="16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sz="1600" spc="-39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</a:t>
            </a:r>
            <a:r>
              <a:rPr lang="ru-RU" sz="1600" spc="3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0" dirty="0" smtClean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b="1" spc="-10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spc="10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</a:t>
            </a:r>
            <a:r>
              <a:rPr lang="ru-RU" sz="2000" b="1" spc="-20" dirty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rgbClr val="A53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педагоги»</a:t>
            </a:r>
            <a:endParaRPr lang="ru-RU" sz="2000" b="1" dirty="0">
              <a:solidFill>
                <a:srgbClr val="A539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899592" y="0"/>
            <a:ext cx="756084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3985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Меры по обеспечению преемственности </a:t>
            </a:r>
          </a:p>
          <a:p>
            <a:pPr marL="12700" marR="5080" indent="133985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и начального образования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4005064"/>
            <a:ext cx="29523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1710"/>
              </a:spcBef>
              <a:buFont typeface="Wingdings" pitchFamily="2" charset="2"/>
              <a:buChar char="ü"/>
            </a:pP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проекты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924944"/>
            <a:ext cx="40324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1710"/>
              </a:spcBef>
              <a:buFont typeface="Wingdings" pitchFamily="2" charset="2"/>
              <a:buChar char="ü"/>
            </a:pP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проекты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1680" y="3284984"/>
            <a:ext cx="3672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1710"/>
              </a:spcBef>
              <a:buFont typeface="Wingdings" pitchFamily="2" charset="2"/>
              <a:buChar char="ü"/>
            </a:pP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Музыкально-творческие проекты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4365104"/>
            <a:ext cx="25202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1710"/>
              </a:spcBef>
              <a:buFont typeface="Wingdings" pitchFamily="2" charset="2"/>
              <a:buChar char="ü"/>
            </a:pP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 проекты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3645024"/>
            <a:ext cx="26642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1710"/>
              </a:spcBef>
              <a:buFont typeface="Wingdings" pitchFamily="2" charset="2"/>
              <a:buChar char="ü"/>
            </a:pPr>
            <a:r>
              <a:rPr lang="ru-RU" sz="16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 проекты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20272" y="1988840"/>
            <a:ext cx="1800200" cy="504056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53967"/>
                </a:solidFill>
                <a:latin typeface="Times New Roman" pitchFamily="18" charset="0"/>
                <a:cs typeface="Times New Roman" pitchFamily="18" charset="0"/>
              </a:rPr>
              <a:t>от 2 до 4 проектов</a:t>
            </a:r>
          </a:p>
          <a:p>
            <a:pPr algn="ctr"/>
            <a:r>
              <a:rPr lang="ru-RU" sz="1400" b="1" dirty="0" smtClean="0">
                <a:solidFill>
                  <a:srgbClr val="A53967"/>
                </a:solidFill>
                <a:latin typeface="Times New Roman" pitchFamily="18" charset="0"/>
                <a:cs typeface="Times New Roman" pitchFamily="18" charset="0"/>
              </a:rPr>
              <a:t>ежемесячно</a:t>
            </a:r>
            <a:endParaRPr lang="ru-RU" sz="1400" b="1" dirty="0">
              <a:solidFill>
                <a:srgbClr val="A539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" r="2678" b="51123"/>
          <a:stretch>
            <a:fillRect/>
          </a:stretch>
        </p:blipFill>
        <p:spPr bwMode="auto">
          <a:xfrm>
            <a:off x="179512" y="5373216"/>
            <a:ext cx="2016224" cy="1296144"/>
          </a:xfrm>
          <a:prstGeom prst="rect">
            <a:avLst/>
          </a:prstGeom>
          <a:noFill/>
          <a:ln>
            <a:solidFill>
              <a:srgbClr val="A53967"/>
            </a:solidFill>
          </a:ln>
        </p:spPr>
      </p:pic>
      <p:pic>
        <p:nvPicPr>
          <p:cNvPr id="25" name="Рисунок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13176"/>
            <a:ext cx="2088231" cy="1323528"/>
          </a:xfrm>
          <a:prstGeom prst="rect">
            <a:avLst/>
          </a:prstGeom>
          <a:noFill/>
          <a:ln>
            <a:solidFill>
              <a:srgbClr val="A53967"/>
            </a:solidFill>
          </a:ln>
        </p:spPr>
      </p:pic>
      <p:pic>
        <p:nvPicPr>
          <p:cNvPr id="26" name="Рисунок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1728192" cy="1296144"/>
          </a:xfrm>
          <a:prstGeom prst="rect">
            <a:avLst/>
          </a:prstGeom>
          <a:noFill/>
          <a:ln>
            <a:solidFill>
              <a:srgbClr val="A53967"/>
            </a:solidFill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251520" y="1124744"/>
            <a:ext cx="5688632" cy="576064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условия: </a:t>
            </a:r>
          </a:p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воспитательные и образовательные практики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97911" cy="1329879"/>
          </a:xfrm>
          <a:prstGeom prst="rect">
            <a:avLst/>
          </a:prstGeom>
          <a:noFill/>
          <a:ln>
            <a:solidFill>
              <a:srgbClr val="A53967"/>
            </a:solidFill>
          </a:ln>
        </p:spPr>
      </p:pic>
      <p:pic>
        <p:nvPicPr>
          <p:cNvPr id="29" name="Рисунок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016224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412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 стрелкой 58"/>
          <p:cNvCxnSpPr>
            <a:stCxn id="5" idx="2"/>
            <a:endCxn id="13" idx="0"/>
          </p:cNvCxnSpPr>
          <p:nvPr/>
        </p:nvCxnSpPr>
        <p:spPr>
          <a:xfrm>
            <a:off x="4608004" y="1268760"/>
            <a:ext cx="36004" cy="3024336"/>
          </a:xfrm>
          <a:prstGeom prst="straightConnector1">
            <a:avLst/>
          </a:prstGeom>
          <a:ln>
            <a:solidFill>
              <a:srgbClr val="A539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000" b="1" spc="-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</a:t>
            </a:r>
            <a:r>
              <a:rPr lang="ru-RU" sz="2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2000" b="1" spc="-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отделений </a:t>
            </a:r>
            <a:r>
              <a:rPr lang="ru-RU" sz="20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692696"/>
            <a:ext cx="554461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Объединенный методический совет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(зам.директоров ДО и школы, узкие специалисты)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1412776"/>
            <a:ext cx="561662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методическое объединение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воспитателей и учителей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988840"/>
            <a:ext cx="2664296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 программ дошкольных отделений и начальной школы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1988840"/>
            <a:ext cx="2664296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 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 в работе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воспитателей и учителей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3212976"/>
            <a:ext cx="2664296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Взаимопосещение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уроков и занятий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3212976"/>
            <a:ext cx="2664296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мероприятий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988840"/>
            <a:ext cx="2664296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дошкольников и младших школьников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4941168"/>
            <a:ext cx="6840760" cy="504056"/>
          </a:xfrm>
          <a:prstGeom prst="roundRect">
            <a:avLst/>
          </a:prstGeom>
          <a:solidFill>
            <a:srgbClr val="A53967"/>
          </a:solidFill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СЕТЕВОЕ   ВЗАИМОДЕЙСТВИЕ  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    ПЛОЩАДОК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4293096"/>
            <a:ext cx="6768752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Совместный педагогический совет воспитателей,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учителей начальных классов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16216" y="836712"/>
            <a:ext cx="792088" cy="360040"/>
          </a:xfrm>
          <a:prstGeom prst="ellipse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53967"/>
                </a:solidFill>
              </a:rPr>
              <a:t>80%</a:t>
            </a:r>
            <a:endParaRPr lang="ru-RU" dirty="0">
              <a:solidFill>
                <a:srgbClr val="A53967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16216" y="1484784"/>
            <a:ext cx="792088" cy="360040"/>
          </a:xfrm>
          <a:prstGeom prst="ellipse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53967"/>
                </a:solidFill>
              </a:rPr>
              <a:t>80%</a:t>
            </a:r>
            <a:endParaRPr lang="ru-RU" dirty="0">
              <a:solidFill>
                <a:srgbClr val="A53967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64288" y="4365104"/>
            <a:ext cx="792088" cy="360040"/>
          </a:xfrm>
          <a:prstGeom prst="ellipse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53967"/>
                </a:solidFill>
              </a:rPr>
              <a:t>85%</a:t>
            </a:r>
            <a:endParaRPr lang="ru-RU" dirty="0">
              <a:solidFill>
                <a:srgbClr val="A53967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64288" y="5013176"/>
            <a:ext cx="792088" cy="360040"/>
          </a:xfrm>
          <a:prstGeom prst="ellipse">
            <a:avLst/>
          </a:prstGeom>
          <a:ln>
            <a:solidFill>
              <a:srgbClr val="A5396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53967"/>
                </a:solidFill>
              </a:rPr>
              <a:t>67%</a:t>
            </a:r>
            <a:endParaRPr lang="ru-RU" dirty="0">
              <a:solidFill>
                <a:srgbClr val="A53967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87624" y="5877272"/>
            <a:ext cx="3240360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группы по реализации программ доп.образования и воспитательной работе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5877272"/>
            <a:ext cx="3240360" cy="720080"/>
          </a:xfrm>
          <a:prstGeom prst="roundRect">
            <a:avLst/>
          </a:prstGeom>
          <a:ln>
            <a:solidFill>
              <a:srgbClr val="A539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сообщество воспитателей и учителей начальной школы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635896" y="2780928"/>
            <a:ext cx="576064" cy="360040"/>
          </a:xfrm>
          <a:prstGeom prst="straightConnector1">
            <a:avLst/>
          </a:prstGeom>
          <a:ln>
            <a:solidFill>
              <a:srgbClr val="A539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20072" y="2780928"/>
            <a:ext cx="504056" cy="360040"/>
          </a:xfrm>
          <a:prstGeom prst="straightConnector1">
            <a:avLst/>
          </a:prstGeom>
          <a:ln>
            <a:solidFill>
              <a:srgbClr val="A539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732240" y="2780928"/>
            <a:ext cx="576064" cy="360040"/>
          </a:xfrm>
          <a:prstGeom prst="straightConnector1">
            <a:avLst/>
          </a:prstGeom>
          <a:ln>
            <a:solidFill>
              <a:srgbClr val="A539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835696" y="2780928"/>
            <a:ext cx="432048" cy="360040"/>
          </a:xfrm>
          <a:prstGeom prst="straightConnector1">
            <a:avLst/>
          </a:prstGeom>
          <a:ln>
            <a:solidFill>
              <a:srgbClr val="A539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8" idx="1"/>
          </p:cNvCxnSpPr>
          <p:nvPr/>
        </p:nvCxnSpPr>
        <p:spPr>
          <a:xfrm>
            <a:off x="2843808" y="2348880"/>
            <a:ext cx="216024" cy="0"/>
          </a:xfrm>
          <a:prstGeom prst="line">
            <a:avLst/>
          </a:prstGeom>
          <a:ln>
            <a:solidFill>
              <a:srgbClr val="A5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24128" y="2348880"/>
            <a:ext cx="288032" cy="0"/>
          </a:xfrm>
          <a:prstGeom prst="line">
            <a:avLst/>
          </a:prstGeom>
          <a:ln>
            <a:solidFill>
              <a:srgbClr val="A5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771800" y="5445224"/>
            <a:ext cx="576064" cy="360040"/>
          </a:xfrm>
          <a:prstGeom prst="straightConnector1">
            <a:avLst/>
          </a:prstGeom>
          <a:ln>
            <a:solidFill>
              <a:srgbClr val="A539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940152" y="5445224"/>
            <a:ext cx="504056" cy="360040"/>
          </a:xfrm>
          <a:prstGeom prst="straightConnector1">
            <a:avLst/>
          </a:prstGeom>
          <a:ln>
            <a:solidFill>
              <a:srgbClr val="A5396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427984" y="6237312"/>
            <a:ext cx="288032" cy="0"/>
          </a:xfrm>
          <a:prstGeom prst="line">
            <a:avLst/>
          </a:prstGeom>
          <a:ln>
            <a:solidFill>
              <a:srgbClr val="A53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11" descr="Рисунок 11"/>
          <p:cNvPicPr>
            <a:picLocks noChangeAspect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>
          <a:xfrm rot="5400000">
            <a:off x="7459443" y="4193560"/>
            <a:ext cx="2305101" cy="1064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Рисунок 11" descr="Рисунок 11"/>
          <p:cNvPicPr>
            <a:picLocks noChangeAspect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>
          <a:xfrm rot="16041651">
            <a:off x="-568039" y="4216834"/>
            <a:ext cx="2305101" cy="1064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02895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758</Words>
  <Application>Microsoft Office PowerPoint</Application>
  <PresentationFormat>Экран (4:3)</PresentationFormat>
  <Paragraphs>159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Региональный проект «Предшкола: стандарт детского сада»</vt:lpstr>
      <vt:lpstr>Слайд 3</vt:lpstr>
      <vt:lpstr>Реализация закупок оборудования по проекту в 2022 г.</vt:lpstr>
      <vt:lpstr>Развивающее трансформируемое образовательное пространство</vt:lpstr>
      <vt:lpstr>КАЛЕНДАРЬ  КЛЮЧЕВЫХ СОБЫТИЙ  ПРОЕКТА 2021 – 2022 гг.</vt:lpstr>
      <vt:lpstr>Результаты реализации проекта «Предшкола: стандарт детского сада»</vt:lpstr>
      <vt:lpstr>Слайд 8</vt:lpstr>
      <vt:lpstr>Реализация модели взаимодействия  дошкольных отделений  и школы</vt:lpstr>
      <vt:lpstr>  Новые вызовы реализации проекта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Перспективные проекты дошкольного образования</dc:title>
  <dc:creator>user</dc:creator>
  <cp:lastModifiedBy>user</cp:lastModifiedBy>
  <cp:revision>62</cp:revision>
  <cp:lastPrinted>2022-12-12T08:01:13Z</cp:lastPrinted>
  <dcterms:created xsi:type="dcterms:W3CDTF">2022-11-30T12:29:20Z</dcterms:created>
  <dcterms:modified xsi:type="dcterms:W3CDTF">2022-12-13T07:51:08Z</dcterms:modified>
</cp:coreProperties>
</file>