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92" r:id="rId3"/>
    <p:sldId id="293" r:id="rId4"/>
    <p:sldId id="294" r:id="rId5"/>
    <p:sldId id="311" r:id="rId6"/>
    <p:sldId id="295" r:id="rId7"/>
    <p:sldId id="296" r:id="rId8"/>
    <p:sldId id="297" r:id="rId9"/>
    <p:sldId id="298" r:id="rId10"/>
    <p:sldId id="299" r:id="rId11"/>
    <p:sldId id="300" r:id="rId12"/>
    <p:sldId id="343" r:id="rId13"/>
    <p:sldId id="302" r:id="rId14"/>
    <p:sldId id="344" r:id="rId15"/>
    <p:sldId id="303" r:id="rId16"/>
    <p:sldId id="304" r:id="rId17"/>
    <p:sldId id="305" r:id="rId18"/>
    <p:sldId id="306" r:id="rId19"/>
    <p:sldId id="345" r:id="rId20"/>
    <p:sldId id="308" r:id="rId21"/>
  </p:sldIdLst>
  <p:sldSz cx="9144000" cy="5143500" type="screen16x9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6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79">
          <p15:clr>
            <a:srgbClr val="A4A3A4"/>
          </p15:clr>
        </p15:guide>
        <p15:guide id="2" pos="214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4F4B97"/>
    <a:srgbClr val="CC0066"/>
    <a:srgbClr val="0099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88" autoAdjust="0"/>
  </p:normalViewPr>
  <p:slideViewPr>
    <p:cSldViewPr>
      <p:cViewPr varScale="1">
        <p:scale>
          <a:sx n="97" d="100"/>
          <a:sy n="97" d="100"/>
        </p:scale>
        <p:origin x="-114" y="-696"/>
      </p:cViewPr>
      <p:guideLst>
        <p:guide orient="horz" pos="1620"/>
        <p:guide pos="28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-1974" y="-84"/>
      </p:cViewPr>
      <p:guideLst>
        <p:guide orient="horz" pos="2879"/>
        <p:guide pos="2148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BEC6E6F-E5D7-4B3C-9FC5-F78DB56C458F}" type="datetimeFigureOut">
              <a:rPr lang="ru-RU"/>
              <a:pPr>
                <a:defRPr/>
              </a:pPr>
              <a:t>12.05.2022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831AA2B-CB96-407A-9161-CEBD4D31C2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2FC9DAD-DD6D-4C01-A9CC-A53DA54061E2}" type="datetimeFigureOut">
              <a:rPr lang="ru-RU"/>
              <a:pPr>
                <a:defRPr/>
              </a:pPr>
              <a:t>12.05.2022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AA2DCF1-7984-4432-9E05-500EB10A5F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 algn="ctr">
              <a:defRPr/>
            </a:lvl1pPr>
          </a:lstStyle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78452-620E-4709-979F-7804B2614B0C}" type="datetime1">
              <a:rPr lang="ru-RU"/>
              <a:pPr>
                <a:defRPr/>
              </a:pPr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3F1C3-F537-4D72-BA31-A41A35CAA6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:wipe/>
      </p:transition>
    </mc:Choice>
    <mc:Fallback>
      <p:transition spd="slow" advClick="0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374C9-0F84-4E8F-9464-4031130CEBDB}" type="datetime1">
              <a:rPr lang="ru-RU"/>
              <a:pPr>
                <a:defRPr/>
              </a:pPr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2325E-05C4-449B-974C-15E1015D87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:wipe/>
      </p:transition>
    </mc:Choice>
    <mc:Fallback>
      <p:transition spd="slow" advClick="0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55A84-9D29-47A6-B4B7-E7F824C33592}" type="datetime1">
              <a:rPr lang="ru-RU"/>
              <a:pPr>
                <a:defRPr/>
              </a:pPr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113DA-328E-4F16-81B5-ABD76FD70E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:wipe/>
      </p:transition>
    </mc:Choice>
    <mc:Fallback>
      <p:transition spd="slow" advClick="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9"/>
          <p:cNvGrpSpPr/>
          <p:nvPr userDrawn="1"/>
        </p:nvGrpSpPr>
        <p:grpSpPr bwMode="auto">
          <a:xfrm>
            <a:off x="179388" y="123825"/>
            <a:ext cx="3240087" cy="646113"/>
            <a:chOff x="179512" y="123478"/>
            <a:chExt cx="3240360" cy="646331"/>
          </a:xfrm>
        </p:grpSpPr>
        <p:pic>
          <p:nvPicPr>
            <p:cNvPr id="5" name="Рисунок 7" descr="C:\Documents and Settings\Люда\Рабочий стол\фото города\gerb.jpg"/>
            <p:cNvPicPr>
              <a:picLocks noChangeAspect="1" noChangeArrowheads="1"/>
            </p:cNvPicPr>
            <p:nvPr userDrawn="1"/>
          </p:nvPicPr>
          <p:blipFill>
            <a:blip r:embed="rId2" cstate="print">
              <a:clrChange>
                <a:clrFrom>
                  <a:srgbClr val="FFF1E1"/>
                </a:clrFrom>
                <a:clrTo>
                  <a:srgbClr val="FFF1E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79512" y="194940"/>
              <a:ext cx="457239" cy="5701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Прямоугольник 8"/>
            <p:cNvSpPr/>
            <p:nvPr userDrawn="1"/>
          </p:nvSpPr>
          <p:spPr>
            <a:xfrm>
              <a:off x="611560" y="123478"/>
              <a:ext cx="2808312" cy="646331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spc="15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+mn-lt"/>
                </a:rPr>
                <a:t>Комитет образования Администрации городского округа КОРОЛЁВ</a:t>
              </a: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83518"/>
            <a:ext cx="8229600" cy="857250"/>
          </a:xfrm>
        </p:spPr>
        <p:txBody>
          <a:bodyPr/>
          <a:lstStyle>
            <a:lvl1pPr algn="r"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9621"/>
            <a:ext cx="8229600" cy="3175001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68FE0-20DA-4913-B4CE-BBCEF43179A7}" type="datetime1">
              <a:rPr lang="ru-RU"/>
              <a:pPr>
                <a:defRPr/>
              </a:pPr>
              <a:t>12.05.2022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B6064-F11E-4734-8200-CD57FD7005B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10" name="Рисунок 9" descr="C:\Users\1D1D~1\AppData\Local\Temp\7zE8493F37A\WhatsApp Image 2021-12-17 at 14.43.20.jpeg"/>
          <p:cNvPicPr/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72400" y="0"/>
            <a:ext cx="864096" cy="75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:wipe/>
      </p:transition>
    </mc:Choice>
    <mc:Fallback>
      <p:transition spd="slow" advClick="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DA85E-B08F-4B8E-ADF0-54068794EB71}" type="datetime1">
              <a:rPr lang="ru-RU"/>
              <a:pPr>
                <a:defRPr/>
              </a:pPr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1DD02-0BEE-4C9C-B54D-477B428CC1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:wipe/>
      </p:transition>
    </mc:Choice>
    <mc:Fallback>
      <p:transition spd="slow" advClick="0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15052-16C2-45CD-990E-92B265E59670}" type="datetime1">
              <a:rPr lang="ru-RU"/>
              <a:pPr>
                <a:defRPr/>
              </a:pPr>
              <a:t>12.05.2022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DD272-B78E-4D38-BC66-28D0D06EBC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:wipe/>
      </p:transition>
    </mc:Choice>
    <mc:Fallback>
      <p:transition spd="slow" advClick="0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CB6C9-2E26-42C1-AD1C-AEFFA318999B}" type="datetime1">
              <a:rPr lang="ru-RU"/>
              <a:pPr>
                <a:defRPr/>
              </a:pPr>
              <a:t>12.05.2022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557A9-95D8-45E7-B452-06A4A6070A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:wipe/>
      </p:transition>
    </mc:Choice>
    <mc:Fallback>
      <p:transition spd="slow" advClick="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08A3A-A217-4693-9E3F-28BCFB036A80}" type="datetime1">
              <a:rPr lang="ru-RU"/>
              <a:pPr>
                <a:defRPr/>
              </a:pPr>
              <a:t>12.05.2022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F7148-804A-4B7B-A247-B6EF0894C1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:wipe/>
      </p:transition>
    </mc:Choice>
    <mc:Fallback>
      <p:transition spd="slow" advClick="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E1DA7-ABF9-4613-8C4F-2E47B3B94545}" type="datetime1">
              <a:rPr lang="ru-RU"/>
              <a:pPr>
                <a:defRPr/>
              </a:pPr>
              <a:t>12.05.2022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5E826-1499-4E9A-AB30-99EC8AC73D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:wipe/>
      </p:transition>
    </mc:Choice>
    <mc:Fallback>
      <p:transition spd="slow" advClick="0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C6A74-8CAB-4ECB-892E-76628B241A81}" type="datetime1">
              <a:rPr lang="ru-RU"/>
              <a:pPr>
                <a:defRPr/>
              </a:pPr>
              <a:t>12.05.2022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EC4C9-C42E-4210-9F24-623F2DCBA6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:wipe/>
      </p:transition>
    </mc:Choice>
    <mc:Fallback>
      <p:transition spd="slow" advClick="0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F7386-5B79-4AE8-B83A-E5EFB6F726E4}" type="datetime1">
              <a:rPr lang="ru-RU"/>
              <a:pPr>
                <a:defRPr/>
              </a:pPr>
              <a:t>12.05.2022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0E3D6-C3EF-4B3D-9141-885C94F6AF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:wipe/>
      </p:transition>
    </mc:Choice>
    <mc:Fallback>
      <p:transition spd="slow" advClick="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ramki-vsem.ru/fon/sinij-fon54.jpg"/>
          <p:cNvPicPr>
            <a:picLocks noChangeAspect="1" noChangeArrowheads="1"/>
          </p:cNvPicPr>
          <p:nvPr userDrawn="1"/>
        </p:nvPicPr>
        <p:blipFill>
          <a:blip r:embed="rId1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55625"/>
            <a:ext cx="7570788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708150"/>
            <a:ext cx="8229600" cy="28860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26A6935-B922-4763-A5E1-A07851774656}" type="datetime1">
              <a:rPr lang="ru-RU"/>
              <a:pPr>
                <a:defRPr/>
              </a:pPr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557B144-FD9C-4F40-87C7-218596BD42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advClick="0">
        <p:wipe/>
      </p:transition>
    </mc:Choice>
    <mc:Fallback>
      <p:transition spd="slow" advClick="0">
        <p:wipe/>
      </p:transition>
    </mc:Fallback>
  </mc:AlternateConten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 b="1" kern="1200" spc="50">
          <a:ln w="11430"/>
          <a:gradFill>
            <a:gsLst>
              <a:gs pos="25000">
                <a:schemeClr val="accent2">
                  <a:satMod val="155000"/>
                </a:schemeClr>
              </a:gs>
              <a:gs pos="100000">
                <a:schemeClr val="accent2">
                  <a:shade val="45000"/>
                  <a:satMod val="165000"/>
                </a:schemeClr>
              </a:gs>
            </a:gsLst>
            <a:lin ang="5400000"/>
          </a:gradFill>
          <a:effectLst>
            <a:outerShdw blurRad="76200" dist="50800" dir="5400000" algn="tl" rotWithShape="0">
              <a:srgbClr val="000000">
                <a:alpha val="65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10253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10253F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10253F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10253F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10253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2.jpeg"/><Relationship Id="rId7" Type="http://schemas.openxmlformats.org/officeDocument/2006/relationships/image" Target="../media/image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2.jpeg"/><Relationship Id="rId7" Type="http://schemas.openxmlformats.org/officeDocument/2006/relationships/image" Target="../media/image64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2.jpeg"/><Relationship Id="rId4" Type="http://schemas.openxmlformats.org/officeDocument/2006/relationships/image" Target="../media/image6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Relationship Id="rId9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1.jpeg"/><Relationship Id="rId7" Type="http://schemas.openxmlformats.org/officeDocument/2006/relationships/image" Target="../media/image84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83.jpeg"/><Relationship Id="rId4" Type="http://schemas.openxmlformats.org/officeDocument/2006/relationships/image" Target="../media/image82.jpeg"/><Relationship Id="rId9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2.jpeg"/><Relationship Id="rId7" Type="http://schemas.openxmlformats.org/officeDocument/2006/relationships/image" Target="../media/image8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2.jpeg"/><Relationship Id="rId7" Type="http://schemas.openxmlformats.org/officeDocument/2006/relationships/image" Target="../media/image9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2.jpeg"/><Relationship Id="rId7" Type="http://schemas.openxmlformats.org/officeDocument/2006/relationships/image" Target="../media/image9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.jpeg"/><Relationship Id="rId4" Type="http://schemas.openxmlformats.org/officeDocument/2006/relationships/image" Target="../media/image20.jpe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130" y="843816"/>
            <a:ext cx="8568952" cy="792088"/>
          </a:xfrm>
        </p:spPr>
        <p:txBody>
          <a:bodyPr>
            <a:noAutofit/>
          </a:bodyPr>
          <a:lstStyle/>
          <a:p>
            <a:pPr fontAlgn="auto">
              <a:lnSpc>
                <a:spcPct val="60000"/>
              </a:lnSpc>
              <a:spcAft>
                <a:spcPts val="0"/>
              </a:spcAft>
              <a:defRPr/>
            </a:pPr>
            <a:r>
              <a:rPr lang="ru-RU" sz="2000" dirty="0">
                <a:effectLst/>
              </a:rPr>
              <a:t>Муниципальное бюджетное дошкольное образовательное учреждение «Детский сад №49 «Звёздочка»</a:t>
            </a:r>
          </a:p>
        </p:txBody>
      </p:sp>
      <p:pic>
        <p:nvPicPr>
          <p:cNvPr id="1027" name="Picture 3" descr="D:\Рабочий стол\фото города\полоса\65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97960"/>
            <a:ext cx="9144000" cy="1145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C:\Documents and Settings\Люда\Рабочий стол\фото города\gerb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1E1"/>
              </a:clrFrom>
              <a:clrTo>
                <a:srgbClr val="FFF1E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404" y="195357"/>
            <a:ext cx="457200" cy="569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827405" y="195580"/>
            <a:ext cx="715645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Комитет образования Администрации городского округа </a:t>
            </a:r>
            <a:r>
              <a:rPr lang="ru-RU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КОРОЛЁВ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142764-C5AC-41A8-B25F-88A9121D9ADA}" type="slidenum">
              <a:rPr lang="ru-RU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19" name="Подзаголовок 18"/>
          <p:cNvSpPr>
            <a:spLocks noGrp="1"/>
          </p:cNvSpPr>
          <p:nvPr>
            <p:ph type="subTitle" idx="1"/>
          </p:nvPr>
        </p:nvSpPr>
        <p:spPr>
          <a:xfrm>
            <a:off x="1331640" y="2427734"/>
            <a:ext cx="6400800" cy="506336"/>
          </a:xfrm>
        </p:spPr>
        <p:txBody>
          <a:bodyPr/>
          <a:lstStyle/>
          <a:p>
            <a:r>
              <a:rPr lang="ru-RU" u="sng" dirty="0"/>
              <a:t>Хлеб городов - героев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1347614"/>
            <a:ext cx="8352928" cy="891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Представление опыта работы по реализации тематической недели «Экспериментирование с живой и неживой природой»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Рисунок 8" descr="C:\Users\1D1D~1\AppData\Local\Temp\7zE8493F37A\WhatsApp Image 2021-12-17 at 14.43.20.jpe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16416" y="123478"/>
            <a:ext cx="683568" cy="55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одзаголовок 18"/>
          <p:cNvSpPr txBox="1"/>
          <p:nvPr/>
        </p:nvSpPr>
        <p:spPr bwMode="auto">
          <a:xfrm>
            <a:off x="5076056" y="3651870"/>
            <a:ext cx="3880520" cy="50633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Фемяк Татьяна Валерьевна, воспитатель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028384" y="0"/>
            <a:ext cx="1115616" cy="1059582"/>
          </a:xfrm>
          <a:prstGeom prst="flowChartConnector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:wipe/>
      </p:transition>
    </mc:Choice>
    <mc:Fallback>
      <p:transition spd="slow" advClick="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8660" y="411480"/>
            <a:ext cx="7570788" cy="863600"/>
          </a:xfrm>
        </p:spPr>
        <p:txBody>
          <a:bodyPr/>
          <a:lstStyle/>
          <a:p>
            <a:pPr algn="ctr"/>
            <a:r>
              <a:rPr lang="ru-RU" altLang="en-US" sz="2400"/>
              <a:t>Заводим тесто для хлеба на ржаной закваске «Фронтовой» и «Сталинградский»</a:t>
            </a: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B6064-F11E-4734-8200-CD57FD7005BB}" type="slidenum">
              <a:rPr lang="ru-RU"/>
              <a:pPr>
                <a:defRPr/>
              </a:pPr>
              <a:t>10</a:t>
            </a:fld>
            <a:endParaRPr lang="ru-RU" dirty="0"/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028305" y="0"/>
            <a:ext cx="1113790" cy="1059815"/>
          </a:xfrm>
          <a:prstGeom prst="flowChartConnector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Изображение 5" descr="IMG_20220504_14595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455670" y="1419860"/>
            <a:ext cx="2456815" cy="165481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7" name="Изображение 6" descr="IMG_20220504_15014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187700" y="3291840"/>
            <a:ext cx="2992755" cy="1659255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8" name="Изображение 7" descr="IMG_20220504_14575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515735" y="1385570"/>
            <a:ext cx="2418164" cy="356400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10" name="Замещающее содержимое 9" descr="IMG_20220504_144719"/>
          <p:cNvPicPr>
            <a:picLocks noGrp="1" noChangeAspect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611505" y="1386840"/>
            <a:ext cx="2240915" cy="3562985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17" name="Рисунок 16" descr="C:\Documents and Settings\Люда\Рабочий стол\фото города\gerb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1E1"/>
              </a:clrFrom>
              <a:clrTo>
                <a:srgbClr val="FFF1E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649" y="123602"/>
            <a:ext cx="457200" cy="569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:wipe/>
      </p:transition>
    </mc:Choice>
    <mc:Fallback>
      <p:transition spd="slow" advClick="0">
        <p:wip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825"/>
            <a:ext cx="7571105" cy="647700"/>
          </a:xfrm>
        </p:spPr>
        <p:txBody>
          <a:bodyPr/>
          <a:lstStyle/>
          <a:p>
            <a:pPr algn="ctr"/>
            <a:r>
              <a:rPr lang="ru-RU" altLang="en-US" sz="2000"/>
              <a:t>Готовим тесто для «Ржевского» хлеба</a:t>
            </a: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88125" y="4731703"/>
            <a:ext cx="2133600" cy="274637"/>
          </a:xfrm>
        </p:spPr>
        <p:txBody>
          <a:bodyPr/>
          <a:lstStyle/>
          <a:p>
            <a:pPr>
              <a:defRPr/>
            </a:pPr>
            <a:fld id="{BF6B6064-F11E-4734-8200-CD57FD7005BB}" type="slidenum">
              <a:rPr lang="ru-RU"/>
              <a:pPr>
                <a:defRPr/>
              </a:pPr>
              <a:t>11</a:t>
            </a:fld>
            <a:endParaRPr lang="ru-RU" dirty="0"/>
          </a:p>
        </p:txBody>
      </p:sp>
      <p:pic>
        <p:nvPicPr>
          <p:cNvPr id="3" name="Замещающее содержимое 2" descr="IMG_20220504_142648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854710"/>
            <a:ext cx="3706495" cy="2000885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6" name="Изображение 5" descr="IMG_20220504_14283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841240" y="872490"/>
            <a:ext cx="3709670" cy="200152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7" name="Изображение 6" descr="IMG_20220504_14304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851910" y="3053715"/>
            <a:ext cx="1112520" cy="2000885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8" name="Изображение 7" descr="IMG_20220504_143050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138045" y="3045460"/>
            <a:ext cx="1035411" cy="200160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9" name="Изображение 8" descr="IMG_20220504_14304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394970" y="3049905"/>
            <a:ext cx="1065508" cy="200160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17" name="Рисунок 16" descr="C:\Documents and Settings\Люда\Рабочий стол\фото города\gerb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1E1"/>
              </a:clrFrom>
              <a:clrTo>
                <a:srgbClr val="FFF1E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4" y="123602"/>
            <a:ext cx="457200" cy="569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Изображение 12" descr="IMG-20220504-WA0091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5579745" y="3067050"/>
            <a:ext cx="2962910" cy="1988185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5" name="Содержимое 4"/>
          <p:cNvPicPr>
            <a:picLocks noGrp="1" noChangeAspect="1"/>
          </p:cNvPicPr>
          <p:nvPr>
            <p:ph sz="half" idx="1"/>
          </p:nvPr>
        </p:nvPicPr>
        <p:blipFill>
          <a:blip r:embed="rId9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028305" y="0"/>
            <a:ext cx="1113790" cy="1059815"/>
          </a:xfrm>
          <a:prstGeom prst="flowChartConnector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:wipe/>
      </p:transition>
    </mc:Choice>
    <mc:Fallback>
      <p:transition spd="slow" advClick="0">
        <p:wip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8DD272-B78E-4D38-BC66-28D0D06EBCA7}" type="slidenum">
              <a:rPr lang="ru-RU"/>
              <a:pPr>
                <a:defRPr/>
              </a:pPr>
              <a:t>12</a:t>
            </a:fld>
            <a:endParaRPr lang="ru-RU"/>
          </a:p>
        </p:txBody>
      </p:sp>
      <p:pic>
        <p:nvPicPr>
          <p:cNvPr id="12" name="Замещающее содержимое 11" descr="IMG_20220504_14363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405" y="2771775"/>
            <a:ext cx="3404235" cy="216027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10" name="Замещающее содержимое 9" descr="IMG_20220504_14333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99610" y="1419860"/>
            <a:ext cx="2160000" cy="3512367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11" name="Изображение 10" descr="IMG_20220504_14342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804025" y="267970"/>
            <a:ext cx="2160000" cy="353981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9" name="Изображение 8" descr="IMG-20220504-WA007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822960" y="195580"/>
            <a:ext cx="3403600" cy="216027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17" name="Рисунок 16" descr="C:\Documents and Settings\Люда\Рабочий стол\фото города\gerb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1E1"/>
              </a:clrFrom>
              <a:clrTo>
                <a:srgbClr val="FFF1E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899" y="122967"/>
            <a:ext cx="457200" cy="569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:wipe/>
      </p:transition>
    </mc:Choice>
    <mc:Fallback>
      <p:transition spd="slow" advClick="0">
        <p:wip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4925" y="207010"/>
            <a:ext cx="6337935" cy="610870"/>
          </a:xfrm>
        </p:spPr>
        <p:txBody>
          <a:bodyPr/>
          <a:lstStyle/>
          <a:p>
            <a:pPr algn="ctr"/>
            <a:r>
              <a:rPr lang="ru-RU" altLang="en-US" sz="2000"/>
              <a:t>Замешиваем тесто для «Блокадного» хлеба </a:t>
            </a: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B6064-F11E-4734-8200-CD57FD7005BB}" type="slidenum">
              <a:rPr lang="ru-RU"/>
              <a:pPr>
                <a:defRPr/>
              </a:pPr>
              <a:t>13</a:t>
            </a:fld>
            <a:endParaRPr lang="ru-RU" dirty="0"/>
          </a:p>
        </p:txBody>
      </p:sp>
      <p:pic>
        <p:nvPicPr>
          <p:cNvPr id="3" name="Замещающее содержимое 2" descr="IMG_20220504_144158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0695" y="923925"/>
            <a:ext cx="2322708" cy="199080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7" name="Изображение 6" descr="IMG_20220504_14424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248025" y="907415"/>
            <a:ext cx="3387179" cy="199080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11" name="Изображение 10" descr="IMG_20220504_14471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7080250" y="907415"/>
            <a:ext cx="1230009" cy="199080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17" name="Рисунок 16" descr="C:\Documents and Settings\Люда\Рабочий стол\фото города\gerb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1E1"/>
              </a:clrFrom>
              <a:clrTo>
                <a:srgbClr val="FFF1E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4" y="71532"/>
            <a:ext cx="457200" cy="569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Содержимое 4"/>
          <p:cNvPicPr>
            <a:picLocks noGrp="1" noChangeAspect="1"/>
          </p:cNvPicPr>
          <p:nvPr>
            <p:ph sz="half" idx="1"/>
          </p:nvPr>
        </p:nvPicPr>
        <p:blipFill>
          <a:blip r:embed="rId6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038465" y="-20320"/>
            <a:ext cx="1113790" cy="1059815"/>
          </a:xfrm>
          <a:prstGeom prst="flowChartConnector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Изображение 5" descr="IMG-20220504-WA010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31595" y="3063240"/>
            <a:ext cx="2653745" cy="199080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13" name="Изображение 12" descr="IMG-20220504-WA011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87900" y="3079750"/>
            <a:ext cx="2654400" cy="199080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:wipe/>
      </p:transition>
    </mc:Choice>
    <mc:Fallback>
      <p:transition spd="slow" advClick="0">
        <p:wip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8DD272-B78E-4D38-BC66-28D0D06EBCA7}" type="slidenum">
              <a:rPr lang="ru-RU"/>
              <a:pPr>
                <a:defRPr/>
              </a:pPr>
              <a:t>14</a:t>
            </a:fld>
            <a:endParaRPr lang="ru-RU"/>
          </a:p>
        </p:txBody>
      </p:sp>
      <p:pic>
        <p:nvPicPr>
          <p:cNvPr id="17" name="Содержимое 16" descr="C:\Documents and Settings\Люда\Рабочий стол\фото города\gerb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clrChange>
              <a:clrFrom>
                <a:srgbClr val="FFF1E1"/>
              </a:clrFrom>
              <a:clrTo>
                <a:srgbClr val="FFF1E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315" y="123825"/>
            <a:ext cx="457200" cy="569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Замещающее содержимое 8" descr="IMG_20220504_144944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27405" y="554990"/>
            <a:ext cx="3437255" cy="2134235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12" name="Изображение 11" descr="IMG_20220504_14502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792345" y="2907030"/>
            <a:ext cx="3422650" cy="213487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10" name="Изображение 9" descr="IMG-20220504-WA013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19700" y="554990"/>
            <a:ext cx="2983733" cy="213480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11" name="Изображение 10" descr="IMG-20220504-WA013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827405" y="2907030"/>
            <a:ext cx="3140423" cy="213480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13" name="Рисунок 4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030210" y="0"/>
            <a:ext cx="1113790" cy="1059815"/>
          </a:xfrm>
          <a:prstGeom prst="flowChartConnector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:wipe/>
      </p:transition>
    </mc:Choice>
    <mc:Fallback>
      <p:transition spd="slow" advClick="0">
        <p:wip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115" y="306705"/>
            <a:ext cx="7571105" cy="521335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en-US" sz="2400"/>
              <a:t>Буханки четырёх видов военного хлеба </a:t>
            </a:r>
            <a:br>
              <a:rPr lang="ru-RU" altLang="en-US" sz="2400"/>
            </a:br>
            <a:r>
              <a:rPr lang="ru-RU" altLang="en-US" sz="2400"/>
              <a:t>готовы к выпечке</a:t>
            </a: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B6064-F11E-4734-8200-CD57FD7005BB}" type="slidenum">
              <a:rPr lang="ru-RU"/>
              <a:pPr>
                <a:defRPr/>
              </a:pPr>
              <a:t>15</a:t>
            </a:fld>
            <a:endParaRPr lang="ru-RU" dirty="0"/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955915" y="52070"/>
            <a:ext cx="1113790" cy="1059815"/>
          </a:xfrm>
          <a:prstGeom prst="flowChartConnector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Изображение 5" descr="IMG_20220504_15035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138930" y="3136900"/>
            <a:ext cx="3816985" cy="190500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9" name="Изображение 8" descr="IMG_20220504_15073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67360" y="3147695"/>
            <a:ext cx="3267710" cy="186690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10" name="Изображение 9" descr="IMG-20220504-WA021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075555" y="987425"/>
            <a:ext cx="2792730" cy="2028825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12" name="Замещающее содержимое 11" descr="IMG-20220504-WA0205"/>
          <p:cNvPicPr>
            <a:picLocks noGrp="1" noChangeAspect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67360" y="987425"/>
            <a:ext cx="4076700" cy="204724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17" name="Рисунок 16" descr="C:\Documents and Settings\Люда\Рабочий стол\фото города\gerb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1E1"/>
              </a:clrFrom>
              <a:clrTo>
                <a:srgbClr val="FFF1E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104" y="74707"/>
            <a:ext cx="457200" cy="569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:wipe/>
      </p:transition>
    </mc:Choice>
    <mc:Fallback>
      <p:transition spd="slow" advClick="0">
        <p:wip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4515" y="280670"/>
            <a:ext cx="7571105" cy="58547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en-US" sz="2000"/>
              <a:t> </a:t>
            </a:r>
            <a:r>
              <a:rPr lang="ru-RU" altLang="en-US" sz="2000">
                <a:sym typeface="+mn-ea"/>
              </a:rPr>
              <a:t>Подготовка к дегустации четырёх видов хлеба, </a:t>
            </a:r>
            <a:br>
              <a:rPr lang="ru-RU" altLang="en-US" sz="2000">
                <a:sym typeface="+mn-ea"/>
              </a:rPr>
            </a:br>
            <a:r>
              <a:rPr lang="ru-RU" altLang="en-US" sz="2000">
                <a:sym typeface="+mn-ea"/>
              </a:rPr>
              <a:t>выпеченного по рецептам военного времени </a:t>
            </a:r>
            <a:r>
              <a:rPr lang="ru-RU" altLang="en-US" sz="2000"/>
              <a:t/>
            </a:r>
            <a:br>
              <a:rPr lang="ru-RU" altLang="en-US" sz="2000"/>
            </a:br>
            <a:endParaRPr lang="ru-RU" altLang="en-US" sz="2000"/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B6064-F11E-4734-8200-CD57FD7005BB}" type="slidenum">
              <a:rPr lang="ru-RU"/>
              <a:pPr>
                <a:defRPr/>
              </a:pPr>
              <a:t>16</a:t>
            </a:fld>
            <a:endParaRPr lang="ru-RU" dirty="0"/>
          </a:p>
        </p:txBody>
      </p:sp>
      <p:pic>
        <p:nvPicPr>
          <p:cNvPr id="3" name="Замещающее содержимое 2" descr="IMG-20220504-WA0010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749925" y="3050540"/>
            <a:ext cx="2881630" cy="197993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6" name="Изображение 5" descr="IMG_20220505_130521"/>
          <p:cNvPicPr>
            <a:picLocks noChangeAspect="1"/>
          </p:cNvPicPr>
          <p:nvPr/>
        </p:nvPicPr>
        <p:blipFill>
          <a:blip r:embed="rId3" cstate="print"/>
          <a:srcRect t="-1582"/>
          <a:stretch>
            <a:fillRect/>
          </a:stretch>
        </p:blipFill>
        <p:spPr>
          <a:xfrm>
            <a:off x="215900" y="941070"/>
            <a:ext cx="2948305" cy="197993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7" name="Изображение 6" descr="IMG_20220418_14461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437890" y="3703955"/>
            <a:ext cx="2056765" cy="131826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9" name="Изображение 8" descr="photo_2022-04-20_16-19-1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15900" y="3061970"/>
            <a:ext cx="2980690" cy="197993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10" name="Изображение 9" descr="photo_2022-04-20_16-18-3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5749925" y="972820"/>
            <a:ext cx="2894965" cy="192278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11" name="Изображение 10" descr="IMG-20220504-WA000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19475" y="901700"/>
            <a:ext cx="2075180" cy="2709545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5" name="Содержимое 4"/>
          <p:cNvPicPr>
            <a:picLocks noGrp="1" noChangeAspect="1"/>
          </p:cNvPicPr>
          <p:nvPr>
            <p:ph sz="half" idx="1"/>
          </p:nvPr>
        </p:nvPicPr>
        <p:blipFill>
          <a:blip r:embed="rId8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955915" y="51435"/>
            <a:ext cx="1113790" cy="1059815"/>
          </a:xfrm>
          <a:prstGeom prst="flowChartConnector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 descr="C:\Documents and Settings\Люда\Рабочий стол\фото города\gerb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1E1"/>
              </a:clrFrom>
              <a:clrTo>
                <a:srgbClr val="FFF1E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4" y="122967"/>
            <a:ext cx="457200" cy="569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:wipe/>
      </p:transition>
    </mc:Choice>
    <mc:Fallback>
      <p:transition spd="slow" advClick="0">
        <p:wip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115" y="123825"/>
            <a:ext cx="7571105" cy="11684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en-US" sz="2220">
                <a:sym typeface="+mn-ea"/>
              </a:rPr>
              <a:t>Вкус «Фронтового», «Сталинградского» и «Ржевского» хлеба</a:t>
            </a:r>
            <a:br>
              <a:rPr lang="ru-RU" altLang="en-US" sz="2220">
                <a:sym typeface="+mn-ea"/>
              </a:rPr>
            </a:br>
            <a:r>
              <a:rPr lang="ru-RU" altLang="en-US" sz="2220">
                <a:sym typeface="+mn-ea"/>
              </a:rPr>
              <a:t>дети определили как кисловатый и пресный.</a:t>
            </a:r>
            <a:br>
              <a:rPr lang="ru-RU" altLang="en-US" sz="2220">
                <a:sym typeface="+mn-ea"/>
              </a:rPr>
            </a:br>
            <a:r>
              <a:rPr lang="ru-RU" altLang="en-US" sz="2220">
                <a:sym typeface="+mn-ea"/>
              </a:rPr>
              <a:t>Совместно нами был сделан вывод: хлеб военного времени сильно отличается от современного хлеба</a:t>
            </a:r>
            <a:endParaRPr lang="ru-RU" altLang="en-US" sz="2220"/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B6064-F11E-4734-8200-CD57FD7005BB}" type="slidenum">
              <a:rPr lang="ru-RU"/>
              <a:pPr>
                <a:defRPr/>
              </a:pPr>
              <a:t>17</a:t>
            </a:fld>
            <a:endParaRPr lang="ru-RU" dirty="0"/>
          </a:p>
        </p:txBody>
      </p:sp>
      <p:pic>
        <p:nvPicPr>
          <p:cNvPr id="8" name="Замещающее содержимое 7" descr="IMG-20220504-WA0015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405" y="1347470"/>
            <a:ext cx="1981747" cy="180000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9" name="Изображение 8" descr="IMG-20220504-WA002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507990" y="3241675"/>
            <a:ext cx="3296500" cy="180000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10" name="Изображение 9" descr="IMG-20220504-WA002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41300" y="3241675"/>
            <a:ext cx="3235334" cy="180000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11" name="Изображение 10" descr="IMG-20220504-WA004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347720" y="1347470"/>
            <a:ext cx="2270201" cy="180000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5" name="Содержимое 4"/>
          <p:cNvPicPr>
            <a:picLocks noGrp="1" noChangeAspect="1"/>
          </p:cNvPicPr>
          <p:nvPr>
            <p:ph sz="half" idx="1"/>
          </p:nvPr>
        </p:nvPicPr>
        <p:blipFill>
          <a:blip r:embed="rId6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028305" y="52070"/>
            <a:ext cx="1113790" cy="1059815"/>
          </a:xfrm>
          <a:prstGeom prst="flowChartConnector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Изображение 11" descr="IMG_20220504_120039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3923665" y="3241675"/>
            <a:ext cx="1259155" cy="180000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13" name="Изображение 12" descr="IMG-20220504-WA0011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6156325" y="1347470"/>
            <a:ext cx="1963739" cy="180000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17" name="Рисунок 16" descr="C:\Documents and Settings\Люда\Рабочий стол\фото города\gerb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1E1"/>
              </a:clrFrom>
              <a:clrTo>
                <a:srgbClr val="FFF1E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104" y="51847"/>
            <a:ext cx="457200" cy="569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:wipe/>
      </p:transition>
    </mc:Choice>
    <mc:Fallback>
      <p:transition spd="slow" advClick="0">
        <p:wip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овое поле 9"/>
          <p:cNvSpPr txBox="1"/>
          <p:nvPr/>
        </p:nvSpPr>
        <p:spPr>
          <a:xfrm>
            <a:off x="467360" y="52070"/>
            <a:ext cx="2065655" cy="82994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sym typeface="+mn-ea"/>
              </a:rPr>
              <a:t>Комитет образования Администрации городского округа </a:t>
            </a:r>
            <a:r>
              <a:rPr lang="ru-RU" sz="1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sym typeface="+mn-ea"/>
              </a:rPr>
              <a:t>КОРОЛЁВ</a:t>
            </a:r>
            <a:endParaRPr lang="ru-RU" sz="12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en-US" sz="12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315" y="621665"/>
            <a:ext cx="8088630" cy="90424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en-US" sz="2220">
                <a:sym typeface="+mn-ea"/>
              </a:rPr>
              <a:t>Экскурсия для школьников в мини-музей «Хлеб городов-героев» </a:t>
            </a:r>
            <a:br>
              <a:rPr lang="ru-RU" altLang="en-US" sz="2220">
                <a:sym typeface="+mn-ea"/>
              </a:rPr>
            </a:br>
            <a:r>
              <a:rPr lang="ru-RU" altLang="en-US" sz="2220">
                <a:sym typeface="+mn-ea"/>
              </a:rPr>
              <a:t>Самый горький на вкус - «Блокадный» хлеб</a:t>
            </a:r>
            <a:r>
              <a:rPr lang="ru-RU" altLang="en-US" sz="2220"/>
              <a:t/>
            </a:r>
            <a:br>
              <a:rPr lang="ru-RU" altLang="en-US" sz="2220"/>
            </a:br>
            <a:endParaRPr lang="ru-RU" altLang="en-US" sz="2220"/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B6064-F11E-4734-8200-CD57FD7005BB}" type="slidenum">
              <a:rPr lang="ru-RU"/>
              <a:pPr>
                <a:defRPr/>
              </a:pPr>
              <a:t>18</a:t>
            </a:fld>
            <a:endParaRPr lang="ru-RU" dirty="0"/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028305" y="0"/>
            <a:ext cx="1113790" cy="1059815"/>
          </a:xfrm>
          <a:prstGeom prst="flowChartConnector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 descr="C:\Documents and Settings\Люда\Рабочий стол\фото города\gerb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1E1"/>
              </a:clrFrom>
              <a:clrTo>
                <a:srgbClr val="FFF1E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49" y="51847"/>
            <a:ext cx="457200" cy="569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Замещающее содержимое 5" descr="IMG-20220504-WA0259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92760" y="3291840"/>
            <a:ext cx="2303091" cy="172800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7" name="Изображение 6" descr="IMG-20220504-WA025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347720" y="3291840"/>
            <a:ext cx="2386150" cy="172800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8" name="Изображение 7" descr="IMG-20220504-WA024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99835" y="3314065"/>
            <a:ext cx="2303711" cy="172800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9" name="Изображение 8" descr="IMG_20220504_160510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467544" y="1347614"/>
            <a:ext cx="2901315" cy="1800225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11" name="Изображение 10" descr="IMG_20220504_160007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5724128" y="1347614"/>
            <a:ext cx="2894845" cy="180000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3707904" y="1995686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66"/>
                </a:solidFill>
                <a:latin typeface="+mj-lt"/>
              </a:rPr>
              <a:t>11 мая 2022</a:t>
            </a:r>
            <a:endParaRPr lang="ru-RU" sz="2000" b="1" dirty="0">
              <a:solidFill>
                <a:srgbClr val="000066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:wipe/>
      </p:transition>
    </mc:Choice>
    <mc:Fallback>
      <p:transition spd="slow" advClick="0">
        <p:wip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6905" y="267335"/>
            <a:ext cx="7570788" cy="8636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Экскурсия для учителей начальной школы</a:t>
            </a:r>
            <a:endParaRPr lang="ru-RU" sz="24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8DD272-B78E-4D38-BC66-28D0D06EBCA7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pic>
        <p:nvPicPr>
          <p:cNvPr id="6" name="Содержимое 4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028305" y="0"/>
            <a:ext cx="1113790" cy="1059815"/>
          </a:xfrm>
          <a:prstGeom prst="flowChartConnector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Documents and Settings\Люда\Рабочий стол\фото города\gerb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1E1"/>
              </a:clrFrom>
              <a:clrTo>
                <a:srgbClr val="FFF1E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123478"/>
            <a:ext cx="457200" cy="569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Замещающее содержимое 7" descr="IMG_20220511_112305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12140" y="1212850"/>
            <a:ext cx="2775585" cy="179959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10" name="Замещающее содержимое 9" descr="IMG_20220511_112240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619500" y="1675765"/>
            <a:ext cx="2160000" cy="3366436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11" name="Изображение 10" descr="IMG_20220511_11233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6003925" y="1203960"/>
            <a:ext cx="2784475" cy="1800225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12" name="Изображение 11" descr="IMG_20220511_112447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619760" y="3248660"/>
            <a:ext cx="2776348" cy="180000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13" name="Изображение 12" descr="IMG_20220511_112356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6003925" y="3248660"/>
            <a:ext cx="2809240" cy="1800225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sp>
        <p:nvSpPr>
          <p:cNvPr id="14" name="Текстовое поле 13"/>
          <p:cNvSpPr txBox="1"/>
          <p:nvPr/>
        </p:nvSpPr>
        <p:spPr>
          <a:xfrm>
            <a:off x="3995420" y="1131570"/>
            <a:ext cx="136906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ru-RU" b="1" dirty="0" smtClean="0">
                <a:solidFill>
                  <a:srgbClr val="000066"/>
                </a:solidFill>
                <a:latin typeface="+mj-lt"/>
                <a:sym typeface="+mn-ea"/>
              </a:rPr>
              <a:t>12 мая 2022</a:t>
            </a:r>
            <a:endParaRPr lang="ru-RU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:wipe/>
      </p:transition>
    </mc:Choice>
    <mc:Fallback>
      <p:transition spd="slow" advClick="0"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843558"/>
            <a:ext cx="8113395" cy="3898265"/>
          </a:xfrm>
        </p:spPr>
        <p:txBody>
          <a:bodyPr>
            <a:normAutofit fontScale="90000"/>
          </a:bodyPr>
          <a:lstStyle/>
          <a:p>
            <a:r>
              <a:rPr lang="ru-RU" sz="2665" dirty="0" smtClean="0">
                <a:latin typeface="+mn-lt"/>
                <a:cs typeface="+mn-lt"/>
              </a:rPr>
              <a:t/>
            </a:r>
            <a:br>
              <a:rPr lang="ru-RU" sz="2665" dirty="0" smtClean="0">
                <a:latin typeface="+mn-lt"/>
                <a:cs typeface="+mn-lt"/>
              </a:rPr>
            </a:br>
            <a:r>
              <a:rPr lang="ru-RU" sz="2665" dirty="0" smtClean="0">
                <a:latin typeface="+mn-lt"/>
                <a:cs typeface="+mn-lt"/>
              </a:rPr>
              <a:t/>
            </a:r>
            <a:br>
              <a:rPr lang="ru-RU" sz="2665" dirty="0" smtClean="0">
                <a:latin typeface="+mn-lt"/>
                <a:cs typeface="+mn-lt"/>
              </a:rPr>
            </a:br>
            <a:r>
              <a:rPr lang="ru-RU" sz="2665" dirty="0" smtClean="0">
                <a:latin typeface="+mn-lt"/>
                <a:cs typeface="+mn-lt"/>
              </a:rPr>
              <a:t>Цель: </a:t>
            </a:r>
            <a:r>
              <a:rPr lang="ru-RU" sz="2400" dirty="0" smtClean="0">
                <a:solidFill>
                  <a:srgbClr val="000066"/>
                </a:solidFill>
                <a:cs typeface="+mn-lt"/>
              </a:rPr>
              <a:t>в сотрудничестве с начальной школой формировать у подрастающего поколения чувство сопричастности к своему народу, ценностное отношение к славной истории Родины. </a:t>
            </a:r>
            <a:br>
              <a:rPr lang="ru-RU" sz="2400" dirty="0" smtClean="0">
                <a:solidFill>
                  <a:srgbClr val="000066"/>
                </a:solidFill>
                <a:cs typeface="+mn-lt"/>
              </a:rPr>
            </a:br>
            <a:r>
              <a:rPr lang="ru-RU" sz="2400" dirty="0">
                <a:latin typeface="+mn-lt"/>
                <a:cs typeface="+mn-lt"/>
              </a:rPr>
              <a:t/>
            </a:r>
            <a:br>
              <a:rPr lang="ru-RU" sz="2400" dirty="0">
                <a:latin typeface="+mn-lt"/>
                <a:cs typeface="+mn-lt"/>
              </a:rPr>
            </a:br>
            <a:r>
              <a:rPr lang="ru-RU" sz="2400" dirty="0">
                <a:latin typeface="+mn-lt"/>
                <a:cs typeface="+mn-lt"/>
              </a:rPr>
              <a:t>Задачи:</a:t>
            </a:r>
            <a:br>
              <a:rPr lang="ru-RU" sz="2400" dirty="0">
                <a:latin typeface="+mn-lt"/>
                <a:cs typeface="+mn-lt"/>
              </a:rPr>
            </a:br>
            <a:r>
              <a:rPr lang="ru-RU" sz="2000" dirty="0">
                <a:latin typeface="+mn-lt"/>
                <a:cs typeface="+mn-lt"/>
              </a:rPr>
              <a:t>1. </a:t>
            </a:r>
            <a:r>
              <a:rPr lang="ru-RU" sz="2000" dirty="0" smtClean="0">
                <a:solidFill>
                  <a:srgbClr val="000066"/>
                </a:solidFill>
                <a:cs typeface="+mn-lt"/>
              </a:rPr>
              <a:t>Воспитывать у детей бережное отношение и уважение к хлебу, показать его ценность и важность в период Великой Отечественной войны. </a:t>
            </a:r>
            <a:r>
              <a:rPr lang="ru-RU" sz="2000" dirty="0">
                <a:solidFill>
                  <a:srgbClr val="000066"/>
                </a:solidFill>
                <a:latin typeface="+mn-lt"/>
                <a:cs typeface="+mn-lt"/>
              </a:rPr>
              <a:t/>
            </a:r>
            <a:br>
              <a:rPr lang="ru-RU" sz="2000" dirty="0">
                <a:solidFill>
                  <a:srgbClr val="000066"/>
                </a:solidFill>
                <a:latin typeface="+mn-lt"/>
                <a:cs typeface="+mn-lt"/>
              </a:rPr>
            </a:br>
            <a:r>
              <a:rPr lang="ru-RU" sz="2000" dirty="0">
                <a:latin typeface="+mn-lt"/>
                <a:cs typeface="+mn-lt"/>
              </a:rPr>
              <a:t>2.</a:t>
            </a:r>
            <a:r>
              <a:rPr lang="ru-RU" sz="2000" dirty="0">
                <a:solidFill>
                  <a:srgbClr val="000066"/>
                </a:solidFill>
                <a:latin typeface="+mn-lt"/>
                <a:cs typeface="+mn-lt"/>
              </a:rPr>
              <a:t> </a:t>
            </a:r>
            <a:r>
              <a:rPr lang="ru-RU" sz="2000" dirty="0" smtClean="0">
                <a:solidFill>
                  <a:srgbClr val="000066"/>
                </a:solidFill>
                <a:latin typeface="+mn-lt"/>
                <a:cs typeface="+mn-lt"/>
              </a:rPr>
              <a:t>Дать детям </a:t>
            </a:r>
            <a:r>
              <a:rPr lang="ru-RU" sz="2000" dirty="0">
                <a:solidFill>
                  <a:srgbClr val="000066"/>
                </a:solidFill>
                <a:latin typeface="+mn-lt"/>
                <a:cs typeface="+mn-lt"/>
              </a:rPr>
              <a:t>представление о технологии изготовления хлеба в период Великой Отечественной </a:t>
            </a:r>
            <a:r>
              <a:rPr lang="ru-RU" sz="2000" dirty="0" smtClean="0">
                <a:solidFill>
                  <a:srgbClr val="000066"/>
                </a:solidFill>
                <a:latin typeface="+mn-lt"/>
                <a:cs typeface="+mn-lt"/>
              </a:rPr>
              <a:t>войны.</a:t>
            </a:r>
            <a:r>
              <a:rPr lang="ru-RU" altLang="ru-RU" sz="2000" dirty="0">
                <a:solidFill>
                  <a:srgbClr val="000066"/>
                </a:solidFill>
                <a:latin typeface="+mn-lt"/>
                <a:cs typeface="+mn-lt"/>
              </a:rPr>
              <a:t/>
            </a:r>
            <a:br>
              <a:rPr lang="ru-RU" altLang="ru-RU" sz="2000" dirty="0">
                <a:solidFill>
                  <a:srgbClr val="000066"/>
                </a:solidFill>
                <a:latin typeface="+mn-lt"/>
                <a:cs typeface="+mn-lt"/>
              </a:rPr>
            </a:br>
            <a:r>
              <a:rPr lang="ru-RU" altLang="ru-RU" sz="2000" dirty="0">
                <a:latin typeface="+mn-lt"/>
                <a:cs typeface="+mn-lt"/>
              </a:rPr>
              <a:t>3</a:t>
            </a:r>
            <a:r>
              <a:rPr lang="ru-RU" altLang="ru-RU" sz="2000" dirty="0" smtClean="0">
                <a:latin typeface="+mn-lt"/>
                <a:cs typeface="+mn-lt"/>
              </a:rPr>
              <a:t>.</a:t>
            </a:r>
            <a:r>
              <a:rPr lang="ru-RU" altLang="ru-RU" sz="2000" dirty="0" smtClean="0">
                <a:solidFill>
                  <a:srgbClr val="000066"/>
                </a:solidFill>
                <a:cs typeface="+mn-lt"/>
              </a:rPr>
              <a:t> Развивать у детей познавательные способности с помощью опытно-экспериментальной деятельности, </a:t>
            </a:r>
            <a:r>
              <a:rPr lang="ru-RU" altLang="ru-RU" sz="2000" dirty="0" smtClean="0">
                <a:solidFill>
                  <a:srgbClr val="000066"/>
                </a:solidFill>
                <a:latin typeface="+mn-lt"/>
                <a:cs typeface="+mn-lt"/>
              </a:rPr>
              <a:t>учить сравнивать, анализировать, делать выводы, </a:t>
            </a:r>
            <a:r>
              <a:rPr lang="ru-RU" altLang="ru-RU" sz="2000" dirty="0">
                <a:solidFill>
                  <a:srgbClr val="000066"/>
                </a:solidFill>
                <a:latin typeface="+mn-lt"/>
                <a:cs typeface="+mn-lt"/>
              </a:rPr>
              <a:t>фиксировать результаты исследования.</a:t>
            </a:r>
            <a:br>
              <a:rPr lang="ru-RU" altLang="ru-RU" sz="2000" dirty="0">
                <a:solidFill>
                  <a:srgbClr val="000066"/>
                </a:solidFill>
                <a:latin typeface="+mn-lt"/>
                <a:cs typeface="+mn-lt"/>
              </a:rPr>
            </a:br>
            <a:r>
              <a:rPr lang="ru-RU" altLang="ru-RU" sz="2000" dirty="0">
                <a:latin typeface="+mn-lt"/>
                <a:cs typeface="+mn-lt"/>
              </a:rPr>
              <a:t/>
            </a:r>
            <a:br>
              <a:rPr lang="ru-RU" altLang="ru-RU" sz="2000" dirty="0">
                <a:latin typeface="+mn-lt"/>
                <a:cs typeface="+mn-lt"/>
              </a:rPr>
            </a:br>
            <a:endParaRPr lang="ru-RU" altLang="ru-RU" sz="2000" dirty="0">
              <a:solidFill>
                <a:srgbClr val="000066"/>
              </a:solidFill>
              <a:latin typeface="+mn-lt"/>
              <a:cs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B6064-F11E-4734-8200-CD57FD7005BB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028384" y="0"/>
            <a:ext cx="1115616" cy="1059582"/>
          </a:xfrm>
          <a:prstGeom prst="flowChartConnector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Содержимое 16" descr="C:\Documents and Settings\Люда\Рабочий стол\фото города\gerb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clrChange>
              <a:clrFrom>
                <a:srgbClr val="FFF1E1"/>
              </a:clrFrom>
              <a:clrTo>
                <a:srgbClr val="FFF1E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315" y="51435"/>
            <a:ext cx="457200" cy="569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:wipe/>
      </p:transition>
    </mc:Choice>
    <mc:Fallback>
      <p:transition spd="slow" advClick="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691640" y="339725"/>
            <a:ext cx="5676900" cy="79121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en-US" sz="2000"/>
              <a:t>Итоги опытно-экспериментальной деятельности: бережное и уважительное отношение к хлебу</a:t>
            </a:r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564515" y="47625"/>
            <a:ext cx="204660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sym typeface="+mn-ea"/>
              </a:rPr>
              <a:t>Комитет образования Администрации городского округа </a:t>
            </a:r>
            <a:r>
              <a:rPr lang="ru-RU" sz="1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sym typeface="+mn-ea"/>
              </a:rPr>
              <a:t>КОРОЛЁВ</a:t>
            </a:r>
            <a:endParaRPr lang="ru-RU" altLang="en-US" sz="1200"/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B6064-F11E-4734-8200-CD57FD7005BB}" type="slidenum">
              <a:rPr lang="ru-RU"/>
              <a:pPr>
                <a:defRPr/>
              </a:pPr>
              <a:t>20</a:t>
            </a:fld>
            <a:endParaRPr lang="ru-RU" dirty="0"/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030210" y="0"/>
            <a:ext cx="1113790" cy="1059815"/>
          </a:xfrm>
          <a:prstGeom prst="flowChartConnector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 descr="C:\Documents and Settings\Люда\Рабочий стол\фото города\gerb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1E1"/>
              </a:clrFrom>
              <a:clrTo>
                <a:srgbClr val="FFF1E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4" y="84867"/>
            <a:ext cx="457200" cy="569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Замещающее содержимое 2" descr="IMG_20220505_121047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843905" y="1203325"/>
            <a:ext cx="2728372" cy="180000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7" name="Изображение 6" descr="IMG_20220505_12110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843905" y="3147060"/>
            <a:ext cx="2728595" cy="1800225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8" name="Изображение 7" descr="IMG_20220504_132324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3419475" y="1203325"/>
            <a:ext cx="2024380" cy="3744595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9" name="Изображение 8" descr="IMG_20220504_132213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451485" y="3147060"/>
            <a:ext cx="2521585" cy="1800225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12" name="Изображение 11" descr="IMG_20220504_125541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451485" y="1203325"/>
            <a:ext cx="2520950" cy="1800225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:wipe/>
      </p:transition>
    </mc:Choice>
    <mc:Fallback>
      <p:transition spd="slow" advClick="0">
        <p:wip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B6064-F11E-4734-8200-CD57FD7005BB}" type="slidenum">
              <a:rPr lang="ru-RU"/>
              <a:pPr>
                <a:defRPr/>
              </a:pPr>
              <a:t>3</a:t>
            </a:fld>
            <a:endParaRPr lang="ru-RU" dirty="0"/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955915" y="52070"/>
            <a:ext cx="1113790" cy="1059815"/>
          </a:xfrm>
          <a:prstGeom prst="flowChartConnector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Замещающее содержимое 9" descr="photo_2022-04-20_16-16-10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03350" y="1173480"/>
            <a:ext cx="2479675" cy="1859915"/>
          </a:xfrm>
          <a:prstGeom prst="rect">
            <a:avLst/>
          </a:prstGeom>
          <a:noFill/>
          <a:ln w="2857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11" name="Замещающее содержимое 10" descr="photo_2022-04-20_16-16-3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363845" y="1170305"/>
            <a:ext cx="2486660" cy="1865630"/>
          </a:xfrm>
          <a:prstGeom prst="rect">
            <a:avLst/>
          </a:prstGeom>
          <a:noFill/>
          <a:ln w="2857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2" name="Изображение 1" descr="IMG-20220504-WA028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51460" y="3220085"/>
            <a:ext cx="1634938" cy="180000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3" name="Изображение 2" descr="IMG-20220504-WA027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19250" y="3220085"/>
            <a:ext cx="2399499" cy="180000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7" name="Изображение 6" descr="Питер 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11955" y="3219450"/>
            <a:ext cx="2398395" cy="180086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8" name="Изображение 7" descr="Тула 1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6875780" y="3220085"/>
            <a:ext cx="1922239" cy="180000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39115" y="356235"/>
            <a:ext cx="7571105" cy="631190"/>
          </a:xfrm>
        </p:spPr>
        <p:txBody>
          <a:bodyPr/>
          <a:lstStyle/>
          <a:p>
            <a:pPr algn="ctr"/>
            <a:r>
              <a:rPr lang="ru-RU" altLang="en-US" sz="2000"/>
              <a:t>Подготовительный этап исследовательской деятельности</a:t>
            </a:r>
            <a:r>
              <a:rPr lang="ru-RU" altLang="en-US" sz="2400"/>
              <a:t> </a:t>
            </a:r>
          </a:p>
        </p:txBody>
      </p:sp>
      <p:pic>
        <p:nvPicPr>
          <p:cNvPr id="17" name="Рисунок 16" descr="C:\Documents and Settings\Люда\Рабочий стол\фото города\gerb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1E1"/>
              </a:clrFrom>
              <a:clrTo>
                <a:srgbClr val="FFF1E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104" y="123602"/>
            <a:ext cx="457200" cy="569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:wipe/>
      </p:transition>
    </mc:Choice>
    <mc:Fallback>
      <p:transition spd="slow" advClick="0"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39115" y="411480"/>
            <a:ext cx="7571105" cy="601980"/>
          </a:xfrm>
        </p:spPr>
        <p:txBody>
          <a:bodyPr/>
          <a:lstStyle/>
          <a:p>
            <a:pPr algn="ctr"/>
            <a:r>
              <a:rPr lang="ru-RU" altLang="en-US" sz="2000"/>
              <a:t>Исследование почвы, привезённой из городов-героев</a:t>
            </a: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B6064-F11E-4734-8200-CD57FD7005BB}" type="slidenum">
              <a:rPr lang="ru-RU"/>
              <a:pPr>
                <a:defRPr/>
              </a:pPr>
              <a:t>4</a:t>
            </a:fld>
            <a:endParaRPr lang="ru-RU" dirty="0"/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030210" y="52070"/>
            <a:ext cx="1113790" cy="1059815"/>
          </a:xfrm>
          <a:prstGeom prst="flowChartConnector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Изображение 6" descr="IMG-20220504-WA017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405" y="1073785"/>
            <a:ext cx="2428426" cy="182160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8" name="Изображение 7" descr="IMG-20220504-WA018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187450" y="3147695"/>
            <a:ext cx="1746885" cy="1791335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9" name="Изображение 8" descr="IMG-20220504-WA018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8035" y="1111885"/>
            <a:ext cx="2426335" cy="181991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13" name="Изображение 12" descr="IMG-20220504-WA019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6155690" y="3146425"/>
            <a:ext cx="1776730" cy="1792605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15" name="Замещающее содержимое 14" descr="IMG_20220504_154102"/>
          <p:cNvPicPr>
            <a:picLocks noGrp="1" noChangeAspect="1"/>
          </p:cNvPicPr>
          <p:nvPr>
            <p:ph sz="half" idx="2"/>
          </p:nvPr>
        </p:nvPicPr>
        <p:blipFill>
          <a:blip r:embed="rId7" cstate="print"/>
          <a:stretch>
            <a:fillRect/>
          </a:stretch>
        </p:blipFill>
        <p:spPr>
          <a:xfrm>
            <a:off x="3612515" y="1073785"/>
            <a:ext cx="1870075" cy="3865245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17" name="Рисунок 16" descr="C:\Documents and Settings\Люда\Рабочий стол\фото города\gerb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1E1"/>
              </a:clrFrom>
              <a:clrTo>
                <a:srgbClr val="FFF1E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4" y="123602"/>
            <a:ext cx="457200" cy="569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:wipe/>
      </p:transition>
    </mc:Choice>
    <mc:Fallback>
      <p:transition spd="slow" advClick="0">
        <p:wip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385" y="365760"/>
            <a:ext cx="7571105" cy="60071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en-US" sz="2220" dirty="0"/>
              <a:t>О</a:t>
            </a:r>
            <a:r>
              <a:rPr lang="ru-RU" altLang="en-US" sz="2220" dirty="0" smtClean="0"/>
              <a:t>пределение </a:t>
            </a:r>
            <a:r>
              <a:rPr lang="ru-RU" altLang="en-US" sz="2220" dirty="0"/>
              <a:t>кислотности </a:t>
            </a:r>
            <a:r>
              <a:rPr lang="ru-RU" altLang="en-US" sz="2220" dirty="0" smtClean="0"/>
              <a:t>почвы</a:t>
            </a:r>
            <a:r>
              <a:rPr lang="ru-RU" altLang="en-US" sz="2220" dirty="0"/>
              <a:t/>
            </a:r>
            <a:br>
              <a:rPr lang="ru-RU" altLang="en-US" sz="2220" dirty="0"/>
            </a:br>
            <a:r>
              <a:rPr lang="ru-RU" altLang="en-US" sz="2220" dirty="0"/>
              <a:t> </a:t>
            </a:r>
            <a:r>
              <a:rPr lang="ru-RU" altLang="en-US" sz="2220" dirty="0" smtClean="0"/>
              <a:t>Фиксация </a:t>
            </a:r>
            <a:r>
              <a:rPr lang="ru-RU" altLang="en-US" sz="2220" dirty="0"/>
              <a:t>результатов в </a:t>
            </a:r>
            <a:r>
              <a:rPr lang="ru-RU" altLang="en-US" sz="2220" dirty="0" smtClean="0"/>
              <a:t>Дневниках </a:t>
            </a:r>
            <a:r>
              <a:rPr lang="ru-RU" altLang="en-US" sz="2220" dirty="0"/>
              <a:t>наблюдений</a:t>
            </a: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B6064-F11E-4734-8200-CD57FD7005BB}" type="slidenum">
              <a:rPr lang="ru-RU"/>
              <a:pPr>
                <a:defRPr/>
              </a:pPr>
              <a:t>5</a:t>
            </a:fld>
            <a:endParaRPr lang="ru-RU" dirty="0"/>
          </a:p>
        </p:txBody>
      </p:sp>
      <p:pic>
        <p:nvPicPr>
          <p:cNvPr id="11" name="Замещающее содержимое 10" descr="IMG-20220504-WA0242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11505" y="1203960"/>
            <a:ext cx="2400000" cy="180000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12" name="Изображение 11" descr="IMG-20220504-WA023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05" y="3241675"/>
            <a:ext cx="2399619" cy="180000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3" name="Замещающее содержимое 2" descr="IMG-20220504-WA024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421755" y="1203960"/>
            <a:ext cx="1731756" cy="1800000"/>
          </a:xfrm>
          <a:prstGeom prst="rect">
            <a:avLst/>
          </a:prstGeom>
          <a:noFill/>
          <a:ln w="2857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15" name="Изображение 14" descr="IMG_20220504_15514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443980" y="3220085"/>
            <a:ext cx="1687070" cy="180000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16" name="Изображение 15" descr="IMG_20220504_10324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52495" y="1085215"/>
            <a:ext cx="2528977" cy="122400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17" name="Изображение 16" descr="IMG_20220504_104911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3770630" y="2451735"/>
            <a:ext cx="1988251" cy="122400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18" name="Изображение 17" descr="IMG_20220504_10504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00120" y="3817620"/>
            <a:ext cx="2529519" cy="122400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5" name="Содержимое 4"/>
          <p:cNvPicPr>
            <a:picLocks noGrp="1" noChangeAspect="1"/>
          </p:cNvPicPr>
          <p:nvPr>
            <p:ph sz="half" idx="1"/>
          </p:nvPr>
        </p:nvPicPr>
        <p:blipFill>
          <a:blip r:embed="rId9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955915" y="52070"/>
            <a:ext cx="1113790" cy="1059815"/>
          </a:xfrm>
          <a:prstGeom prst="flowChartConnector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16" descr="C:\Documents and Settings\Люда\Рабочий стол\фото города\gerb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1E1"/>
              </a:clrFrom>
              <a:clrTo>
                <a:srgbClr val="FFF1E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374" y="123602"/>
            <a:ext cx="457200" cy="569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:wipe/>
      </p:transition>
    </mc:Choice>
    <mc:Fallback>
      <p:transition spd="slow" advClick="0">
        <p:wip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360" y="483870"/>
            <a:ext cx="7571105" cy="553720"/>
          </a:xfrm>
        </p:spPr>
        <p:txBody>
          <a:bodyPr/>
          <a:lstStyle/>
          <a:p>
            <a:pPr algn="ctr"/>
            <a:r>
              <a:rPr lang="ru-RU" altLang="en-US" sz="2400"/>
              <a:t>Подготовка почвы и посадка зерна</a:t>
            </a: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B6064-F11E-4734-8200-CD57FD7005BB}" type="slidenum">
              <a:rPr lang="ru-RU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955915" y="0"/>
            <a:ext cx="1113790" cy="1059815"/>
          </a:xfrm>
          <a:prstGeom prst="flowChartConnector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Изображение 2" descr="photo_2022-04-20_16-13-2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115" y="1203960"/>
            <a:ext cx="2119630" cy="159004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6" name="Изображение 5" descr="photo_2022-04-20_16-13-3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80715" y="1442085"/>
            <a:ext cx="2129790" cy="159766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7" name="Замещающее содержимое 6" descr="photo_2022-04-20_16-13-59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323215" y="3075940"/>
            <a:ext cx="2112010" cy="1584325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8" name="Изображение 7" descr="photo_2022-04-20_16-15-3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12180" y="3039745"/>
            <a:ext cx="2160270" cy="162052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9" name="Изображение 8" descr="photo_2022-04-20_16-15-0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32475" y="1203960"/>
            <a:ext cx="2131695" cy="159893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10" name="Изображение 9" descr="IMG_20220504_111926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2555240" y="3458845"/>
            <a:ext cx="1559560" cy="120142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12" name="Изображение 11" descr="IMG_20220504_112035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4286250" y="3458845"/>
            <a:ext cx="1554480" cy="1202055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17" name="Рисунок 16" descr="C:\Documents and Settings\Люда\Рабочий стол\фото города\gerb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1E1"/>
              </a:clrFrom>
              <a:clrTo>
                <a:srgbClr val="FFF1E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4" y="107092"/>
            <a:ext cx="457200" cy="569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:wipe/>
      </p:transition>
    </mc:Choice>
    <mc:Fallback>
      <p:transition spd="slow" advClick="0">
        <p:wip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564515" y="685800"/>
            <a:ext cx="7571105" cy="554355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en-US" sz="2220">
                <a:sym typeface="+mn-ea"/>
              </a:rPr>
              <a:t>Итоги 1 части опытно-экспериментальной деятельности: </a:t>
            </a:r>
            <a:br>
              <a:rPr lang="ru-RU" altLang="en-US" sz="2220">
                <a:sym typeface="+mn-ea"/>
              </a:rPr>
            </a:br>
            <a:r>
              <a:rPr lang="ru-RU" altLang="en-US" sz="2220">
                <a:sym typeface="+mn-ea"/>
              </a:rPr>
              <a:t>почва из г.Волгограда оказалась самой плодородной </a:t>
            </a:r>
            <a:r>
              <a:rPr lang="ru-RU" altLang="en-US" sz="2220"/>
              <a:t/>
            </a:r>
            <a:br>
              <a:rPr lang="ru-RU" altLang="en-US" sz="2220"/>
            </a:br>
            <a:r>
              <a:rPr lang="ru-RU" altLang="en-US" sz="2220"/>
              <a:t> </a:t>
            </a: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B6064-F11E-4734-8200-CD57FD7005BB}" type="slidenum">
              <a:rPr lang="ru-RU"/>
              <a:pPr>
                <a:defRPr/>
              </a:pPr>
              <a:t>7</a:t>
            </a:fld>
            <a:endParaRPr lang="ru-RU" dirty="0"/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028305" y="0"/>
            <a:ext cx="1113790" cy="1059815"/>
          </a:xfrm>
          <a:prstGeom prst="flowChartConnector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Замещающее содержимое 2" descr="IMG_20220504_13125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3865" y="2162175"/>
            <a:ext cx="1666459" cy="288000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10" name="Изображение 9" descr="IMG_20220504_131318"/>
          <p:cNvPicPr>
            <a:picLocks noChangeAspect="1"/>
          </p:cNvPicPr>
          <p:nvPr/>
        </p:nvPicPr>
        <p:blipFill>
          <a:blip r:embed="rId4" cstate="print"/>
          <a:srcRect t="-110"/>
          <a:stretch>
            <a:fillRect/>
          </a:stretch>
        </p:blipFill>
        <p:spPr>
          <a:xfrm>
            <a:off x="2483485" y="2139950"/>
            <a:ext cx="1648460" cy="290195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11" name="Изображение 10" descr="IMG_20220504_13134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499610" y="2139950"/>
            <a:ext cx="1640528" cy="288000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12" name="Изображение 11" descr="IMG_20220504_13154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6442075" y="3629025"/>
            <a:ext cx="2437130" cy="1412875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13" name="Изображение 12" descr="IMG_20220504_111956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6478905" y="2067560"/>
            <a:ext cx="2400300" cy="129794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17" name="Рисунок 16" descr="C:\Documents and Settings\Люда\Рабочий стол\фото города\gerb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1E1"/>
              </a:clrFrom>
              <a:clrTo>
                <a:srgbClr val="FFF1E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404" y="115347"/>
            <a:ext cx="457200" cy="569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Текстовое поле 1"/>
          <p:cNvSpPr txBox="1"/>
          <p:nvPr/>
        </p:nvSpPr>
        <p:spPr>
          <a:xfrm>
            <a:off x="251460" y="1200150"/>
            <a:ext cx="20510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altLang="en-US" sz="180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почва </a:t>
            </a:r>
          </a:p>
          <a:p>
            <a:pPr algn="ctr">
              <a:lnSpc>
                <a:spcPct val="100000"/>
              </a:lnSpc>
            </a:pPr>
            <a:r>
              <a:rPr lang="ru-RU" altLang="en-US" sz="180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г.Волгограда</a:t>
            </a:r>
          </a:p>
          <a:p>
            <a:pPr algn="ctr">
              <a:lnSpc>
                <a:spcPct val="100000"/>
              </a:lnSpc>
            </a:pPr>
            <a:r>
              <a:rPr lang="ru-RU" altLang="en-US" sz="180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(Сталинграда)</a:t>
            </a: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4442460" y="1200150"/>
            <a:ext cx="170561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altLang="en-US">
                <a:solidFill>
                  <a:srgbClr val="000066"/>
                </a:solidFill>
                <a:latin typeface="+mn-lt"/>
                <a:cs typeface="+mn-lt"/>
                <a:sym typeface="+mn-ea"/>
              </a:rPr>
              <a:t>почва </a:t>
            </a:r>
          </a:p>
          <a:p>
            <a:pPr algn="ctr"/>
            <a:r>
              <a:rPr lang="ru-RU" altLang="en-US" sz="1800">
                <a:solidFill>
                  <a:srgbClr val="000066"/>
                </a:solidFill>
                <a:latin typeface="+mn-lt"/>
                <a:cs typeface="+mn-lt"/>
                <a:sym typeface="+mn-ea"/>
              </a:rPr>
              <a:t>г. С.Петербурга</a:t>
            </a:r>
            <a:endParaRPr lang="ru-RU" altLang="en-US">
              <a:solidFill>
                <a:srgbClr val="000066"/>
              </a:solidFill>
              <a:latin typeface="+mn-lt"/>
              <a:cs typeface="+mn-lt"/>
            </a:endParaRPr>
          </a:p>
          <a:p>
            <a:pPr algn="ctr"/>
            <a:r>
              <a:rPr lang="ru-RU" altLang="en-US">
                <a:solidFill>
                  <a:srgbClr val="000066"/>
                </a:solidFill>
                <a:latin typeface="+mn-lt"/>
                <a:cs typeface="+mn-lt"/>
                <a:sym typeface="+mn-ea"/>
              </a:rPr>
              <a:t> (Ленинграда)</a:t>
            </a: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2483485" y="1635760"/>
            <a:ext cx="168021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altLang="en-US">
                <a:solidFill>
                  <a:srgbClr val="000066"/>
                </a:solidFill>
                <a:latin typeface="+mn-lt"/>
                <a:cs typeface="+mn-lt"/>
                <a:sym typeface="+mn-ea"/>
              </a:rPr>
              <a:t>почва г.Ржева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:wipe/>
      </p:transition>
    </mc:Choice>
    <mc:Fallback>
      <p:transition spd="slow" advClick="0">
        <p:wip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675" y="987425"/>
            <a:ext cx="5534025" cy="116332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en-US" sz="2400"/>
              <a:t>«Хлеб, опалённый войной»</a:t>
            </a:r>
            <a:br>
              <a:rPr lang="ru-RU" altLang="en-US" sz="2400"/>
            </a:br>
            <a:r>
              <a:rPr lang="ru-RU" altLang="en-US" sz="2400"/>
              <a:t>2 этап исследовательской деятельности</a:t>
            </a: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B6064-F11E-4734-8200-CD57FD7005BB}" type="slidenum">
              <a:rPr lang="ru-RU"/>
              <a:pPr>
                <a:defRPr/>
              </a:pPr>
              <a:t>8</a:t>
            </a:fld>
            <a:endParaRPr lang="ru-RU" dirty="0"/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028305" y="0"/>
            <a:ext cx="1113790" cy="1059815"/>
          </a:xfrm>
          <a:prstGeom prst="flowChartConnector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Замещающее содержимое 5" descr="photo_2022-04-20_16-16-28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3260" y="843915"/>
            <a:ext cx="2151380" cy="1839595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3" name="Изображение 2" descr="IMG-20220504-WA005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039110" y="2355850"/>
            <a:ext cx="3552825" cy="252857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7" name="Изображение 6" descr="IMG-20220504-WA005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79450" y="2904490"/>
            <a:ext cx="2154899" cy="198000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8" name="Изображение 7" descr="IMG_20220504_14151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6796405" y="2904490"/>
            <a:ext cx="2117123" cy="198000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17" name="Рисунок 16" descr="C:\Documents and Settings\Люда\Рабочий стол\фото города\gerb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1E1"/>
              </a:clrFrom>
              <a:clrTo>
                <a:srgbClr val="FFF1E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649" y="123602"/>
            <a:ext cx="457200" cy="569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:wipe/>
      </p:transition>
    </mc:Choice>
    <mc:Fallback>
      <p:transition spd="slow" advClick="0">
        <p:wip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600" y="250190"/>
            <a:ext cx="7571105" cy="681990"/>
          </a:xfrm>
        </p:spPr>
        <p:txBody>
          <a:bodyPr>
            <a:normAutofit/>
          </a:bodyPr>
          <a:lstStyle/>
          <a:p>
            <a:pPr algn="ctr"/>
            <a:r>
              <a:rPr lang="ru-RU" altLang="en-US" sz="2000" dirty="0" smtClean="0"/>
              <a:t>Делаем  </a:t>
            </a:r>
            <a:r>
              <a:rPr lang="ru-RU" altLang="en-US" sz="2000" dirty="0"/>
              <a:t>закваску по </a:t>
            </a:r>
            <a:r>
              <a:rPr lang="ru-RU" altLang="en-US" sz="2000" dirty="0" smtClean="0"/>
              <a:t>рецептам </a:t>
            </a:r>
            <a:r>
              <a:rPr lang="ru-RU" altLang="en-US" sz="2000" dirty="0"/>
              <a:t>военного времени</a:t>
            </a: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B6064-F11E-4734-8200-CD57FD7005BB}" type="slidenum">
              <a:rPr lang="ru-RU"/>
              <a:pPr>
                <a:defRPr/>
              </a:pPr>
              <a:t>9</a:t>
            </a:fld>
            <a:endParaRPr lang="ru-RU" dirty="0"/>
          </a:p>
        </p:txBody>
      </p:sp>
      <p:pic>
        <p:nvPicPr>
          <p:cNvPr id="3" name="Замещающее содержимое 2" descr="IMG-20220504-WA0062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827405" y="915670"/>
            <a:ext cx="2750820" cy="206375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6" name="Изображение 5" descr="IMG-20220504-WA013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588125" y="3159125"/>
            <a:ext cx="1945670" cy="188280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7" name="Изображение 6" descr="IMG-20220504-WA014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491865" y="3147695"/>
            <a:ext cx="2391540" cy="188280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8" name="Изображение 7" descr="IMG-20220504-WA014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827405" y="3158490"/>
            <a:ext cx="1925320" cy="1883410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9" name="Изображение 8" descr="IMG_20220504_14192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3929380" y="913765"/>
            <a:ext cx="1185545" cy="2065655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10" name="Изображение 9" descr="IMG_20220504_142009"/>
          <p:cNvPicPr>
            <a:picLocks noChangeAspect="1"/>
          </p:cNvPicPr>
          <p:nvPr/>
        </p:nvPicPr>
        <p:blipFill>
          <a:blip r:embed="rId7" cstate="print"/>
          <a:srcRect b="-528"/>
          <a:stretch>
            <a:fillRect/>
          </a:stretch>
        </p:blipFill>
        <p:spPr>
          <a:xfrm>
            <a:off x="5579745" y="913765"/>
            <a:ext cx="3009265" cy="2063115"/>
          </a:xfrm>
          <a:prstGeom prst="rect">
            <a:avLst/>
          </a:prstGeom>
          <a:ln w="28575">
            <a:solidFill>
              <a:srgbClr val="000066"/>
            </a:solidFill>
          </a:ln>
        </p:spPr>
      </p:pic>
      <p:pic>
        <p:nvPicPr>
          <p:cNvPr id="17" name="Рисунок 16" descr="C:\Documents and Settings\Люда\Рабочий стол\фото города\gerb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1E1"/>
              </a:clrFrom>
              <a:clrTo>
                <a:srgbClr val="FFF1E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649" y="123602"/>
            <a:ext cx="457200" cy="569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Содержимое 4"/>
          <p:cNvPicPr>
            <a:picLocks noGrp="1" noChangeAspect="1"/>
          </p:cNvPicPr>
          <p:nvPr>
            <p:ph sz="half" idx="1"/>
          </p:nvPr>
        </p:nvPicPr>
        <p:blipFill>
          <a:blip r:embed="rId9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028305" y="52070"/>
            <a:ext cx="1113790" cy="1059815"/>
          </a:xfrm>
          <a:prstGeom prst="flowChartConnector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>
        <p:wipe/>
      </p:transition>
    </mc:Choice>
    <mc:Fallback>
      <p:transition spd="slow" advClick="0">
        <p:wip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7365D"/>
      </a:hlink>
      <a:folHlink>
        <a:srgbClr val="3F315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cene3d>
          <a:camera prst="orthographicFront"/>
          <a:lightRig rig="threePt" dir="t"/>
        </a:scene3d>
        <a:sp3d>
          <a:bevelT/>
        </a:sp3d>
      </a:spPr>
      <a:bodyPr spcFirstLastPara="0" vert="horz" wrap="square" lIns="360000" tIns="78232" rIns="78232" bIns="78232" numCol="1" spcCol="1270" anchor="ctr" anchorCtr="0">
        <a:noAutofit/>
      </a:bodyPr>
      <a:lstStyle>
        <a:defPPr algn="l" defTabSz="488950">
          <a:lnSpc>
            <a:spcPct val="90000"/>
          </a:lnSpc>
          <a:spcBef>
            <a:spcPct val="0"/>
          </a:spcBef>
          <a:defRPr sz="1200" b="1" kern="1200" dirty="0" smtClean="0"/>
        </a:defPPr>
      </a:lstStyle>
      <a:style>
        <a:lnRef idx="2">
          <a:schemeClr val="accent4">
            <a:tint val="40000"/>
            <a:alpha val="90000"/>
            <a:hueOff val="-3945710"/>
            <a:satOff val="22157"/>
            <a:lumOff val="1408"/>
            <a:alphaOff val="0"/>
          </a:schemeClr>
        </a:lnRef>
        <a:fillRef idx="1">
          <a:schemeClr val="accent4">
            <a:tint val="40000"/>
            <a:alpha val="90000"/>
            <a:hueOff val="-3945710"/>
            <a:satOff val="22157"/>
            <a:lumOff val="1408"/>
            <a:alphaOff val="0"/>
          </a:schemeClr>
        </a:fillRef>
        <a:effectRef idx="0">
          <a:schemeClr val="accent4">
            <a:tint val="40000"/>
            <a:alpha val="90000"/>
            <a:hueOff val="-3945710"/>
            <a:satOff val="22157"/>
            <a:lumOff val="1408"/>
            <a:alphaOff val="0"/>
          </a:schemeClr>
        </a:effectRef>
        <a:fontRef idx="minor">
          <a:schemeClr val="dk1">
            <a:hueOff val="0"/>
            <a:satOff val="0"/>
            <a:lumOff val="0"/>
            <a:alphaOff val="0"/>
          </a:schemeClr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210</Words>
  <Application>Microsoft Office PowerPoint</Application>
  <PresentationFormat>Экран (16:9)</PresentationFormat>
  <Paragraphs>54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Муниципальное бюджетное дошкольное образовательное учреждение «Детский сад №49 «Звёздочка»</vt:lpstr>
      <vt:lpstr>  Цель: в сотрудничестве с начальной школой формировать у подрастающего поколения чувство сопричастности к своему народу, ценностное отношение к славной истории Родины.   Задачи: 1. Воспитывать у детей бережное отношение и уважение к хлебу, показать его ценность и важность в период Великой Отечественной войны.  2. Дать детям представление о технологии изготовления хлеба в период Великой Отечественной войны. 3. Развивать у детей познавательные способности с помощью опытно-экспериментальной деятельности, учить сравнивать, анализировать, делать выводы, фиксировать результаты исследования.  </vt:lpstr>
      <vt:lpstr>Подготовительный этап исследовательской деятельности </vt:lpstr>
      <vt:lpstr>Исследование почвы, привезённой из городов-героев</vt:lpstr>
      <vt:lpstr>Определение кислотности почвы  Фиксация результатов в Дневниках наблюдений</vt:lpstr>
      <vt:lpstr>Подготовка почвы и посадка зерна</vt:lpstr>
      <vt:lpstr>Итоги 1 части опытно-экспериментальной деятельности:  почва из г.Волгограда оказалась самой плодородной   </vt:lpstr>
      <vt:lpstr>«Хлеб, опалённый войной» 2 этап исследовательской деятельности</vt:lpstr>
      <vt:lpstr>Делаем  закваску по рецептам военного времени</vt:lpstr>
      <vt:lpstr>Заводим тесто для хлеба на ржаной закваске «Фронтовой» и «Сталинградский»</vt:lpstr>
      <vt:lpstr>Готовим тесто для «Ржевского» хлеба</vt:lpstr>
      <vt:lpstr>Слайд 12</vt:lpstr>
      <vt:lpstr>Замешиваем тесто для «Блокадного» хлеба </vt:lpstr>
      <vt:lpstr>Слайд 14</vt:lpstr>
      <vt:lpstr>Буханки четырёх видов военного хлеба  готовы к выпечке</vt:lpstr>
      <vt:lpstr> Подготовка к дегустации четырёх видов хлеба,  выпеченного по рецептам военного времени  </vt:lpstr>
      <vt:lpstr>Вкус «Фронтового», «Сталинградского» и «Ржевского» хлеба дети определили как кисловатый и пресный. Совместно нами был сделан вывод: хлеб военного времени сильно отличается от современного хлеба</vt:lpstr>
      <vt:lpstr>Экскурсия для школьников в мини-музей «Хлеб городов-героев»  Самый горький на вкус - «Блокадный» хлеб </vt:lpstr>
      <vt:lpstr>Экскурсия для учителей начальной школы</vt:lpstr>
      <vt:lpstr>Итоги опытно-экспериментальной деятельности: бережное и уважительное отношение к хлебу</vt:lpstr>
    </vt:vector>
  </TitlesOfParts>
  <Company>school9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владелец</cp:lastModifiedBy>
  <cp:revision>354</cp:revision>
  <dcterms:created xsi:type="dcterms:W3CDTF">2018-04-13T08:51:00Z</dcterms:created>
  <dcterms:modified xsi:type="dcterms:W3CDTF">2022-05-12T11:59:01Z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1D8C8DCF7F644A1285E121359D965291</vt:lpwstr>
  </property>
  <property fmtid="{D5CDD505-2E9C-101B-9397-08002B2CF9AE}" pid="3" name="KSOProductBuildVer">
    <vt:lpwstr>1049-11.2.0.11074</vt:lpwstr>
  </property>
</Properties>
</file>