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Lst>
  <p:notesMasterIdLst>
    <p:notesMasterId r:id="rId20"/>
  </p:notesMasterIdLst>
  <p:sldIdLst>
    <p:sldId id="3098" r:id="rId3"/>
    <p:sldId id="3111" r:id="rId4"/>
    <p:sldId id="3288" r:id="rId5"/>
    <p:sldId id="3117" r:id="rId6"/>
    <p:sldId id="260" r:id="rId7"/>
    <p:sldId id="3254" r:id="rId8"/>
    <p:sldId id="3256" r:id="rId9"/>
    <p:sldId id="3257" r:id="rId10"/>
    <p:sldId id="265" r:id="rId11"/>
    <p:sldId id="3255" r:id="rId12"/>
    <p:sldId id="3252" r:id="rId13"/>
    <p:sldId id="3258" r:id="rId14"/>
    <p:sldId id="3259" r:id="rId15"/>
    <p:sldId id="3269" r:id="rId16"/>
    <p:sldId id="3270" r:id="rId17"/>
    <p:sldId id="3267" r:id="rId18"/>
    <p:sldId id="3287" r:id="rId19"/>
  </p:sldIdLst>
  <p:sldSz cx="12192000" cy="6858000"/>
  <p:notesSz cx="6805613" cy="99441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A00"/>
    <a:srgbClr val="00FF00"/>
    <a:srgbClr val="1E3ADA"/>
    <a:srgbClr val="3333FF"/>
    <a:srgbClr val="663300"/>
    <a:srgbClr val="FFFF00"/>
    <a:srgbClr val="FF9933"/>
    <a:srgbClr val="9933FF"/>
    <a:srgbClr val="00CC66"/>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41" autoAdjust="0"/>
  </p:normalViewPr>
  <p:slideViewPr>
    <p:cSldViewPr snapToGrid="0">
      <p:cViewPr varScale="1">
        <p:scale>
          <a:sx n="83" d="100"/>
          <a:sy n="83"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1041;&#1080;&#1085;&#1086;&#1084;\&#1055;&#1083;&#1072;&#1085;&#1099;\2023\&#1043;&#1088;&#1072;&#1092;&#1080;&#1082;%20&#1103;&#1085;&#1074;&#1072;&#1088;&#1100;%20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671-440F-A3C0-FCBD52823193}"/>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7671-440F-A3C0-FCBD52823193}"/>
              </c:ext>
            </c:extLst>
          </c:dPt>
          <c:dLbls>
            <c:dLbl>
              <c:idx val="0"/>
              <c:layout>
                <c:manualLayout>
                  <c:x val="-0.23315241124152175"/>
                  <c:y val="-0.13701378500634717"/>
                </c:manualLayout>
              </c:layout>
              <c:tx>
                <c:rich>
                  <a:bodyPr rot="0" spcFirstLastPara="1" vertOverflow="ellipsis" vert="horz" wrap="square" lIns="38100" tIns="19050" rIns="38100" bIns="19050" anchor="ctr" anchorCtr="1">
                    <a:spAutoFit/>
                  </a:bodyPr>
                  <a:lstStyle/>
                  <a:p>
                    <a:pPr>
                      <a:lnSpc>
                        <a:spcPct val="90000"/>
                      </a:lnSpc>
                      <a:defRPr sz="1600" b="1" i="0" u="none" strike="noStrike" kern="1200" baseline="0">
                        <a:solidFill>
                          <a:schemeClr val="bg1"/>
                        </a:solidFill>
                        <a:latin typeface="+mn-lt"/>
                        <a:ea typeface="+mn-ea"/>
                        <a:cs typeface="+mn-cs"/>
                      </a:defRPr>
                    </a:pPr>
                    <a:fld id="{FF9D8B1B-4497-4C1C-8179-3F3DFC0E50AC}" type="CATEGORYNAME">
                      <a:rPr lang="ru-RU" smtClean="0"/>
                      <a:pPr>
                        <a:lnSpc>
                          <a:spcPct val="90000"/>
                        </a:lnSpc>
                        <a:defRPr sz="1600" b="1">
                          <a:solidFill>
                            <a:schemeClr val="bg1"/>
                          </a:solidFill>
                        </a:defRPr>
                      </a:pPr>
                      <a:t>[ИМЯ КАТЕГОРИИ]</a:t>
                    </a:fld>
                    <a:r>
                      <a:rPr lang="ru-RU" baseline="0" dirty="0"/>
                      <a:t> </a:t>
                    </a:r>
                  </a:p>
                  <a:p>
                    <a:pPr>
                      <a:lnSpc>
                        <a:spcPct val="90000"/>
                      </a:lnSpc>
                      <a:defRPr sz="1600" b="1">
                        <a:solidFill>
                          <a:schemeClr val="bg1"/>
                        </a:solidFill>
                      </a:defRPr>
                    </a:pPr>
                    <a:fld id="{8AA4512A-72FA-4471-B56B-7E3BC3DBB826}" type="VALUE">
                      <a:rPr lang="ru-RU" sz="2400" baseline="0" smtClean="0"/>
                      <a:pPr>
                        <a:lnSpc>
                          <a:spcPct val="90000"/>
                        </a:lnSpc>
                        <a:defRPr sz="1600" b="1">
                          <a:solidFill>
                            <a:schemeClr val="bg1"/>
                          </a:solidFill>
                        </a:defRPr>
                      </a:pPr>
                      <a:t>[ЗНАЧЕНИЕ]</a:t>
                    </a:fld>
                    <a:endParaRPr lang="ru-RU"/>
                  </a:p>
                </c:rich>
              </c:tx>
              <c:spPr>
                <a:noFill/>
                <a:ln>
                  <a:noFill/>
                </a:ln>
                <a:effectLst/>
              </c:spPr>
              <c:txPr>
                <a:bodyPr rot="0" spcFirstLastPara="1" vertOverflow="ellipsis" vert="horz" wrap="square" lIns="38100" tIns="19050" rIns="38100" bIns="19050" anchor="ctr" anchorCtr="1">
                  <a:spAutoFit/>
                </a:bodyPr>
                <a:lstStyle/>
                <a:p>
                  <a:pPr>
                    <a:lnSpc>
                      <a:spcPct val="90000"/>
                    </a:lnSpc>
                    <a:defRPr sz="1600" b="1" i="0" u="none" strike="noStrike" kern="1200" baseline="0">
                      <a:solidFill>
                        <a:schemeClr val="bg1"/>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71-440F-A3C0-FCBD52823193}"/>
                </c:ext>
              </c:extLst>
            </c:dLbl>
            <c:dLbl>
              <c:idx val="1"/>
              <c:layout>
                <c:manualLayout>
                  <c:x val="0.17861267548922896"/>
                  <c:y val="0.12633490473267339"/>
                </c:manualLayout>
              </c:layout>
              <c:tx>
                <c:rich>
                  <a:bodyPr rot="0" spcFirstLastPara="1" vertOverflow="ellipsis" vert="horz" wrap="square" lIns="38100" tIns="19050" rIns="38100" bIns="19050" anchor="ctr" anchorCtr="1">
                    <a:spAutoFit/>
                  </a:bodyPr>
                  <a:lstStyle/>
                  <a:p>
                    <a:pPr>
                      <a:lnSpc>
                        <a:spcPct val="90000"/>
                      </a:lnSpc>
                      <a:defRPr sz="1600" b="1" i="0" u="none" strike="noStrike" kern="1200" baseline="0">
                        <a:solidFill>
                          <a:schemeClr val="tx1">
                            <a:lumMod val="75000"/>
                            <a:lumOff val="25000"/>
                          </a:schemeClr>
                        </a:solidFill>
                        <a:latin typeface="+mn-lt"/>
                        <a:ea typeface="+mn-ea"/>
                        <a:cs typeface="+mn-cs"/>
                      </a:defRPr>
                    </a:pPr>
                    <a:fld id="{90105ABF-2AD9-4A35-8979-AD791CE0228C}" type="CATEGORYNAME">
                      <a:rPr lang="ru-RU" smtClean="0"/>
                      <a:pPr>
                        <a:lnSpc>
                          <a:spcPct val="90000"/>
                        </a:lnSpc>
                        <a:defRPr sz="1600" b="1"/>
                      </a:pPr>
                      <a:t>[ИМЯ КАТЕГОРИИ]</a:t>
                    </a:fld>
                    <a:r>
                      <a:rPr lang="ru-RU" baseline="0" dirty="0"/>
                      <a:t> </a:t>
                    </a:r>
                  </a:p>
                  <a:p>
                    <a:pPr>
                      <a:lnSpc>
                        <a:spcPct val="90000"/>
                      </a:lnSpc>
                      <a:defRPr sz="1600" b="1"/>
                    </a:pPr>
                    <a:fld id="{C30E0343-FDD3-46AC-9D41-7C28B41875CB}" type="VALUE">
                      <a:rPr lang="ru-RU" sz="2400" baseline="0" smtClean="0"/>
                      <a:pPr>
                        <a:lnSpc>
                          <a:spcPct val="90000"/>
                        </a:lnSpc>
                        <a:defRPr sz="1600" b="1"/>
                      </a:pPr>
                      <a:t>[ЗНАЧЕНИЕ]</a:t>
                    </a:fld>
                    <a:endParaRPr lang="ru-RU"/>
                  </a:p>
                </c:rich>
              </c:tx>
              <c:spPr>
                <a:noFill/>
                <a:ln>
                  <a:noFill/>
                </a:ln>
                <a:effectLst/>
              </c:spPr>
              <c:txPr>
                <a:bodyPr rot="0" spcFirstLastPara="1" vertOverflow="ellipsis" vert="horz" wrap="square" lIns="38100" tIns="19050" rIns="38100" bIns="19050" anchor="ctr" anchorCtr="1">
                  <a:spAutoFit/>
                </a:bodyPr>
                <a:lstStyle/>
                <a:p>
                  <a:pPr>
                    <a:lnSpc>
                      <a:spcPct val="90000"/>
                    </a:lnSpc>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extLst>
                <c:ext xmlns:c15="http://schemas.microsoft.com/office/drawing/2012/chart" uri="{CE6537A1-D6FC-4f65-9D91-7224C49458BB}">
                  <c15:layout>
                    <c:manualLayout>
                      <c:w val="0.31662948703703409"/>
                      <c:h val="0.36385408037379829"/>
                    </c:manualLayout>
                  </c15:layout>
                  <c15:dlblFieldTable/>
                  <c15:showDataLabelsRange val="0"/>
                </c:ext>
                <c:ext xmlns:c16="http://schemas.microsoft.com/office/drawing/2014/chart" uri="{C3380CC4-5D6E-409C-BE32-E72D297353CC}">
                  <c16:uniqueId val="{00000003-7671-440F-A3C0-FCBD5282319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ru-RU"/>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Лист1!$A$1:$A$2</c:f>
              <c:strCache>
                <c:ptCount val="2"/>
                <c:pt idx="0">
                  <c:v>Обязательная часть</c:v>
                </c:pt>
                <c:pt idx="1">
                  <c:v>Часть, формируемая участниками образовательных отношений</c:v>
                </c:pt>
              </c:strCache>
            </c:strRef>
          </c:cat>
          <c:val>
            <c:numRef>
              <c:f>Лист1!$B$1:$B$2</c:f>
              <c:numCache>
                <c:formatCode>0%</c:formatCode>
                <c:ptCount val="2"/>
                <c:pt idx="0">
                  <c:v>0.6</c:v>
                </c:pt>
                <c:pt idx="1">
                  <c:v>0.4</c:v>
                </c:pt>
              </c:numCache>
            </c:numRef>
          </c:val>
          <c:extLst>
            <c:ext xmlns:c16="http://schemas.microsoft.com/office/drawing/2014/chart" uri="{C3380CC4-5D6E-409C-BE32-E72D297353CC}">
              <c16:uniqueId val="{00000004-7671-440F-A3C0-FCBD52823193}"/>
            </c:ext>
          </c:extLst>
        </c:ser>
        <c:dLbls>
          <c:showLegendKey val="0"/>
          <c:showVal val="1"/>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C9A02BA6-5408-4CDE-BA4E-324CF9894AD1}" type="datetimeFigureOut">
              <a:rPr lang="ru-RU" smtClean="0"/>
              <a:t>15.05.2023</a:t>
            </a:fld>
            <a:endParaRPr lang="ru-RU" dirty="0"/>
          </a:p>
        </p:txBody>
      </p:sp>
      <p:sp>
        <p:nvSpPr>
          <p:cNvPr id="4" name="Образ слайда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3A93B721-3873-418D-AE7C-0DF19606177C}" type="slidenum">
              <a:rPr lang="ru-RU" smtClean="0"/>
              <a:t>‹#›</a:t>
            </a:fld>
            <a:endParaRPr lang="ru-RU" dirty="0"/>
          </a:p>
        </p:txBody>
      </p:sp>
    </p:spTree>
    <p:extLst>
      <p:ext uri="{BB962C8B-B14F-4D97-AF65-F5344CB8AC3E}">
        <p14:creationId xmlns:p14="http://schemas.microsoft.com/office/powerpoint/2010/main" val="130942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6DF8F48A-6110-47DA-8521-A1D1FFD22FEF}" type="slidenum">
              <a:rPr lang="ru-RU" smtClean="0"/>
              <a:t>2</a:t>
            </a:fld>
            <a:endParaRPr lang="ru-RU" dirty="0"/>
          </a:p>
        </p:txBody>
      </p:sp>
    </p:spTree>
    <p:extLst>
      <p:ext uri="{BB962C8B-B14F-4D97-AF65-F5344CB8AC3E}">
        <p14:creationId xmlns:p14="http://schemas.microsoft.com/office/powerpoint/2010/main" val="107786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6DF8F48A-6110-47DA-8521-A1D1FFD22FEF}" type="slidenum">
              <a:rPr lang="ru-RU" smtClean="0"/>
              <a:t>3</a:t>
            </a:fld>
            <a:endParaRPr lang="ru-RU" dirty="0"/>
          </a:p>
        </p:txBody>
      </p:sp>
    </p:spTree>
    <p:extLst>
      <p:ext uri="{BB962C8B-B14F-4D97-AF65-F5344CB8AC3E}">
        <p14:creationId xmlns:p14="http://schemas.microsoft.com/office/powerpoint/2010/main" val="103443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6DF8F48A-6110-47DA-8521-A1D1FFD22FEF}" type="slidenum">
              <a:rPr lang="ru-RU" smtClean="0"/>
              <a:t>4</a:t>
            </a:fld>
            <a:endParaRPr lang="ru-RU" dirty="0"/>
          </a:p>
        </p:txBody>
      </p:sp>
    </p:spTree>
    <p:extLst>
      <p:ext uri="{BB962C8B-B14F-4D97-AF65-F5344CB8AC3E}">
        <p14:creationId xmlns:p14="http://schemas.microsoft.com/office/powerpoint/2010/main" val="815811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dirty="0"/>
          </a:p>
        </p:txBody>
      </p:sp>
      <p:sp>
        <p:nvSpPr>
          <p:cNvPr id="4" name="Номер слайда 3"/>
          <p:cNvSpPr>
            <a:spLocks noGrp="1"/>
          </p:cNvSpPr>
          <p:nvPr>
            <p:ph type="sldNum" sz="quarter" idx="5"/>
          </p:nvPr>
        </p:nvSpPr>
        <p:spPr/>
        <p:txBody>
          <a:bodyPr rtlCol="0"/>
          <a:lstStyle/>
          <a:p>
            <a:pPr rtl="0"/>
            <a:fld id="{6DF8F48A-6110-47DA-8521-A1D1FFD22FEF}" type="slidenum">
              <a:rPr lang="ru-RU" smtClean="0"/>
              <a:t>6</a:t>
            </a:fld>
            <a:endParaRPr lang="ru-RU" dirty="0"/>
          </a:p>
        </p:txBody>
      </p:sp>
    </p:spTree>
    <p:extLst>
      <p:ext uri="{BB962C8B-B14F-4D97-AF65-F5344CB8AC3E}">
        <p14:creationId xmlns:p14="http://schemas.microsoft.com/office/powerpoint/2010/main" val="880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869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2004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08940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Титульный слайд">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50240" cy="1036320"/>
          </a:xfrm>
          <a:prstGeom prst="rect">
            <a:avLst/>
          </a:prstGeom>
        </p:spPr>
      </p:pic>
    </p:spTree>
    <p:extLst>
      <p:ext uri="{BB962C8B-B14F-4D97-AF65-F5344CB8AC3E}">
        <p14:creationId xmlns:p14="http://schemas.microsoft.com/office/powerpoint/2010/main" val="368458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5_Только заголовок">
    <p:spTree>
      <p:nvGrpSpPr>
        <p:cNvPr id="1" name=""/>
        <p:cNvGrpSpPr/>
        <p:nvPr/>
      </p:nvGrpSpPr>
      <p:grpSpPr>
        <a:xfrm>
          <a:off x="0" y="0"/>
          <a:ext cx="0" cy="0"/>
          <a:chOff x="0" y="0"/>
          <a:chExt cx="0" cy="0"/>
        </a:xfrm>
      </p:grpSpPr>
      <p:sp>
        <p:nvSpPr>
          <p:cNvPr id="6" name="Прямоугольник 5"/>
          <p:cNvSpPr/>
          <p:nvPr userDrawn="1"/>
        </p:nvSpPr>
        <p:spPr>
          <a:xfrm flipH="1">
            <a:off x="2639616" y="96045"/>
            <a:ext cx="9552384" cy="817646"/>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ru-RU" sz="1800" dirty="0"/>
          </a:p>
        </p:txBody>
      </p:sp>
      <p:cxnSp>
        <p:nvCxnSpPr>
          <p:cNvPr id="7" name="Прямая соединительная линия 6"/>
          <p:cNvCxnSpPr/>
          <p:nvPr userDrawn="1"/>
        </p:nvCxnSpPr>
        <p:spPr>
          <a:xfrm>
            <a:off x="2068285" y="192428"/>
            <a:ext cx="2051" cy="626298"/>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grpSp>
        <p:nvGrpSpPr>
          <p:cNvPr id="8" name="Группа 44"/>
          <p:cNvGrpSpPr/>
          <p:nvPr userDrawn="1"/>
        </p:nvGrpSpPr>
        <p:grpSpPr>
          <a:xfrm>
            <a:off x="210877" y="256608"/>
            <a:ext cx="1756664" cy="497938"/>
            <a:chOff x="338369" y="163286"/>
            <a:chExt cx="1440066" cy="497938"/>
          </a:xfrm>
        </p:grpSpPr>
        <p:sp>
          <p:nvSpPr>
            <p:cNvPr id="9" name="AutoShape 4"/>
            <p:cNvSpPr>
              <a:spLocks noChangeAspect="1" noChangeArrowheads="1" noTextEdit="1"/>
            </p:cNvSpPr>
            <p:nvPr/>
          </p:nvSpPr>
          <p:spPr bwMode="auto">
            <a:xfrm>
              <a:off x="338369" y="163286"/>
              <a:ext cx="1429001" cy="4931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0" name="Freeform 6"/>
            <p:cNvSpPr>
              <a:spLocks/>
            </p:cNvSpPr>
            <p:nvPr/>
          </p:nvSpPr>
          <p:spPr bwMode="auto">
            <a:xfrm>
              <a:off x="343111" y="397237"/>
              <a:ext cx="548521" cy="31615"/>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1" name="Freeform 7"/>
            <p:cNvSpPr>
              <a:spLocks/>
            </p:cNvSpPr>
            <p:nvPr/>
          </p:nvSpPr>
          <p:spPr bwMode="auto">
            <a:xfrm>
              <a:off x="1223591" y="397237"/>
              <a:ext cx="548521" cy="31615"/>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2" name="Freeform 8"/>
            <p:cNvSpPr>
              <a:spLocks/>
            </p:cNvSpPr>
            <p:nvPr/>
          </p:nvSpPr>
          <p:spPr bwMode="auto">
            <a:xfrm>
              <a:off x="338369" y="511052"/>
              <a:ext cx="124880" cy="116976"/>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3" name="Freeform 9"/>
            <p:cNvSpPr>
              <a:spLocks noEditPoints="1"/>
            </p:cNvSpPr>
            <p:nvPr/>
          </p:nvSpPr>
          <p:spPr bwMode="auto">
            <a:xfrm>
              <a:off x="485379" y="511052"/>
              <a:ext cx="85361" cy="116976"/>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4" name="Freeform 10"/>
            <p:cNvSpPr>
              <a:spLocks noEditPoints="1"/>
            </p:cNvSpPr>
            <p:nvPr/>
          </p:nvSpPr>
          <p:spPr bwMode="auto">
            <a:xfrm>
              <a:off x="594451" y="509471"/>
              <a:ext cx="115395" cy="120137"/>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5" name="Freeform 11"/>
            <p:cNvSpPr>
              <a:spLocks/>
            </p:cNvSpPr>
            <p:nvPr/>
          </p:nvSpPr>
          <p:spPr bwMode="auto">
            <a:xfrm>
              <a:off x="736719" y="509471"/>
              <a:ext cx="105910" cy="120137"/>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6" name="Freeform 12"/>
            <p:cNvSpPr>
              <a:spLocks noEditPoints="1"/>
            </p:cNvSpPr>
            <p:nvPr/>
          </p:nvSpPr>
          <p:spPr bwMode="auto">
            <a:xfrm>
              <a:off x="866341" y="511052"/>
              <a:ext cx="91684" cy="116976"/>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7" name="Freeform 13"/>
            <p:cNvSpPr>
              <a:spLocks/>
            </p:cNvSpPr>
            <p:nvPr/>
          </p:nvSpPr>
          <p:spPr bwMode="auto">
            <a:xfrm>
              <a:off x="984897" y="511052"/>
              <a:ext cx="85361" cy="116976"/>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8" name="Freeform 14"/>
            <p:cNvSpPr>
              <a:spLocks/>
            </p:cNvSpPr>
            <p:nvPr/>
          </p:nvSpPr>
          <p:spPr bwMode="auto">
            <a:xfrm>
              <a:off x="1093969" y="511052"/>
              <a:ext cx="180206" cy="150172"/>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19" name="Freeform 15"/>
            <p:cNvSpPr>
              <a:spLocks/>
            </p:cNvSpPr>
            <p:nvPr/>
          </p:nvSpPr>
          <p:spPr bwMode="auto">
            <a:xfrm>
              <a:off x="1291563" y="511052"/>
              <a:ext cx="86941" cy="116976"/>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20" name="Freeform 16"/>
            <p:cNvSpPr>
              <a:spLocks/>
            </p:cNvSpPr>
            <p:nvPr/>
          </p:nvSpPr>
          <p:spPr bwMode="auto">
            <a:xfrm>
              <a:off x="1402216" y="511052"/>
              <a:ext cx="123299" cy="116976"/>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21" name="Freeform 17"/>
            <p:cNvSpPr>
              <a:spLocks/>
            </p:cNvSpPr>
            <p:nvPr/>
          </p:nvSpPr>
          <p:spPr bwMode="auto">
            <a:xfrm>
              <a:off x="1546065" y="511052"/>
              <a:ext cx="124880" cy="116976"/>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22" name="Freeform 18"/>
            <p:cNvSpPr>
              <a:spLocks/>
            </p:cNvSpPr>
            <p:nvPr/>
          </p:nvSpPr>
          <p:spPr bwMode="auto">
            <a:xfrm>
              <a:off x="1689913" y="511052"/>
              <a:ext cx="88522" cy="116976"/>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sp>
          <p:nvSpPr>
            <p:cNvPr id="23" name="Freeform 19"/>
            <p:cNvSpPr>
              <a:spLocks noEditPoints="1"/>
            </p:cNvSpPr>
            <p:nvPr/>
          </p:nvSpPr>
          <p:spPr bwMode="auto">
            <a:xfrm>
              <a:off x="943798" y="163286"/>
              <a:ext cx="229209" cy="289278"/>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94790"/>
            </a:solidFill>
            <a:ln w="9525">
              <a:noFill/>
              <a:round/>
              <a:headEnd/>
              <a:tailEnd/>
            </a:ln>
          </p:spPr>
          <p:txBody>
            <a:bodyPr vert="horz" wrap="square" lIns="91440" tIns="45720" rIns="91440" bIns="45720" numCol="1" anchor="t" anchorCtr="0" compatLnSpc="1">
              <a:prstTxWarp prst="textNoShape">
                <a:avLst/>
              </a:prstTxWarp>
            </a:bodyPr>
            <a:lstStyle/>
            <a:p>
              <a:endParaRPr lang="ru-RU" sz="1800" dirty="0"/>
            </a:p>
          </p:txBody>
        </p:sp>
      </p:grpSp>
    </p:spTree>
    <p:extLst>
      <p:ext uri="{BB962C8B-B14F-4D97-AF65-F5344CB8AC3E}">
        <p14:creationId xmlns:p14="http://schemas.microsoft.com/office/powerpoint/2010/main" val="1325013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_Пользовательский макет">
    <p:spTree>
      <p:nvGrpSpPr>
        <p:cNvPr id="1" name=""/>
        <p:cNvGrpSpPr/>
        <p:nvPr/>
      </p:nvGrpSpPr>
      <p:grpSpPr>
        <a:xfrm>
          <a:off x="0" y="0"/>
          <a:ext cx="0" cy="0"/>
          <a:chOff x="0" y="0"/>
          <a:chExt cx="0" cy="0"/>
        </a:xfrm>
      </p:grpSpPr>
      <p:pic>
        <p:nvPicPr>
          <p:cNvPr id="6" name="Рисунок 24"/>
          <p:cNvPicPr>
            <a:picLocks noChangeAspect="1"/>
          </p:cNvPicPr>
          <p:nvPr userDrawn="1"/>
        </p:nvPicPr>
        <p:blipFill>
          <a:blip r:embed="rId2" cstate="print"/>
          <a:srcRect l="-5" r="14490"/>
          <a:stretch>
            <a:fillRect/>
          </a:stretch>
        </p:blipFill>
        <p:spPr bwMode="auto">
          <a:xfrm>
            <a:off x="-9049" y="6063204"/>
            <a:ext cx="12192001" cy="794797"/>
          </a:xfrm>
          <a:prstGeom prst="rect">
            <a:avLst/>
          </a:prstGeom>
          <a:noFill/>
          <a:ln w="9525">
            <a:noFill/>
            <a:miter lim="800000"/>
            <a:headEnd/>
            <a:tailEnd/>
          </a:ln>
        </p:spPr>
      </p:pic>
      <p:pic>
        <p:nvPicPr>
          <p:cNvPr id="7" name="Рисунок 28"/>
          <p:cNvPicPr>
            <a:picLocks noChangeAspect="1"/>
          </p:cNvPicPr>
          <p:nvPr userDrawn="1"/>
        </p:nvPicPr>
        <p:blipFill>
          <a:blip r:embed="rId3" cstate="print"/>
          <a:srcRect/>
          <a:stretch>
            <a:fillRect/>
          </a:stretch>
        </p:blipFill>
        <p:spPr bwMode="auto">
          <a:xfrm>
            <a:off x="19911" y="54715"/>
            <a:ext cx="2217220" cy="696887"/>
          </a:xfrm>
          <a:prstGeom prst="rect">
            <a:avLst/>
          </a:prstGeom>
          <a:noFill/>
          <a:ln w="9525">
            <a:noFill/>
            <a:miter lim="800000"/>
            <a:headEnd/>
            <a:tailEnd/>
          </a:ln>
        </p:spPr>
      </p:pic>
      <p:sp>
        <p:nvSpPr>
          <p:cNvPr id="9" name="Заголовок 1"/>
          <p:cNvSpPr txBox="1">
            <a:spLocks/>
          </p:cNvSpPr>
          <p:nvPr userDrawn="1"/>
        </p:nvSpPr>
        <p:spPr>
          <a:xfrm>
            <a:off x="266069" y="751602"/>
            <a:ext cx="2300479" cy="260613"/>
          </a:xfrm>
          <a:prstGeom prst="rect">
            <a:avLst/>
          </a:prstGeom>
        </p:spPr>
        <p:txBody>
          <a:bodyPr lIns="80147" tIns="40074" rIns="80147" bIns="40074"/>
          <a:lstStyle>
            <a:lvl1pPr algn="ctr" defTabSz="1043056" rtl="0" eaLnBrk="1" latinLnBrk="0" hangingPunct="1">
              <a:spcBef>
                <a:spcPct val="0"/>
              </a:spcBef>
              <a:buNone/>
              <a:defRPr sz="5000" kern="1200">
                <a:solidFill>
                  <a:schemeClr val="tx1"/>
                </a:solidFill>
                <a:latin typeface="+mj-lt"/>
                <a:ea typeface="+mj-ea"/>
                <a:cs typeface="+mj-cs"/>
              </a:defRPr>
            </a:lvl1pPr>
          </a:lstStyle>
          <a:p>
            <a:pPr algn="l">
              <a:defRPr/>
            </a:pPr>
            <a:r>
              <a:rPr lang="ru-RU" sz="1000" dirty="0">
                <a:solidFill>
                  <a:schemeClr val="bg1">
                    <a:lumMod val="50000"/>
                  </a:schemeClr>
                </a:solidFill>
                <a:latin typeface="Trebuchet MS" pitchFamily="34" charset="0"/>
              </a:rPr>
              <a:t>Дошкольное образование</a:t>
            </a:r>
          </a:p>
        </p:txBody>
      </p:sp>
      <p:pic>
        <p:nvPicPr>
          <p:cNvPr id="10" name="Рисунок 27"/>
          <p:cNvPicPr>
            <a:picLocks noChangeAspect="1"/>
          </p:cNvPicPr>
          <p:nvPr userDrawn="1"/>
        </p:nvPicPr>
        <p:blipFill>
          <a:blip r:embed="rId4" cstate="print"/>
          <a:srcRect/>
          <a:stretch>
            <a:fillRect/>
          </a:stretch>
        </p:blipFill>
        <p:spPr bwMode="auto">
          <a:xfrm>
            <a:off x="923088" y="228938"/>
            <a:ext cx="546613" cy="228935"/>
          </a:xfrm>
          <a:prstGeom prst="rect">
            <a:avLst/>
          </a:prstGeom>
          <a:noFill/>
          <a:ln w="9525">
            <a:noFill/>
            <a:miter lim="800000"/>
            <a:headEnd/>
            <a:tailEnd/>
          </a:ln>
        </p:spPr>
      </p:pic>
      <p:grpSp>
        <p:nvGrpSpPr>
          <p:cNvPr id="12" name="Группа 11"/>
          <p:cNvGrpSpPr/>
          <p:nvPr userDrawn="1"/>
        </p:nvGrpSpPr>
        <p:grpSpPr>
          <a:xfrm>
            <a:off x="10930449" y="200431"/>
            <a:ext cx="1261553" cy="485522"/>
            <a:chOff x="9586913" y="190004"/>
            <a:chExt cx="1106487" cy="535310"/>
          </a:xfrm>
        </p:grpSpPr>
        <p:pic>
          <p:nvPicPr>
            <p:cNvPr id="13" name="Рисунок 48"/>
            <p:cNvPicPr>
              <a:picLocks noChangeAspect="1"/>
            </p:cNvPicPr>
            <p:nvPr userDrawn="1"/>
          </p:nvPicPr>
          <p:blipFill>
            <a:blip r:embed="rId5" cstate="print"/>
            <a:srcRect/>
            <a:stretch>
              <a:fillRect/>
            </a:stretch>
          </p:blipFill>
          <p:spPr bwMode="auto">
            <a:xfrm>
              <a:off x="9756775" y="190004"/>
              <a:ext cx="342900" cy="422275"/>
            </a:xfrm>
            <a:prstGeom prst="rect">
              <a:avLst/>
            </a:prstGeom>
            <a:noFill/>
            <a:ln w="9525">
              <a:noFill/>
              <a:miter lim="800000"/>
              <a:headEnd/>
              <a:tailEnd/>
            </a:ln>
          </p:spPr>
        </p:pic>
        <p:pic>
          <p:nvPicPr>
            <p:cNvPr id="14" name="Рисунок 46"/>
            <p:cNvPicPr>
              <a:picLocks noChangeAspect="1"/>
            </p:cNvPicPr>
            <p:nvPr userDrawn="1"/>
          </p:nvPicPr>
          <p:blipFill>
            <a:blip r:embed="rId6" cstate="print"/>
            <a:srcRect/>
            <a:stretch>
              <a:fillRect/>
            </a:stretch>
          </p:blipFill>
          <p:spPr bwMode="auto">
            <a:xfrm>
              <a:off x="9586913" y="252239"/>
              <a:ext cx="1106487" cy="473075"/>
            </a:xfrm>
            <a:prstGeom prst="rect">
              <a:avLst/>
            </a:prstGeom>
            <a:noFill/>
            <a:ln w="9525">
              <a:noFill/>
              <a:miter lim="800000"/>
              <a:headEnd/>
              <a:tailEnd/>
            </a:ln>
          </p:spPr>
        </p:pic>
      </p:grpSp>
    </p:spTree>
    <p:extLst>
      <p:ext uri="{BB962C8B-B14F-4D97-AF65-F5344CB8AC3E}">
        <p14:creationId xmlns:p14="http://schemas.microsoft.com/office/powerpoint/2010/main" val="3440943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4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Титульный слайд">
    <p:spTree>
      <p:nvGrpSpPr>
        <p:cNvPr id="1" name=""/>
        <p:cNvGrpSpPr/>
        <p:nvPr/>
      </p:nvGrpSpPr>
      <p:grpSpPr>
        <a:xfrm>
          <a:off x="0" y="0"/>
          <a:ext cx="0" cy="0"/>
          <a:chOff x="0" y="0"/>
          <a:chExt cx="0" cy="0"/>
        </a:xfrm>
      </p:grpSpPr>
      <p:sp>
        <p:nvSpPr>
          <p:cNvPr id="3" name="Shape 453"/>
          <p:cNvSpPr/>
          <p:nvPr userDrawn="1"/>
        </p:nvSpPr>
        <p:spPr>
          <a:xfrm>
            <a:off x="2" y="1"/>
            <a:ext cx="12182951" cy="980537"/>
          </a:xfrm>
          <a:prstGeom prst="rect">
            <a:avLst/>
          </a:prstGeom>
          <a:solidFill>
            <a:srgbClr val="88C3E3"/>
          </a:solidFill>
          <a:ln w="38100">
            <a:solidFill>
              <a:srgbClr val="FFFFFF"/>
            </a:solidFill>
          </a:ln>
          <a:effectLst>
            <a:outerShdw blurRad="38100" dist="20000" dir="5400000" rotWithShape="0">
              <a:srgbClr val="000000">
                <a:alpha val="38000"/>
              </a:srgbClr>
            </a:outerShdw>
          </a:effectLst>
        </p:spPr>
        <p:txBody>
          <a:bodyPr lIns="45654" tIns="45654" rIns="45654" bIns="45654" anchor="ctr"/>
          <a:lstStyle/>
          <a:p>
            <a:pPr defTabSz="908881" eaLnBrk="1" hangingPunct="1">
              <a:defRPr>
                <a:solidFill>
                  <a:srgbClr val="FFFFFF"/>
                </a:solidFill>
                <a:latin typeface="+mn-lt"/>
                <a:ea typeface="+mn-ea"/>
                <a:cs typeface="+mn-cs"/>
                <a:sym typeface="Calibri"/>
              </a:defRPr>
            </a:pPr>
            <a:endParaRPr sz="1800" dirty="0">
              <a:solidFill>
                <a:srgbClr val="FFFFFF"/>
              </a:solidFill>
              <a:latin typeface="+mn-lt"/>
              <a:cs typeface="+mn-cs"/>
              <a:sym typeface="Calibri"/>
            </a:endParaRPr>
          </a:p>
        </p:txBody>
      </p:sp>
      <p:sp>
        <p:nvSpPr>
          <p:cNvPr id="4" name="Shape 455"/>
          <p:cNvSpPr txBox="1">
            <a:spLocks/>
          </p:cNvSpPr>
          <p:nvPr userDrawn="1"/>
        </p:nvSpPr>
        <p:spPr bwMode="auto">
          <a:xfrm>
            <a:off x="224438" y="33119"/>
            <a:ext cx="11743125" cy="914303"/>
          </a:xfrm>
          <a:prstGeom prst="rect">
            <a:avLst/>
          </a:prstGeom>
          <a:noFill/>
          <a:ln>
            <a:noFill/>
          </a:ln>
        </p:spPr>
        <p:txBody>
          <a:bodyPr lIns="91312" tIns="45656" rIns="91312" bIns="45656"/>
          <a:lstStyle>
            <a:lvl1pPr eaLnBrk="0" hangingPunct="0">
              <a:spcBef>
                <a:spcPct val="20000"/>
              </a:spcBef>
              <a:buFont typeface="Arial" pitchFamily="34" charset="0"/>
              <a:buChar char="•"/>
              <a:defRPr sz="3700">
                <a:solidFill>
                  <a:schemeClr val="tx1"/>
                </a:solidFill>
                <a:latin typeface="Calibri" pitchFamily="34" charset="0"/>
              </a:defRPr>
            </a:lvl1pPr>
            <a:lvl2pPr marL="842963" indent="-323850" eaLnBrk="0" hangingPunct="0">
              <a:spcBef>
                <a:spcPct val="20000"/>
              </a:spcBef>
              <a:buFont typeface="Arial" pitchFamily="34" charset="0"/>
              <a:buChar char="–"/>
              <a:defRPr sz="3200">
                <a:solidFill>
                  <a:schemeClr val="tx1"/>
                </a:solidFill>
                <a:latin typeface="Calibri" pitchFamily="34" charset="0"/>
              </a:defRPr>
            </a:lvl2pPr>
            <a:lvl3pPr marL="1296988" indent="-258763" eaLnBrk="0" hangingPunct="0">
              <a:spcBef>
                <a:spcPct val="20000"/>
              </a:spcBef>
              <a:buFont typeface="Arial" pitchFamily="34" charset="0"/>
              <a:buChar char="•"/>
              <a:defRPr sz="2700">
                <a:solidFill>
                  <a:schemeClr val="tx1"/>
                </a:solidFill>
                <a:latin typeface="Calibri" pitchFamily="34" charset="0"/>
              </a:defRPr>
            </a:lvl3pPr>
            <a:lvl4pPr marL="1816100" indent="-258763" eaLnBrk="0" hangingPunct="0">
              <a:spcBef>
                <a:spcPct val="20000"/>
              </a:spcBef>
              <a:buFont typeface="Arial" pitchFamily="34" charset="0"/>
              <a:buChar char="–"/>
              <a:defRPr sz="2300">
                <a:solidFill>
                  <a:schemeClr val="tx1"/>
                </a:solidFill>
                <a:latin typeface="Calibri" pitchFamily="34" charset="0"/>
              </a:defRPr>
            </a:lvl4pPr>
            <a:lvl5pPr marL="2336800" indent="-258763" eaLnBrk="0" hangingPunct="0">
              <a:spcBef>
                <a:spcPct val="20000"/>
              </a:spcBef>
              <a:buFont typeface="Arial" pitchFamily="34" charset="0"/>
              <a:buChar char="»"/>
              <a:defRPr sz="2300">
                <a:solidFill>
                  <a:schemeClr val="tx1"/>
                </a:solidFill>
                <a:latin typeface="Calibri" pitchFamily="34" charset="0"/>
              </a:defRPr>
            </a:lvl5pPr>
            <a:lvl6pPr marL="27940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6pPr>
            <a:lvl7pPr marL="32512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7pPr>
            <a:lvl8pPr marL="37084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8pPr>
            <a:lvl9pPr marL="41656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9pPr>
          </a:lstStyle>
          <a:p>
            <a:pPr algn="ctr" defTabSz="800479" eaLnBrk="1" hangingPunct="1">
              <a:spcBef>
                <a:spcPct val="0"/>
              </a:spcBef>
              <a:buFontTx/>
              <a:buNone/>
              <a:defRPr/>
            </a:pPr>
            <a:endParaRPr lang="ru-RU" altLang="ru-RU" sz="2500" dirty="0">
              <a:solidFill>
                <a:srgbClr val="FFFFFF"/>
              </a:solidFill>
              <a:latin typeface="Impact" pitchFamily="34" charset="0"/>
              <a:ea typeface="Helvetica Neue Black Condensed"/>
              <a:cs typeface="Helvetica Neue Black Condensed"/>
              <a:sym typeface="Helvetica Neue Black Condensed"/>
            </a:endParaRPr>
          </a:p>
        </p:txBody>
      </p:sp>
      <p:pic>
        <p:nvPicPr>
          <p:cNvPr id="5" name="Picture 3" descr="D:\Моя работа\Соц. сети\Соцсети\Статьи\Работа со статьями\ИП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91801" y="-110306"/>
            <a:ext cx="751527" cy="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22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9_Титульный слайд">
    <p:spTree>
      <p:nvGrpSpPr>
        <p:cNvPr id="1" name=""/>
        <p:cNvGrpSpPr/>
        <p:nvPr/>
      </p:nvGrpSpPr>
      <p:grpSpPr>
        <a:xfrm>
          <a:off x="0" y="0"/>
          <a:ext cx="0" cy="0"/>
          <a:chOff x="0" y="0"/>
          <a:chExt cx="0" cy="0"/>
        </a:xfrm>
      </p:grpSpPr>
      <p:sp>
        <p:nvSpPr>
          <p:cNvPr id="3" name="Shape 453"/>
          <p:cNvSpPr/>
          <p:nvPr userDrawn="1"/>
        </p:nvSpPr>
        <p:spPr>
          <a:xfrm>
            <a:off x="2" y="1"/>
            <a:ext cx="12182951" cy="980537"/>
          </a:xfrm>
          <a:prstGeom prst="rect">
            <a:avLst/>
          </a:prstGeom>
          <a:solidFill>
            <a:srgbClr val="88C3E3"/>
          </a:solidFill>
          <a:ln w="38100">
            <a:solidFill>
              <a:srgbClr val="FFFFFF"/>
            </a:solidFill>
          </a:ln>
          <a:effectLst>
            <a:outerShdw blurRad="38100" dist="20000" dir="5400000" rotWithShape="0">
              <a:srgbClr val="000000">
                <a:alpha val="38000"/>
              </a:srgbClr>
            </a:outerShdw>
          </a:effectLst>
        </p:spPr>
        <p:txBody>
          <a:bodyPr lIns="45654" tIns="45654" rIns="45654" bIns="45654" anchor="ctr"/>
          <a:lstStyle/>
          <a:p>
            <a:pPr defTabSz="908881" eaLnBrk="1" hangingPunct="1">
              <a:defRPr>
                <a:solidFill>
                  <a:srgbClr val="FFFFFF"/>
                </a:solidFill>
                <a:latin typeface="+mn-lt"/>
                <a:ea typeface="+mn-ea"/>
                <a:cs typeface="+mn-cs"/>
                <a:sym typeface="Calibri"/>
              </a:defRPr>
            </a:pPr>
            <a:endParaRPr sz="1800" dirty="0">
              <a:solidFill>
                <a:srgbClr val="FFFFFF"/>
              </a:solidFill>
              <a:latin typeface="+mn-lt"/>
              <a:cs typeface="+mn-cs"/>
              <a:sym typeface="Calibri"/>
            </a:endParaRPr>
          </a:p>
        </p:txBody>
      </p:sp>
      <p:sp>
        <p:nvSpPr>
          <p:cNvPr id="4" name="Shape 455"/>
          <p:cNvSpPr txBox="1">
            <a:spLocks/>
          </p:cNvSpPr>
          <p:nvPr userDrawn="1"/>
        </p:nvSpPr>
        <p:spPr bwMode="auto">
          <a:xfrm>
            <a:off x="224438" y="33119"/>
            <a:ext cx="11743125" cy="914303"/>
          </a:xfrm>
          <a:prstGeom prst="rect">
            <a:avLst/>
          </a:prstGeom>
          <a:noFill/>
          <a:ln>
            <a:noFill/>
          </a:ln>
        </p:spPr>
        <p:txBody>
          <a:bodyPr lIns="91312" tIns="45656" rIns="91312" bIns="45656"/>
          <a:lstStyle>
            <a:lvl1pPr eaLnBrk="0" hangingPunct="0">
              <a:spcBef>
                <a:spcPct val="20000"/>
              </a:spcBef>
              <a:buFont typeface="Arial" pitchFamily="34" charset="0"/>
              <a:buChar char="•"/>
              <a:defRPr sz="3700">
                <a:solidFill>
                  <a:schemeClr val="tx1"/>
                </a:solidFill>
                <a:latin typeface="Calibri" pitchFamily="34" charset="0"/>
              </a:defRPr>
            </a:lvl1pPr>
            <a:lvl2pPr marL="842963" indent="-323850" eaLnBrk="0" hangingPunct="0">
              <a:spcBef>
                <a:spcPct val="20000"/>
              </a:spcBef>
              <a:buFont typeface="Arial" pitchFamily="34" charset="0"/>
              <a:buChar char="–"/>
              <a:defRPr sz="3200">
                <a:solidFill>
                  <a:schemeClr val="tx1"/>
                </a:solidFill>
                <a:latin typeface="Calibri" pitchFamily="34" charset="0"/>
              </a:defRPr>
            </a:lvl2pPr>
            <a:lvl3pPr marL="1296988" indent="-258763" eaLnBrk="0" hangingPunct="0">
              <a:spcBef>
                <a:spcPct val="20000"/>
              </a:spcBef>
              <a:buFont typeface="Arial" pitchFamily="34" charset="0"/>
              <a:buChar char="•"/>
              <a:defRPr sz="2700">
                <a:solidFill>
                  <a:schemeClr val="tx1"/>
                </a:solidFill>
                <a:latin typeface="Calibri" pitchFamily="34" charset="0"/>
              </a:defRPr>
            </a:lvl3pPr>
            <a:lvl4pPr marL="1816100" indent="-258763" eaLnBrk="0" hangingPunct="0">
              <a:spcBef>
                <a:spcPct val="20000"/>
              </a:spcBef>
              <a:buFont typeface="Arial" pitchFamily="34" charset="0"/>
              <a:buChar char="–"/>
              <a:defRPr sz="2300">
                <a:solidFill>
                  <a:schemeClr val="tx1"/>
                </a:solidFill>
                <a:latin typeface="Calibri" pitchFamily="34" charset="0"/>
              </a:defRPr>
            </a:lvl4pPr>
            <a:lvl5pPr marL="2336800" indent="-258763" eaLnBrk="0" hangingPunct="0">
              <a:spcBef>
                <a:spcPct val="20000"/>
              </a:spcBef>
              <a:buFont typeface="Arial" pitchFamily="34" charset="0"/>
              <a:buChar char="»"/>
              <a:defRPr sz="2300">
                <a:solidFill>
                  <a:schemeClr val="tx1"/>
                </a:solidFill>
                <a:latin typeface="Calibri" pitchFamily="34" charset="0"/>
              </a:defRPr>
            </a:lvl5pPr>
            <a:lvl6pPr marL="27940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6pPr>
            <a:lvl7pPr marL="32512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7pPr>
            <a:lvl8pPr marL="37084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8pPr>
            <a:lvl9pPr marL="4165600" indent="-258763" eaLnBrk="0" fontAlgn="base" hangingPunct="0">
              <a:spcBef>
                <a:spcPct val="20000"/>
              </a:spcBef>
              <a:spcAft>
                <a:spcPct val="0"/>
              </a:spcAft>
              <a:buFont typeface="Arial" pitchFamily="34" charset="0"/>
              <a:buChar char="»"/>
              <a:defRPr sz="2300">
                <a:solidFill>
                  <a:schemeClr val="tx1"/>
                </a:solidFill>
                <a:latin typeface="Calibri" pitchFamily="34" charset="0"/>
              </a:defRPr>
            </a:lvl9pPr>
          </a:lstStyle>
          <a:p>
            <a:pPr algn="ctr" defTabSz="800479" eaLnBrk="1" hangingPunct="1">
              <a:spcBef>
                <a:spcPct val="0"/>
              </a:spcBef>
              <a:buFontTx/>
              <a:buNone/>
              <a:defRPr/>
            </a:pPr>
            <a:endParaRPr lang="ru-RU" altLang="ru-RU" sz="2500" dirty="0">
              <a:solidFill>
                <a:srgbClr val="FFFFFF"/>
              </a:solidFill>
              <a:latin typeface="Impact" pitchFamily="34" charset="0"/>
              <a:ea typeface="Helvetica Neue Black Condensed"/>
              <a:cs typeface="Helvetica Neue Black Condensed"/>
              <a:sym typeface="Helvetica Neue Black Condensed"/>
            </a:endParaRPr>
          </a:p>
        </p:txBody>
      </p:sp>
      <p:pic>
        <p:nvPicPr>
          <p:cNvPr id="6" name="Picture 3" descr="D:\Моя работа\Соц. сети\Соцсети\Статьи\Работа со статьями\ИП4.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591801" y="-110306"/>
            <a:ext cx="751527" cy="600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444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816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3188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862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Нижний колонтитул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Номер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7548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Нижний колонтитул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147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E6838642-F192-40B3-9CE9-54140F0A90E1}"/>
              </a:ext>
            </a:extLst>
          </p:cNvPr>
          <p:cNvSpPr/>
          <p:nvPr userDrawn="1"/>
        </p:nvSpPr>
        <p:spPr>
          <a:xfrm>
            <a:off x="315304" y="6651116"/>
            <a:ext cx="2238710" cy="10772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700" b="0" i="0" u="none" strike="noStrike" kern="1200" cap="none" spc="0" normalizeH="0" baseline="0" noProof="0" dirty="0">
                <a:ln>
                  <a:noFill/>
                </a:ln>
                <a:solidFill>
                  <a:prstClr val="white">
                    <a:lumMod val="65000"/>
                  </a:prstClr>
                </a:solidFill>
                <a:effectLst/>
                <a:uLnTx/>
                <a:uFillTx/>
                <a:latin typeface="Calibri"/>
                <a:ea typeface="+mn-ea"/>
                <a:cs typeface="+mn-cs"/>
              </a:rPr>
              <a:t>© АО «Издательство "Просвещение"», 20</a:t>
            </a:r>
            <a:r>
              <a:rPr kumimoji="0" lang="en-US" sz="700" b="0" i="0" u="none" strike="noStrike" kern="1200" cap="none" spc="0" normalizeH="0" baseline="0" noProof="0" dirty="0">
                <a:ln>
                  <a:noFill/>
                </a:ln>
                <a:solidFill>
                  <a:prstClr val="white">
                    <a:lumMod val="65000"/>
                  </a:prstClr>
                </a:solidFill>
                <a:effectLst/>
                <a:uLnTx/>
                <a:uFillTx/>
                <a:latin typeface="Calibri"/>
                <a:ea typeface="+mn-ea"/>
                <a:cs typeface="+mn-cs"/>
              </a:rPr>
              <a:t>20</a:t>
            </a:r>
            <a:endParaRPr kumimoji="0" lang="ru-RU" sz="700" b="0" i="0" u="none" strike="noStrike" kern="1200" cap="none" spc="0" normalizeH="0" baseline="0" noProof="0" dirty="0">
              <a:ln>
                <a:noFill/>
              </a:ln>
              <a:solidFill>
                <a:prstClr val="white">
                  <a:lumMod val="65000"/>
                </a:prstClr>
              </a:solidFill>
              <a:effectLst/>
              <a:uLnTx/>
              <a:uFillTx/>
              <a:latin typeface="Calibri"/>
              <a:ea typeface="+mn-ea"/>
              <a:cs typeface="+mn-cs"/>
            </a:endParaRPr>
          </a:p>
        </p:txBody>
      </p:sp>
      <p:cxnSp>
        <p:nvCxnSpPr>
          <p:cNvPr id="6" name="Прямая соединительная линия 5">
            <a:extLst>
              <a:ext uri="{FF2B5EF4-FFF2-40B4-BE49-F238E27FC236}">
                <a16:creationId xmlns:a16="http://schemas.microsoft.com/office/drawing/2014/main" id="{DEB654A0-C98F-4F96-9F38-182DA224F2D5}"/>
              </a:ext>
            </a:extLst>
          </p:cNvPr>
          <p:cNvCxnSpPr/>
          <p:nvPr userDrawn="1"/>
        </p:nvCxnSpPr>
        <p:spPr>
          <a:xfrm>
            <a:off x="13869" y="856475"/>
            <a:ext cx="10987314" cy="0"/>
          </a:xfrm>
          <a:prstGeom prst="line">
            <a:avLst/>
          </a:prstGeom>
          <a:ln w="28575">
            <a:gradFill>
              <a:gsLst>
                <a:gs pos="0">
                  <a:srgbClr val="2D2B8D"/>
                </a:gs>
                <a:gs pos="88000">
                  <a:srgbClr val="00B0F0"/>
                </a:gs>
              </a:gsLst>
              <a:lin ang="2400000" scaled="0"/>
            </a:gradFill>
          </a:ln>
        </p:spPr>
        <p:style>
          <a:lnRef idx="1">
            <a:schemeClr val="accent1"/>
          </a:lnRef>
          <a:fillRef idx="0">
            <a:schemeClr val="accent1"/>
          </a:fillRef>
          <a:effectRef idx="0">
            <a:schemeClr val="accent1"/>
          </a:effectRef>
          <a:fontRef idx="minor">
            <a:schemeClr val="tx1"/>
          </a:fontRef>
        </p:style>
      </p:cxnSp>
      <p:grpSp>
        <p:nvGrpSpPr>
          <p:cNvPr id="7" name="Группа 6">
            <a:extLst>
              <a:ext uri="{FF2B5EF4-FFF2-40B4-BE49-F238E27FC236}">
                <a16:creationId xmlns:a16="http://schemas.microsoft.com/office/drawing/2014/main" id="{B764E58E-9377-491C-BAAE-5993594E3F93}"/>
              </a:ext>
            </a:extLst>
          </p:cNvPr>
          <p:cNvGrpSpPr/>
          <p:nvPr userDrawn="1"/>
        </p:nvGrpSpPr>
        <p:grpSpPr>
          <a:xfrm>
            <a:off x="10920851" y="133368"/>
            <a:ext cx="1036335" cy="358338"/>
            <a:chOff x="10099577" y="300997"/>
            <a:chExt cx="1512553" cy="523002"/>
          </a:xfrm>
          <a:solidFill>
            <a:srgbClr val="2D2B8D"/>
          </a:solidFill>
        </p:grpSpPr>
        <p:sp>
          <p:nvSpPr>
            <p:cNvPr id="8" name="Freeform 6">
              <a:extLst>
                <a:ext uri="{FF2B5EF4-FFF2-40B4-BE49-F238E27FC236}">
                  <a16:creationId xmlns:a16="http://schemas.microsoft.com/office/drawing/2014/main" id="{8EF519E2-E53C-4D9E-B400-08D67129D2A8}"/>
                </a:ext>
              </a:extLst>
            </p:cNvPr>
            <p:cNvSpPr>
              <a:spLocks/>
            </p:cNvSpPr>
            <p:nvPr/>
          </p:nvSpPr>
          <p:spPr bwMode="auto">
            <a:xfrm>
              <a:off x="10104558" y="546724"/>
              <a:ext cx="576131" cy="33206"/>
            </a:xfrm>
            <a:custGeom>
              <a:avLst/>
              <a:gdLst/>
              <a:ahLst/>
              <a:cxnLst>
                <a:cxn ang="0">
                  <a:pos x="1505" y="0"/>
                </a:cxn>
                <a:cxn ang="0">
                  <a:pos x="0" y="0"/>
                </a:cxn>
                <a:cxn ang="0">
                  <a:pos x="0" y="84"/>
                </a:cxn>
                <a:cxn ang="0">
                  <a:pos x="1509" y="84"/>
                </a:cxn>
                <a:cxn ang="0">
                  <a:pos x="1505" y="0"/>
                </a:cxn>
              </a:cxnLst>
              <a:rect l="0" t="0" r="r" b="b"/>
              <a:pathLst>
                <a:path w="1509" h="84">
                  <a:moveTo>
                    <a:pt x="1505" y="0"/>
                  </a:moveTo>
                  <a:lnTo>
                    <a:pt x="0" y="0"/>
                  </a:lnTo>
                  <a:lnTo>
                    <a:pt x="0" y="84"/>
                  </a:lnTo>
                  <a:lnTo>
                    <a:pt x="1509" y="84"/>
                  </a:lnTo>
                  <a:lnTo>
                    <a:pt x="150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7">
              <a:extLst>
                <a:ext uri="{FF2B5EF4-FFF2-40B4-BE49-F238E27FC236}">
                  <a16:creationId xmlns:a16="http://schemas.microsoft.com/office/drawing/2014/main" id="{EB5A74A1-76B1-403A-8FB8-3FBCC4A7FACA}"/>
                </a:ext>
              </a:extLst>
            </p:cNvPr>
            <p:cNvSpPr>
              <a:spLocks/>
            </p:cNvSpPr>
            <p:nvPr/>
          </p:nvSpPr>
          <p:spPr bwMode="auto">
            <a:xfrm>
              <a:off x="11029357" y="546724"/>
              <a:ext cx="576131" cy="33206"/>
            </a:xfrm>
            <a:custGeom>
              <a:avLst/>
              <a:gdLst/>
              <a:ahLst/>
              <a:cxnLst>
                <a:cxn ang="0">
                  <a:pos x="1510" y="0"/>
                </a:cxn>
                <a:cxn ang="0">
                  <a:pos x="9" y="0"/>
                </a:cxn>
                <a:cxn ang="0">
                  <a:pos x="0" y="84"/>
                </a:cxn>
                <a:cxn ang="0">
                  <a:pos x="1510" y="84"/>
                </a:cxn>
                <a:cxn ang="0">
                  <a:pos x="1510" y="0"/>
                </a:cxn>
              </a:cxnLst>
              <a:rect l="0" t="0" r="r" b="b"/>
              <a:pathLst>
                <a:path w="1510" h="84">
                  <a:moveTo>
                    <a:pt x="1510" y="0"/>
                  </a:moveTo>
                  <a:lnTo>
                    <a:pt x="9" y="0"/>
                  </a:lnTo>
                  <a:lnTo>
                    <a:pt x="0" y="84"/>
                  </a:lnTo>
                  <a:lnTo>
                    <a:pt x="1510" y="84"/>
                  </a:lnTo>
                  <a:lnTo>
                    <a:pt x="15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8">
              <a:extLst>
                <a:ext uri="{FF2B5EF4-FFF2-40B4-BE49-F238E27FC236}">
                  <a16:creationId xmlns:a16="http://schemas.microsoft.com/office/drawing/2014/main" id="{8141FBEA-CB09-4617-90BF-6E4515E5EADB}"/>
                </a:ext>
              </a:extLst>
            </p:cNvPr>
            <p:cNvSpPr>
              <a:spLocks/>
            </p:cNvSpPr>
            <p:nvPr/>
          </p:nvSpPr>
          <p:spPr bwMode="auto">
            <a:xfrm>
              <a:off x="10099577" y="666268"/>
              <a:ext cx="131166" cy="122864"/>
            </a:xfrm>
            <a:custGeom>
              <a:avLst/>
              <a:gdLst/>
              <a:ahLst/>
              <a:cxnLst>
                <a:cxn ang="0">
                  <a:pos x="0" y="17"/>
                </a:cxn>
                <a:cxn ang="0">
                  <a:pos x="42" y="26"/>
                </a:cxn>
                <a:cxn ang="0">
                  <a:pos x="42" y="283"/>
                </a:cxn>
                <a:cxn ang="0">
                  <a:pos x="0" y="292"/>
                </a:cxn>
                <a:cxn ang="0">
                  <a:pos x="0" y="309"/>
                </a:cxn>
                <a:cxn ang="0">
                  <a:pos x="148" y="309"/>
                </a:cxn>
                <a:cxn ang="0">
                  <a:pos x="148" y="292"/>
                </a:cxn>
                <a:cxn ang="0">
                  <a:pos x="106" y="283"/>
                </a:cxn>
                <a:cxn ang="0">
                  <a:pos x="106" y="30"/>
                </a:cxn>
                <a:cxn ang="0">
                  <a:pos x="232" y="30"/>
                </a:cxn>
                <a:cxn ang="0">
                  <a:pos x="232" y="283"/>
                </a:cxn>
                <a:cxn ang="0">
                  <a:pos x="190" y="292"/>
                </a:cxn>
                <a:cxn ang="0">
                  <a:pos x="190" y="309"/>
                </a:cxn>
                <a:cxn ang="0">
                  <a:pos x="342" y="309"/>
                </a:cxn>
                <a:cxn ang="0">
                  <a:pos x="342" y="292"/>
                </a:cxn>
                <a:cxn ang="0">
                  <a:pos x="300" y="283"/>
                </a:cxn>
                <a:cxn ang="0">
                  <a:pos x="300" y="26"/>
                </a:cxn>
                <a:cxn ang="0">
                  <a:pos x="342" y="17"/>
                </a:cxn>
                <a:cxn ang="0">
                  <a:pos x="342" y="0"/>
                </a:cxn>
                <a:cxn ang="0">
                  <a:pos x="0" y="0"/>
                </a:cxn>
                <a:cxn ang="0">
                  <a:pos x="0" y="17"/>
                </a:cxn>
              </a:cxnLst>
              <a:rect l="0" t="0" r="r" b="b"/>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9">
              <a:extLst>
                <a:ext uri="{FF2B5EF4-FFF2-40B4-BE49-F238E27FC236}">
                  <a16:creationId xmlns:a16="http://schemas.microsoft.com/office/drawing/2014/main" id="{48B219EA-8104-447D-9B8C-156A030698CD}"/>
                </a:ext>
              </a:extLst>
            </p:cNvPr>
            <p:cNvSpPr>
              <a:spLocks noEditPoints="1"/>
            </p:cNvSpPr>
            <p:nvPr/>
          </p:nvSpPr>
          <p:spPr bwMode="auto">
            <a:xfrm>
              <a:off x="10253987" y="666268"/>
              <a:ext cx="89658" cy="122864"/>
            </a:xfrm>
            <a:custGeom>
              <a:avLst/>
              <a:gdLst/>
              <a:ahLst/>
              <a:cxnLst>
                <a:cxn ang="0">
                  <a:pos x="148" y="0"/>
                </a:cxn>
                <a:cxn ang="0">
                  <a:pos x="139" y="0"/>
                </a:cxn>
                <a:cxn ang="0">
                  <a:pos x="0" y="0"/>
                </a:cxn>
                <a:cxn ang="0">
                  <a:pos x="0" y="17"/>
                </a:cxn>
                <a:cxn ang="0">
                  <a:pos x="38" y="26"/>
                </a:cxn>
                <a:cxn ang="0">
                  <a:pos x="38" y="283"/>
                </a:cxn>
                <a:cxn ang="0">
                  <a:pos x="0" y="292"/>
                </a:cxn>
                <a:cxn ang="0">
                  <a:pos x="0" y="309"/>
                </a:cxn>
                <a:cxn ang="0">
                  <a:pos x="139" y="309"/>
                </a:cxn>
                <a:cxn ang="0">
                  <a:pos x="156" y="309"/>
                </a:cxn>
                <a:cxn ang="0">
                  <a:pos x="156" y="292"/>
                </a:cxn>
                <a:cxn ang="0">
                  <a:pos x="139" y="288"/>
                </a:cxn>
                <a:cxn ang="0">
                  <a:pos x="101" y="283"/>
                </a:cxn>
                <a:cxn ang="0">
                  <a:pos x="101" y="178"/>
                </a:cxn>
                <a:cxn ang="0">
                  <a:pos x="127" y="178"/>
                </a:cxn>
                <a:cxn ang="0">
                  <a:pos x="139" y="178"/>
                </a:cxn>
                <a:cxn ang="0">
                  <a:pos x="236" y="81"/>
                </a:cxn>
                <a:cxn ang="0">
                  <a:pos x="148" y="0"/>
                </a:cxn>
                <a:cxn ang="0">
                  <a:pos x="139" y="161"/>
                </a:cxn>
                <a:cxn ang="0">
                  <a:pos x="139" y="161"/>
                </a:cxn>
                <a:cxn ang="0">
                  <a:pos x="118" y="161"/>
                </a:cxn>
                <a:cxn ang="0">
                  <a:pos x="101" y="161"/>
                </a:cxn>
                <a:cxn ang="0">
                  <a:pos x="101" y="21"/>
                </a:cxn>
                <a:cxn ang="0">
                  <a:pos x="118" y="21"/>
                </a:cxn>
                <a:cxn ang="0">
                  <a:pos x="139" y="26"/>
                </a:cxn>
                <a:cxn ang="0">
                  <a:pos x="173" y="93"/>
                </a:cxn>
                <a:cxn ang="0">
                  <a:pos x="139" y="161"/>
                </a:cxn>
              </a:cxnLst>
              <a:rect l="0" t="0" r="r" b="b"/>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Freeform 10">
              <a:extLst>
                <a:ext uri="{FF2B5EF4-FFF2-40B4-BE49-F238E27FC236}">
                  <a16:creationId xmlns:a16="http://schemas.microsoft.com/office/drawing/2014/main" id="{71F453EE-6CA0-49B2-BA17-C90BA53D698B}"/>
                </a:ext>
              </a:extLst>
            </p:cNvPr>
            <p:cNvSpPr>
              <a:spLocks noEditPoints="1"/>
            </p:cNvSpPr>
            <p:nvPr/>
          </p:nvSpPr>
          <p:spPr bwMode="auto">
            <a:xfrm>
              <a:off x="10368549" y="664607"/>
              <a:ext cx="121204" cy="126184"/>
            </a:xfrm>
            <a:custGeom>
              <a:avLst/>
              <a:gdLst/>
              <a:ahLst/>
              <a:cxnLst>
                <a:cxn ang="0">
                  <a:pos x="160" y="0"/>
                </a:cxn>
                <a:cxn ang="0">
                  <a:pos x="156" y="0"/>
                </a:cxn>
                <a:cxn ang="0">
                  <a:pos x="0" y="156"/>
                </a:cxn>
                <a:cxn ang="0">
                  <a:pos x="156" y="317"/>
                </a:cxn>
                <a:cxn ang="0">
                  <a:pos x="160" y="317"/>
                </a:cxn>
                <a:cxn ang="0">
                  <a:pos x="317" y="156"/>
                </a:cxn>
                <a:cxn ang="0">
                  <a:pos x="160" y="0"/>
                </a:cxn>
                <a:cxn ang="0">
                  <a:pos x="160" y="300"/>
                </a:cxn>
                <a:cxn ang="0">
                  <a:pos x="160" y="300"/>
                </a:cxn>
                <a:cxn ang="0">
                  <a:pos x="156" y="300"/>
                </a:cxn>
                <a:cxn ang="0">
                  <a:pos x="72" y="148"/>
                </a:cxn>
                <a:cxn ang="0">
                  <a:pos x="156" y="17"/>
                </a:cxn>
                <a:cxn ang="0">
                  <a:pos x="245" y="169"/>
                </a:cxn>
                <a:cxn ang="0">
                  <a:pos x="160" y="300"/>
                </a:cxn>
              </a:cxnLst>
              <a:rect l="0" t="0" r="r" b="b"/>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Freeform 11">
              <a:extLst>
                <a:ext uri="{FF2B5EF4-FFF2-40B4-BE49-F238E27FC236}">
                  <a16:creationId xmlns:a16="http://schemas.microsoft.com/office/drawing/2014/main" id="{4B9A3C2E-DDB2-405E-8DC4-3D9B93F9F026}"/>
                </a:ext>
              </a:extLst>
            </p:cNvPr>
            <p:cNvSpPr>
              <a:spLocks/>
            </p:cNvSpPr>
            <p:nvPr/>
          </p:nvSpPr>
          <p:spPr bwMode="auto">
            <a:xfrm>
              <a:off x="10517978" y="664607"/>
              <a:ext cx="111241" cy="126184"/>
            </a:xfrm>
            <a:custGeom>
              <a:avLst/>
              <a:gdLst/>
              <a:ahLst/>
              <a:cxnLst>
                <a:cxn ang="0">
                  <a:pos x="190" y="296"/>
                </a:cxn>
                <a:cxn ang="0">
                  <a:pos x="72" y="156"/>
                </a:cxn>
                <a:cxn ang="0">
                  <a:pos x="173" y="21"/>
                </a:cxn>
                <a:cxn ang="0">
                  <a:pos x="266" y="101"/>
                </a:cxn>
                <a:cxn ang="0">
                  <a:pos x="283" y="101"/>
                </a:cxn>
                <a:cxn ang="0">
                  <a:pos x="283" y="17"/>
                </a:cxn>
                <a:cxn ang="0">
                  <a:pos x="262" y="17"/>
                </a:cxn>
                <a:cxn ang="0">
                  <a:pos x="165" y="0"/>
                </a:cxn>
                <a:cxn ang="0">
                  <a:pos x="0" y="152"/>
                </a:cxn>
                <a:cxn ang="0">
                  <a:pos x="165" y="317"/>
                </a:cxn>
                <a:cxn ang="0">
                  <a:pos x="292" y="287"/>
                </a:cxn>
                <a:cxn ang="0">
                  <a:pos x="292" y="241"/>
                </a:cxn>
                <a:cxn ang="0">
                  <a:pos x="283" y="241"/>
                </a:cxn>
                <a:cxn ang="0">
                  <a:pos x="190" y="296"/>
                </a:cxn>
              </a:cxnLst>
              <a:rect l="0" t="0" r="r" b="b"/>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Freeform 12">
              <a:extLst>
                <a:ext uri="{FF2B5EF4-FFF2-40B4-BE49-F238E27FC236}">
                  <a16:creationId xmlns:a16="http://schemas.microsoft.com/office/drawing/2014/main" id="{97B13DAB-6D92-4ADF-AEAD-3ABF38B5006E}"/>
                </a:ext>
              </a:extLst>
            </p:cNvPr>
            <p:cNvSpPr>
              <a:spLocks noEditPoints="1"/>
            </p:cNvSpPr>
            <p:nvPr/>
          </p:nvSpPr>
          <p:spPr bwMode="auto">
            <a:xfrm>
              <a:off x="10654125" y="666268"/>
              <a:ext cx="96299" cy="122864"/>
            </a:xfrm>
            <a:custGeom>
              <a:avLst/>
              <a:gdLst/>
              <a:ahLst/>
              <a:cxnLst>
                <a:cxn ang="0">
                  <a:pos x="174" y="148"/>
                </a:cxn>
                <a:cxn ang="0">
                  <a:pos x="174" y="144"/>
                </a:cxn>
                <a:cxn ang="0">
                  <a:pos x="241" y="72"/>
                </a:cxn>
                <a:cxn ang="0">
                  <a:pos x="140" y="0"/>
                </a:cxn>
                <a:cxn ang="0">
                  <a:pos x="0" y="0"/>
                </a:cxn>
                <a:cxn ang="0">
                  <a:pos x="0" y="17"/>
                </a:cxn>
                <a:cxn ang="0">
                  <a:pos x="38" y="26"/>
                </a:cxn>
                <a:cxn ang="0">
                  <a:pos x="38" y="283"/>
                </a:cxn>
                <a:cxn ang="0">
                  <a:pos x="0" y="292"/>
                </a:cxn>
                <a:cxn ang="0">
                  <a:pos x="0" y="309"/>
                </a:cxn>
                <a:cxn ang="0">
                  <a:pos x="140" y="309"/>
                </a:cxn>
                <a:cxn ang="0">
                  <a:pos x="148" y="309"/>
                </a:cxn>
                <a:cxn ang="0">
                  <a:pos x="254" y="228"/>
                </a:cxn>
                <a:cxn ang="0">
                  <a:pos x="174" y="148"/>
                </a:cxn>
                <a:cxn ang="0">
                  <a:pos x="102" y="21"/>
                </a:cxn>
                <a:cxn ang="0">
                  <a:pos x="102" y="21"/>
                </a:cxn>
                <a:cxn ang="0">
                  <a:pos x="140" y="26"/>
                </a:cxn>
                <a:cxn ang="0">
                  <a:pos x="174" y="81"/>
                </a:cxn>
                <a:cxn ang="0">
                  <a:pos x="140" y="136"/>
                </a:cxn>
                <a:cxn ang="0">
                  <a:pos x="127" y="140"/>
                </a:cxn>
                <a:cxn ang="0">
                  <a:pos x="102" y="140"/>
                </a:cxn>
                <a:cxn ang="0">
                  <a:pos x="102" y="21"/>
                </a:cxn>
                <a:cxn ang="0">
                  <a:pos x="140" y="288"/>
                </a:cxn>
                <a:cxn ang="0">
                  <a:pos x="140" y="288"/>
                </a:cxn>
                <a:cxn ang="0">
                  <a:pos x="102" y="271"/>
                </a:cxn>
                <a:cxn ang="0">
                  <a:pos x="102" y="157"/>
                </a:cxn>
                <a:cxn ang="0">
                  <a:pos x="127" y="157"/>
                </a:cxn>
                <a:cxn ang="0">
                  <a:pos x="140" y="157"/>
                </a:cxn>
                <a:cxn ang="0">
                  <a:pos x="190" y="228"/>
                </a:cxn>
                <a:cxn ang="0">
                  <a:pos x="140" y="288"/>
                </a:cxn>
              </a:cxnLst>
              <a:rect l="0" t="0" r="r" b="b"/>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Freeform 13">
              <a:extLst>
                <a:ext uri="{FF2B5EF4-FFF2-40B4-BE49-F238E27FC236}">
                  <a16:creationId xmlns:a16="http://schemas.microsoft.com/office/drawing/2014/main" id="{997E18B7-E2E3-4FFE-A91F-0CD5422C7CE3}"/>
                </a:ext>
              </a:extLst>
            </p:cNvPr>
            <p:cNvSpPr>
              <a:spLocks/>
            </p:cNvSpPr>
            <p:nvPr/>
          </p:nvSpPr>
          <p:spPr bwMode="auto">
            <a:xfrm>
              <a:off x="10778649" y="666268"/>
              <a:ext cx="89658" cy="122864"/>
            </a:xfrm>
            <a:custGeom>
              <a:avLst/>
              <a:gdLst/>
              <a:ahLst/>
              <a:cxnLst>
                <a:cxn ang="0">
                  <a:pos x="199" y="279"/>
                </a:cxn>
                <a:cxn ang="0">
                  <a:pos x="101" y="279"/>
                </a:cxn>
                <a:cxn ang="0">
                  <a:pos x="101" y="157"/>
                </a:cxn>
                <a:cxn ang="0">
                  <a:pos x="156" y="157"/>
                </a:cxn>
                <a:cxn ang="0">
                  <a:pos x="169" y="199"/>
                </a:cxn>
                <a:cxn ang="0">
                  <a:pos x="186" y="199"/>
                </a:cxn>
                <a:cxn ang="0">
                  <a:pos x="182" y="144"/>
                </a:cxn>
                <a:cxn ang="0">
                  <a:pos x="186" y="93"/>
                </a:cxn>
                <a:cxn ang="0">
                  <a:pos x="169" y="93"/>
                </a:cxn>
                <a:cxn ang="0">
                  <a:pos x="156" y="136"/>
                </a:cxn>
                <a:cxn ang="0">
                  <a:pos x="101" y="136"/>
                </a:cxn>
                <a:cxn ang="0">
                  <a:pos x="101" y="30"/>
                </a:cxn>
                <a:cxn ang="0">
                  <a:pos x="194" y="30"/>
                </a:cxn>
                <a:cxn ang="0">
                  <a:pos x="207" y="81"/>
                </a:cxn>
                <a:cxn ang="0">
                  <a:pos x="224" y="81"/>
                </a:cxn>
                <a:cxn ang="0">
                  <a:pos x="220" y="0"/>
                </a:cxn>
                <a:cxn ang="0">
                  <a:pos x="203" y="0"/>
                </a:cxn>
                <a:cxn ang="0">
                  <a:pos x="0" y="0"/>
                </a:cxn>
                <a:cxn ang="0">
                  <a:pos x="0" y="17"/>
                </a:cxn>
                <a:cxn ang="0">
                  <a:pos x="38" y="26"/>
                </a:cxn>
                <a:cxn ang="0">
                  <a:pos x="38" y="283"/>
                </a:cxn>
                <a:cxn ang="0">
                  <a:pos x="0" y="292"/>
                </a:cxn>
                <a:cxn ang="0">
                  <a:pos x="0" y="309"/>
                </a:cxn>
                <a:cxn ang="0">
                  <a:pos x="224" y="309"/>
                </a:cxn>
                <a:cxn ang="0">
                  <a:pos x="237" y="220"/>
                </a:cxn>
                <a:cxn ang="0">
                  <a:pos x="220" y="220"/>
                </a:cxn>
                <a:cxn ang="0">
                  <a:pos x="199" y="279"/>
                </a:cxn>
              </a:cxnLst>
              <a:rect l="0" t="0" r="r" b="b"/>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reeform 14">
              <a:extLst>
                <a:ext uri="{FF2B5EF4-FFF2-40B4-BE49-F238E27FC236}">
                  <a16:creationId xmlns:a16="http://schemas.microsoft.com/office/drawing/2014/main" id="{1900BEDA-4FCF-4C01-9C4F-53AF1517729E}"/>
                </a:ext>
              </a:extLst>
            </p:cNvPr>
            <p:cNvSpPr>
              <a:spLocks/>
            </p:cNvSpPr>
            <p:nvPr/>
          </p:nvSpPr>
          <p:spPr bwMode="auto">
            <a:xfrm>
              <a:off x="10893211" y="666268"/>
              <a:ext cx="189277" cy="157731"/>
            </a:xfrm>
            <a:custGeom>
              <a:avLst/>
              <a:gdLst/>
              <a:ahLst/>
              <a:cxnLst>
                <a:cxn ang="0">
                  <a:pos x="444" y="26"/>
                </a:cxn>
                <a:cxn ang="0">
                  <a:pos x="490" y="17"/>
                </a:cxn>
                <a:cxn ang="0">
                  <a:pos x="490" y="0"/>
                </a:cxn>
                <a:cxn ang="0">
                  <a:pos x="338" y="0"/>
                </a:cxn>
                <a:cxn ang="0">
                  <a:pos x="338" y="17"/>
                </a:cxn>
                <a:cxn ang="0">
                  <a:pos x="380" y="26"/>
                </a:cxn>
                <a:cxn ang="0">
                  <a:pos x="380" y="283"/>
                </a:cxn>
                <a:cxn ang="0">
                  <a:pos x="275" y="283"/>
                </a:cxn>
                <a:cxn ang="0">
                  <a:pos x="275" y="26"/>
                </a:cxn>
                <a:cxn ang="0">
                  <a:pos x="317" y="17"/>
                </a:cxn>
                <a:cxn ang="0">
                  <a:pos x="317" y="0"/>
                </a:cxn>
                <a:cxn ang="0">
                  <a:pos x="169" y="0"/>
                </a:cxn>
                <a:cxn ang="0">
                  <a:pos x="169" y="17"/>
                </a:cxn>
                <a:cxn ang="0">
                  <a:pos x="211" y="26"/>
                </a:cxn>
                <a:cxn ang="0">
                  <a:pos x="211" y="283"/>
                </a:cxn>
                <a:cxn ang="0">
                  <a:pos x="106" y="283"/>
                </a:cxn>
                <a:cxn ang="0">
                  <a:pos x="106" y="26"/>
                </a:cxn>
                <a:cxn ang="0">
                  <a:pos x="148" y="17"/>
                </a:cxn>
                <a:cxn ang="0">
                  <a:pos x="148" y="0"/>
                </a:cxn>
                <a:cxn ang="0">
                  <a:pos x="0" y="0"/>
                </a:cxn>
                <a:cxn ang="0">
                  <a:pos x="0" y="17"/>
                </a:cxn>
                <a:cxn ang="0">
                  <a:pos x="42" y="26"/>
                </a:cxn>
                <a:cxn ang="0">
                  <a:pos x="42" y="283"/>
                </a:cxn>
                <a:cxn ang="0">
                  <a:pos x="0" y="292"/>
                </a:cxn>
                <a:cxn ang="0">
                  <a:pos x="0" y="309"/>
                </a:cxn>
                <a:cxn ang="0">
                  <a:pos x="457" y="309"/>
                </a:cxn>
                <a:cxn ang="0">
                  <a:pos x="457" y="398"/>
                </a:cxn>
                <a:cxn ang="0">
                  <a:pos x="474" y="398"/>
                </a:cxn>
                <a:cxn ang="0">
                  <a:pos x="495" y="283"/>
                </a:cxn>
                <a:cxn ang="0">
                  <a:pos x="444" y="283"/>
                </a:cxn>
                <a:cxn ang="0">
                  <a:pos x="444" y="26"/>
                </a:cxn>
              </a:cxnLst>
              <a:rect l="0" t="0" r="r" b="b"/>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7" name="Freeform 15">
              <a:extLst>
                <a:ext uri="{FF2B5EF4-FFF2-40B4-BE49-F238E27FC236}">
                  <a16:creationId xmlns:a16="http://schemas.microsoft.com/office/drawing/2014/main" id="{B68FD14B-335C-4043-B8A7-A776E214B446}"/>
                </a:ext>
              </a:extLst>
            </p:cNvPr>
            <p:cNvSpPr>
              <a:spLocks/>
            </p:cNvSpPr>
            <p:nvPr/>
          </p:nvSpPr>
          <p:spPr bwMode="auto">
            <a:xfrm>
              <a:off x="11100751" y="666268"/>
              <a:ext cx="91317" cy="122864"/>
            </a:xfrm>
            <a:custGeom>
              <a:avLst/>
              <a:gdLst/>
              <a:ahLst/>
              <a:cxnLst>
                <a:cxn ang="0">
                  <a:pos x="237" y="220"/>
                </a:cxn>
                <a:cxn ang="0">
                  <a:pos x="224" y="220"/>
                </a:cxn>
                <a:cxn ang="0">
                  <a:pos x="199" y="279"/>
                </a:cxn>
                <a:cxn ang="0">
                  <a:pos x="102" y="279"/>
                </a:cxn>
                <a:cxn ang="0">
                  <a:pos x="102" y="157"/>
                </a:cxn>
                <a:cxn ang="0">
                  <a:pos x="157" y="157"/>
                </a:cxn>
                <a:cxn ang="0">
                  <a:pos x="170" y="199"/>
                </a:cxn>
                <a:cxn ang="0">
                  <a:pos x="186" y="199"/>
                </a:cxn>
                <a:cxn ang="0">
                  <a:pos x="182" y="144"/>
                </a:cxn>
                <a:cxn ang="0">
                  <a:pos x="186" y="93"/>
                </a:cxn>
                <a:cxn ang="0">
                  <a:pos x="174" y="93"/>
                </a:cxn>
                <a:cxn ang="0">
                  <a:pos x="157" y="136"/>
                </a:cxn>
                <a:cxn ang="0">
                  <a:pos x="102" y="136"/>
                </a:cxn>
                <a:cxn ang="0">
                  <a:pos x="102" y="30"/>
                </a:cxn>
                <a:cxn ang="0">
                  <a:pos x="195" y="30"/>
                </a:cxn>
                <a:cxn ang="0">
                  <a:pos x="208" y="81"/>
                </a:cxn>
                <a:cxn ang="0">
                  <a:pos x="224" y="81"/>
                </a:cxn>
                <a:cxn ang="0">
                  <a:pos x="220" y="0"/>
                </a:cxn>
                <a:cxn ang="0">
                  <a:pos x="0" y="0"/>
                </a:cxn>
                <a:cxn ang="0">
                  <a:pos x="0" y="17"/>
                </a:cxn>
                <a:cxn ang="0">
                  <a:pos x="38" y="26"/>
                </a:cxn>
                <a:cxn ang="0">
                  <a:pos x="38" y="283"/>
                </a:cxn>
                <a:cxn ang="0">
                  <a:pos x="0" y="292"/>
                </a:cxn>
                <a:cxn ang="0">
                  <a:pos x="0" y="309"/>
                </a:cxn>
                <a:cxn ang="0">
                  <a:pos x="229" y="309"/>
                </a:cxn>
                <a:cxn ang="0">
                  <a:pos x="237" y="220"/>
                </a:cxn>
              </a:cxnLst>
              <a:rect l="0" t="0" r="r" b="b"/>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Freeform 16">
              <a:extLst>
                <a:ext uri="{FF2B5EF4-FFF2-40B4-BE49-F238E27FC236}">
                  <a16:creationId xmlns:a16="http://schemas.microsoft.com/office/drawing/2014/main" id="{A69810B2-AC0A-429F-BB37-B498DA7AF5CC}"/>
                </a:ext>
              </a:extLst>
            </p:cNvPr>
            <p:cNvSpPr>
              <a:spLocks/>
            </p:cNvSpPr>
            <p:nvPr/>
          </p:nvSpPr>
          <p:spPr bwMode="auto">
            <a:xfrm>
              <a:off x="11216974" y="666268"/>
              <a:ext cx="129505" cy="122864"/>
            </a:xfrm>
            <a:custGeom>
              <a:avLst/>
              <a:gdLst/>
              <a:ahLst/>
              <a:cxnLst>
                <a:cxn ang="0">
                  <a:pos x="190" y="17"/>
                </a:cxn>
                <a:cxn ang="0">
                  <a:pos x="236" y="26"/>
                </a:cxn>
                <a:cxn ang="0">
                  <a:pos x="236" y="136"/>
                </a:cxn>
                <a:cxn ang="0">
                  <a:pos x="105" y="136"/>
                </a:cxn>
                <a:cxn ang="0">
                  <a:pos x="105"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5" y="283"/>
                </a:cxn>
                <a:cxn ang="0">
                  <a:pos x="105" y="161"/>
                </a:cxn>
                <a:cxn ang="0">
                  <a:pos x="236" y="161"/>
                </a:cxn>
                <a:cxn ang="0">
                  <a:pos x="236"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Freeform 17">
              <a:extLst>
                <a:ext uri="{FF2B5EF4-FFF2-40B4-BE49-F238E27FC236}">
                  <a16:creationId xmlns:a16="http://schemas.microsoft.com/office/drawing/2014/main" id="{96FADF93-F429-4C9F-8507-C0DF6282EF2D}"/>
                </a:ext>
              </a:extLst>
            </p:cNvPr>
            <p:cNvSpPr>
              <a:spLocks/>
            </p:cNvSpPr>
            <p:nvPr/>
          </p:nvSpPr>
          <p:spPr bwMode="auto">
            <a:xfrm>
              <a:off x="11368063" y="666268"/>
              <a:ext cx="131166" cy="122864"/>
            </a:xfrm>
            <a:custGeom>
              <a:avLst/>
              <a:gdLst/>
              <a:ahLst/>
              <a:cxnLst>
                <a:cxn ang="0">
                  <a:pos x="190" y="17"/>
                </a:cxn>
                <a:cxn ang="0">
                  <a:pos x="237" y="26"/>
                </a:cxn>
                <a:cxn ang="0">
                  <a:pos x="237" y="30"/>
                </a:cxn>
                <a:cxn ang="0">
                  <a:pos x="106" y="237"/>
                </a:cxn>
                <a:cxn ang="0">
                  <a:pos x="106" y="26"/>
                </a:cxn>
                <a:cxn ang="0">
                  <a:pos x="152" y="17"/>
                </a:cxn>
                <a:cxn ang="0">
                  <a:pos x="152" y="0"/>
                </a:cxn>
                <a:cxn ang="0">
                  <a:pos x="0" y="0"/>
                </a:cxn>
                <a:cxn ang="0">
                  <a:pos x="0" y="17"/>
                </a:cxn>
                <a:cxn ang="0">
                  <a:pos x="42" y="26"/>
                </a:cxn>
                <a:cxn ang="0">
                  <a:pos x="42" y="283"/>
                </a:cxn>
                <a:cxn ang="0">
                  <a:pos x="0" y="292"/>
                </a:cxn>
                <a:cxn ang="0">
                  <a:pos x="0" y="309"/>
                </a:cxn>
                <a:cxn ang="0">
                  <a:pos x="152" y="309"/>
                </a:cxn>
                <a:cxn ang="0">
                  <a:pos x="152" y="292"/>
                </a:cxn>
                <a:cxn ang="0">
                  <a:pos x="106" y="283"/>
                </a:cxn>
                <a:cxn ang="0">
                  <a:pos x="106" y="279"/>
                </a:cxn>
                <a:cxn ang="0">
                  <a:pos x="237" y="72"/>
                </a:cxn>
                <a:cxn ang="0">
                  <a:pos x="237" y="283"/>
                </a:cxn>
                <a:cxn ang="0">
                  <a:pos x="190" y="292"/>
                </a:cxn>
                <a:cxn ang="0">
                  <a:pos x="190" y="309"/>
                </a:cxn>
                <a:cxn ang="0">
                  <a:pos x="342" y="309"/>
                </a:cxn>
                <a:cxn ang="0">
                  <a:pos x="342" y="292"/>
                </a:cxn>
                <a:cxn ang="0">
                  <a:pos x="300" y="283"/>
                </a:cxn>
                <a:cxn ang="0">
                  <a:pos x="300" y="26"/>
                </a:cxn>
                <a:cxn ang="0">
                  <a:pos x="342" y="17"/>
                </a:cxn>
                <a:cxn ang="0">
                  <a:pos x="342" y="0"/>
                </a:cxn>
                <a:cxn ang="0">
                  <a:pos x="190" y="0"/>
                </a:cxn>
                <a:cxn ang="0">
                  <a:pos x="190" y="17"/>
                </a:cxn>
              </a:cxnLst>
              <a:rect l="0" t="0" r="r" b="b"/>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Freeform 18">
              <a:extLst>
                <a:ext uri="{FF2B5EF4-FFF2-40B4-BE49-F238E27FC236}">
                  <a16:creationId xmlns:a16="http://schemas.microsoft.com/office/drawing/2014/main" id="{AF2E495F-4311-4EA5-A84C-17AC6D96A40B}"/>
                </a:ext>
              </a:extLst>
            </p:cNvPr>
            <p:cNvSpPr>
              <a:spLocks/>
            </p:cNvSpPr>
            <p:nvPr/>
          </p:nvSpPr>
          <p:spPr bwMode="auto">
            <a:xfrm>
              <a:off x="11519152" y="666268"/>
              <a:ext cx="92978" cy="122864"/>
            </a:xfrm>
            <a:custGeom>
              <a:avLst/>
              <a:gdLst/>
              <a:ahLst/>
              <a:cxnLst>
                <a:cxn ang="0">
                  <a:pos x="225" y="220"/>
                </a:cxn>
                <a:cxn ang="0">
                  <a:pos x="199" y="279"/>
                </a:cxn>
                <a:cxn ang="0">
                  <a:pos x="106" y="279"/>
                </a:cxn>
                <a:cxn ang="0">
                  <a:pos x="106" y="157"/>
                </a:cxn>
                <a:cxn ang="0">
                  <a:pos x="161" y="157"/>
                </a:cxn>
                <a:cxn ang="0">
                  <a:pos x="174" y="199"/>
                </a:cxn>
                <a:cxn ang="0">
                  <a:pos x="187" y="199"/>
                </a:cxn>
                <a:cxn ang="0">
                  <a:pos x="187" y="144"/>
                </a:cxn>
                <a:cxn ang="0">
                  <a:pos x="187" y="93"/>
                </a:cxn>
                <a:cxn ang="0">
                  <a:pos x="174" y="93"/>
                </a:cxn>
                <a:cxn ang="0">
                  <a:pos x="161" y="136"/>
                </a:cxn>
                <a:cxn ang="0">
                  <a:pos x="106" y="136"/>
                </a:cxn>
                <a:cxn ang="0">
                  <a:pos x="106" y="30"/>
                </a:cxn>
                <a:cxn ang="0">
                  <a:pos x="195" y="30"/>
                </a:cxn>
                <a:cxn ang="0">
                  <a:pos x="212" y="81"/>
                </a:cxn>
                <a:cxn ang="0">
                  <a:pos x="225" y="81"/>
                </a:cxn>
                <a:cxn ang="0">
                  <a:pos x="225" y="0"/>
                </a:cxn>
                <a:cxn ang="0">
                  <a:pos x="0" y="0"/>
                </a:cxn>
                <a:cxn ang="0">
                  <a:pos x="0" y="17"/>
                </a:cxn>
                <a:cxn ang="0">
                  <a:pos x="43" y="26"/>
                </a:cxn>
                <a:cxn ang="0">
                  <a:pos x="43" y="283"/>
                </a:cxn>
                <a:cxn ang="0">
                  <a:pos x="0" y="292"/>
                </a:cxn>
                <a:cxn ang="0">
                  <a:pos x="0" y="309"/>
                </a:cxn>
                <a:cxn ang="0">
                  <a:pos x="229" y="309"/>
                </a:cxn>
                <a:cxn ang="0">
                  <a:pos x="241" y="220"/>
                </a:cxn>
                <a:cxn ang="0">
                  <a:pos x="225" y="220"/>
                </a:cxn>
              </a:cxnLst>
              <a:rect l="0" t="0" r="r" b="b"/>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Freeform 19">
              <a:extLst>
                <a:ext uri="{FF2B5EF4-FFF2-40B4-BE49-F238E27FC236}">
                  <a16:creationId xmlns:a16="http://schemas.microsoft.com/office/drawing/2014/main" id="{0C91DDD9-5794-4274-B686-9E10A701744E}"/>
                </a:ext>
              </a:extLst>
            </p:cNvPr>
            <p:cNvSpPr>
              <a:spLocks noEditPoints="1"/>
            </p:cNvSpPr>
            <p:nvPr/>
          </p:nvSpPr>
          <p:spPr bwMode="auto">
            <a:xfrm>
              <a:off x="10735481" y="300997"/>
              <a:ext cx="240746" cy="303839"/>
            </a:xfrm>
            <a:custGeom>
              <a:avLst/>
              <a:gdLst/>
              <a:ahLst/>
              <a:cxnLst>
                <a:cxn ang="0">
                  <a:pos x="317" y="774"/>
                </a:cxn>
                <a:cxn ang="0">
                  <a:pos x="587" y="668"/>
                </a:cxn>
                <a:cxn ang="0">
                  <a:pos x="630" y="85"/>
                </a:cxn>
                <a:cxn ang="0">
                  <a:pos x="317" y="0"/>
                </a:cxn>
                <a:cxn ang="0">
                  <a:pos x="160" y="42"/>
                </a:cxn>
                <a:cxn ang="0">
                  <a:pos x="0" y="85"/>
                </a:cxn>
                <a:cxn ang="0">
                  <a:pos x="42" y="668"/>
                </a:cxn>
                <a:cxn ang="0">
                  <a:pos x="160" y="715"/>
                </a:cxn>
                <a:cxn ang="0">
                  <a:pos x="317" y="774"/>
                </a:cxn>
                <a:cxn ang="0">
                  <a:pos x="160" y="76"/>
                </a:cxn>
                <a:cxn ang="0">
                  <a:pos x="160" y="76"/>
                </a:cxn>
                <a:cxn ang="0">
                  <a:pos x="224" y="59"/>
                </a:cxn>
                <a:cxn ang="0">
                  <a:pos x="160" y="161"/>
                </a:cxn>
                <a:cxn ang="0">
                  <a:pos x="105" y="258"/>
                </a:cxn>
                <a:cxn ang="0">
                  <a:pos x="105" y="186"/>
                </a:cxn>
                <a:cxn ang="0">
                  <a:pos x="101" y="93"/>
                </a:cxn>
                <a:cxn ang="0">
                  <a:pos x="160" y="76"/>
                </a:cxn>
                <a:cxn ang="0">
                  <a:pos x="76" y="643"/>
                </a:cxn>
                <a:cxn ang="0">
                  <a:pos x="76" y="643"/>
                </a:cxn>
                <a:cxn ang="0">
                  <a:pos x="55" y="385"/>
                </a:cxn>
                <a:cxn ang="0">
                  <a:pos x="114" y="389"/>
                </a:cxn>
                <a:cxn ang="0">
                  <a:pos x="160" y="313"/>
                </a:cxn>
                <a:cxn ang="0">
                  <a:pos x="228" y="203"/>
                </a:cxn>
                <a:cxn ang="0">
                  <a:pos x="224" y="275"/>
                </a:cxn>
                <a:cxn ang="0">
                  <a:pos x="228" y="397"/>
                </a:cxn>
                <a:cxn ang="0">
                  <a:pos x="317" y="402"/>
                </a:cxn>
                <a:cxn ang="0">
                  <a:pos x="317" y="34"/>
                </a:cxn>
                <a:cxn ang="0">
                  <a:pos x="596" y="110"/>
                </a:cxn>
                <a:cxn ang="0">
                  <a:pos x="575" y="385"/>
                </a:cxn>
                <a:cxn ang="0">
                  <a:pos x="494" y="389"/>
                </a:cxn>
                <a:cxn ang="0">
                  <a:pos x="507" y="156"/>
                </a:cxn>
                <a:cxn ang="0">
                  <a:pos x="410" y="140"/>
                </a:cxn>
                <a:cxn ang="0">
                  <a:pos x="406" y="397"/>
                </a:cxn>
                <a:cxn ang="0">
                  <a:pos x="317" y="402"/>
                </a:cxn>
                <a:cxn ang="0">
                  <a:pos x="317" y="736"/>
                </a:cxn>
                <a:cxn ang="0">
                  <a:pos x="160" y="676"/>
                </a:cxn>
                <a:cxn ang="0">
                  <a:pos x="76" y="643"/>
                </a:cxn>
              </a:cxnLst>
              <a:rect l="0" t="0" r="r" b="b"/>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22743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080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ижний колонтитул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Номер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3736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8.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Объект 7" hidden="1">
            <a:extLst>
              <a:ext uri="{FF2B5EF4-FFF2-40B4-BE49-F238E27FC236}">
                <a16:creationId xmlns:a16="http://schemas.microsoft.com/office/drawing/2014/main" id="{336A5C21-8560-4361-BC34-8E7691E5DE3F}"/>
              </a:ext>
            </a:extLst>
          </p:cNvPr>
          <p:cNvGraphicFramePr>
            <a:graphicFrameLocks noChangeAspect="1"/>
          </p:cNvGraphicFramePr>
          <p:nvPr userDrawn="1">
            <p:custDataLst>
              <p:tags r:id="rId17"/>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 name="Слайд think-cell" r:id="rId19" imgW="359" imgH="360" progId="TCLayout.ActiveDocument.1">
                  <p:embed/>
                </p:oleObj>
              </mc:Choice>
              <mc:Fallback>
                <p:oleObj name="Слайд think-cell" r:id="rId19" imgW="359" imgH="360" progId="TCLayout.ActiveDocument.1">
                  <p:embed/>
                  <p:pic>
                    <p:nvPicPr>
                      <p:cNvPr id="8" name="Объект 7" hidden="1">
                        <a:extLst>
                          <a:ext uri="{FF2B5EF4-FFF2-40B4-BE49-F238E27FC236}">
                            <a16:creationId xmlns:a16="http://schemas.microsoft.com/office/drawing/2014/main" id="{336A5C21-8560-4361-BC34-8E7691E5DE3F}"/>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Прямоугольник 6" hidden="1">
            <a:extLst>
              <a:ext uri="{FF2B5EF4-FFF2-40B4-BE49-F238E27FC236}">
                <a16:creationId xmlns:a16="http://schemas.microsoft.com/office/drawing/2014/main" id="{C09A8BCA-0AC5-4653-AE0C-127E1ECAA6AD}"/>
              </a:ext>
            </a:extLst>
          </p:cNvPr>
          <p:cNvSpPr/>
          <p:nvPr userDrawn="1">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44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sym typeface="Calibri Light" panose="020F0302020204030204" pitchFamily="34" charset="0"/>
            </a:endParaRPr>
          </a:p>
        </p:txBody>
      </p:sp>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B9B150-16F9-4654-A9FF-3F04349E5D0B}" type="slidenum">
              <a:rPr kumimoji="0" lang="ru-R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26638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Рисунок 12" descr="line.jp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6788638"/>
            <a:ext cx="12192000" cy="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userDrawn="1"/>
        </p:nvSpPr>
        <p:spPr>
          <a:xfrm flipH="1">
            <a:off x="0" y="97821"/>
            <a:ext cx="12192000" cy="86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fontAlgn="auto">
              <a:spcBef>
                <a:spcPts val="0"/>
              </a:spcBef>
              <a:spcAft>
                <a:spcPts val="0"/>
              </a:spcAft>
              <a:defRPr/>
            </a:pPr>
            <a:endParaRPr lang="ru-RU" sz="1800" dirty="0"/>
          </a:p>
        </p:txBody>
      </p:sp>
      <p:sp>
        <p:nvSpPr>
          <p:cNvPr id="9" name="Прямоугольник 8"/>
          <p:cNvSpPr/>
          <p:nvPr userDrawn="1"/>
        </p:nvSpPr>
        <p:spPr>
          <a:xfrm flipH="1">
            <a:off x="2255572" y="131687"/>
            <a:ext cx="9936427" cy="746828"/>
          </a:xfrm>
          <a:prstGeom prst="rect">
            <a:avLst/>
          </a:prstGeom>
          <a:gradFill>
            <a:gsLst>
              <a:gs pos="0">
                <a:schemeClr val="bg1"/>
              </a:gs>
              <a:gs pos="39999">
                <a:srgbClr val="E4F0F4"/>
              </a:gs>
              <a:gs pos="70000">
                <a:srgbClr val="C0E1F6"/>
              </a:gs>
              <a:gs pos="100000">
                <a:srgbClr val="AAF4F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05092" tIns="52546" rIns="105092" bIns="52546" anchor="ctr"/>
          <a:lstStyle/>
          <a:p>
            <a:pPr algn="ctr" fontAlgn="auto">
              <a:spcBef>
                <a:spcPts val="0"/>
              </a:spcBef>
              <a:spcAft>
                <a:spcPts val="0"/>
              </a:spcAft>
              <a:defRPr/>
            </a:pPr>
            <a:endParaRPr lang="ru-RU" sz="1800" dirty="0"/>
          </a:p>
        </p:txBody>
      </p:sp>
      <p:grpSp>
        <p:nvGrpSpPr>
          <p:cNvPr id="10" name="Группа 44"/>
          <p:cNvGrpSpPr>
            <a:grpSpLocks/>
          </p:cNvGrpSpPr>
          <p:nvPr userDrawn="1"/>
        </p:nvGrpSpPr>
        <p:grpSpPr bwMode="auto">
          <a:xfrm>
            <a:off x="143339" y="256108"/>
            <a:ext cx="1753256" cy="497988"/>
            <a:chOff x="338369" y="163286"/>
            <a:chExt cx="1440066" cy="497938"/>
          </a:xfrm>
        </p:grpSpPr>
        <p:sp>
          <p:nvSpPr>
            <p:cNvPr id="11" name="AutoShape 4"/>
            <p:cNvSpPr>
              <a:spLocks noChangeAspect="1" noChangeArrowheads="1" noTextEdit="1"/>
            </p:cNvSpPr>
            <p:nvPr/>
          </p:nvSpPr>
          <p:spPr bwMode="auto">
            <a:xfrm>
              <a:off x="338369" y="163286"/>
              <a:ext cx="1429001" cy="49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z="1800" dirty="0"/>
            </a:p>
          </p:txBody>
        </p:sp>
        <p:sp>
          <p:nvSpPr>
            <p:cNvPr id="12" name="Freeform 6"/>
            <p:cNvSpPr>
              <a:spLocks/>
            </p:cNvSpPr>
            <p:nvPr/>
          </p:nvSpPr>
          <p:spPr bwMode="auto">
            <a:xfrm>
              <a:off x="343111" y="397237"/>
              <a:ext cx="548521" cy="31615"/>
            </a:xfrm>
            <a:custGeom>
              <a:avLst/>
              <a:gdLst>
                <a:gd name="T0" fmla="*/ 2147483647 w 1509"/>
                <a:gd name="T1" fmla="*/ 0 h 84"/>
                <a:gd name="T2" fmla="*/ 0 w 1509"/>
                <a:gd name="T3" fmla="*/ 0 h 84"/>
                <a:gd name="T4" fmla="*/ 0 w 1509"/>
                <a:gd name="T5" fmla="*/ 2147483647 h 84"/>
                <a:gd name="T6" fmla="*/ 2147483647 w 1509"/>
                <a:gd name="T7" fmla="*/ 2147483647 h 84"/>
                <a:gd name="T8" fmla="*/ 2147483647 w 1509"/>
                <a:gd name="T9" fmla="*/ 0 h 84"/>
                <a:gd name="T10" fmla="*/ 0 60000 65536"/>
                <a:gd name="T11" fmla="*/ 0 60000 65536"/>
                <a:gd name="T12" fmla="*/ 0 60000 65536"/>
                <a:gd name="T13" fmla="*/ 0 60000 65536"/>
                <a:gd name="T14" fmla="*/ 0 60000 65536"/>
                <a:gd name="T15" fmla="*/ 0 w 1509"/>
                <a:gd name="T16" fmla="*/ 0 h 84"/>
                <a:gd name="T17" fmla="*/ 1509 w 1509"/>
                <a:gd name="T18" fmla="*/ 84 h 84"/>
              </a:gdLst>
              <a:ahLst/>
              <a:cxnLst>
                <a:cxn ang="T10">
                  <a:pos x="T0" y="T1"/>
                </a:cxn>
                <a:cxn ang="T11">
                  <a:pos x="T2" y="T3"/>
                </a:cxn>
                <a:cxn ang="T12">
                  <a:pos x="T4" y="T5"/>
                </a:cxn>
                <a:cxn ang="T13">
                  <a:pos x="T6" y="T7"/>
                </a:cxn>
                <a:cxn ang="T14">
                  <a:pos x="T8" y="T9"/>
                </a:cxn>
              </a:cxnLst>
              <a:rect l="T15" t="T16" r="T17" b="T18"/>
              <a:pathLst>
                <a:path w="1509" h="84">
                  <a:moveTo>
                    <a:pt x="1505" y="0"/>
                  </a:moveTo>
                  <a:lnTo>
                    <a:pt x="0" y="0"/>
                  </a:lnTo>
                  <a:lnTo>
                    <a:pt x="0" y="84"/>
                  </a:lnTo>
                  <a:lnTo>
                    <a:pt x="1509" y="84"/>
                  </a:lnTo>
                  <a:lnTo>
                    <a:pt x="1505" y="0"/>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3" name="Freeform 7"/>
            <p:cNvSpPr>
              <a:spLocks/>
            </p:cNvSpPr>
            <p:nvPr/>
          </p:nvSpPr>
          <p:spPr bwMode="auto">
            <a:xfrm>
              <a:off x="1223591" y="397237"/>
              <a:ext cx="548521" cy="31615"/>
            </a:xfrm>
            <a:custGeom>
              <a:avLst/>
              <a:gdLst>
                <a:gd name="T0" fmla="*/ 2147483647 w 1510"/>
                <a:gd name="T1" fmla="*/ 0 h 84"/>
                <a:gd name="T2" fmla="*/ 2147483647 w 1510"/>
                <a:gd name="T3" fmla="*/ 0 h 84"/>
                <a:gd name="T4" fmla="*/ 0 w 1510"/>
                <a:gd name="T5" fmla="*/ 2147483647 h 84"/>
                <a:gd name="T6" fmla="*/ 2147483647 w 1510"/>
                <a:gd name="T7" fmla="*/ 2147483647 h 84"/>
                <a:gd name="T8" fmla="*/ 2147483647 w 1510"/>
                <a:gd name="T9" fmla="*/ 0 h 84"/>
                <a:gd name="T10" fmla="*/ 0 60000 65536"/>
                <a:gd name="T11" fmla="*/ 0 60000 65536"/>
                <a:gd name="T12" fmla="*/ 0 60000 65536"/>
                <a:gd name="T13" fmla="*/ 0 60000 65536"/>
                <a:gd name="T14" fmla="*/ 0 60000 65536"/>
                <a:gd name="T15" fmla="*/ 0 w 1510"/>
                <a:gd name="T16" fmla="*/ 0 h 84"/>
                <a:gd name="T17" fmla="*/ 1510 w 1510"/>
                <a:gd name="T18" fmla="*/ 84 h 84"/>
              </a:gdLst>
              <a:ahLst/>
              <a:cxnLst>
                <a:cxn ang="T10">
                  <a:pos x="T0" y="T1"/>
                </a:cxn>
                <a:cxn ang="T11">
                  <a:pos x="T2" y="T3"/>
                </a:cxn>
                <a:cxn ang="T12">
                  <a:pos x="T4" y="T5"/>
                </a:cxn>
                <a:cxn ang="T13">
                  <a:pos x="T6" y="T7"/>
                </a:cxn>
                <a:cxn ang="T14">
                  <a:pos x="T8" y="T9"/>
                </a:cxn>
              </a:cxnLst>
              <a:rect l="T15" t="T16" r="T17" b="T18"/>
              <a:pathLst>
                <a:path w="1510" h="84">
                  <a:moveTo>
                    <a:pt x="1510" y="0"/>
                  </a:moveTo>
                  <a:lnTo>
                    <a:pt x="9" y="0"/>
                  </a:lnTo>
                  <a:lnTo>
                    <a:pt x="0" y="84"/>
                  </a:lnTo>
                  <a:lnTo>
                    <a:pt x="1510" y="84"/>
                  </a:lnTo>
                  <a:lnTo>
                    <a:pt x="1510" y="0"/>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4" name="Freeform 8"/>
            <p:cNvSpPr>
              <a:spLocks/>
            </p:cNvSpPr>
            <p:nvPr/>
          </p:nvSpPr>
          <p:spPr bwMode="auto">
            <a:xfrm>
              <a:off x="338369" y="511052"/>
              <a:ext cx="124880" cy="116976"/>
            </a:xfrm>
            <a:custGeom>
              <a:avLst/>
              <a:gdLst>
                <a:gd name="T0" fmla="*/ 0 w 342"/>
                <a:gd name="T1" fmla="*/ 2147483647 h 309"/>
                <a:gd name="T2" fmla="*/ 2147483647 w 342"/>
                <a:gd name="T3" fmla="*/ 2147483647 h 309"/>
                <a:gd name="T4" fmla="*/ 2147483647 w 342"/>
                <a:gd name="T5" fmla="*/ 2147483647 h 309"/>
                <a:gd name="T6" fmla="*/ 0 w 342"/>
                <a:gd name="T7" fmla="*/ 2147483647 h 309"/>
                <a:gd name="T8" fmla="*/ 0 w 342"/>
                <a:gd name="T9" fmla="*/ 2147483647 h 309"/>
                <a:gd name="T10" fmla="*/ 2147483647 w 342"/>
                <a:gd name="T11" fmla="*/ 2147483647 h 309"/>
                <a:gd name="T12" fmla="*/ 2147483647 w 342"/>
                <a:gd name="T13" fmla="*/ 2147483647 h 309"/>
                <a:gd name="T14" fmla="*/ 2147483647 w 342"/>
                <a:gd name="T15" fmla="*/ 2147483647 h 309"/>
                <a:gd name="T16" fmla="*/ 2147483647 w 342"/>
                <a:gd name="T17" fmla="*/ 2147483647 h 309"/>
                <a:gd name="T18" fmla="*/ 2147483647 w 342"/>
                <a:gd name="T19" fmla="*/ 2147483647 h 309"/>
                <a:gd name="T20" fmla="*/ 2147483647 w 342"/>
                <a:gd name="T21" fmla="*/ 2147483647 h 309"/>
                <a:gd name="T22" fmla="*/ 2147483647 w 342"/>
                <a:gd name="T23" fmla="*/ 2147483647 h 309"/>
                <a:gd name="T24" fmla="*/ 2147483647 w 342"/>
                <a:gd name="T25" fmla="*/ 2147483647 h 309"/>
                <a:gd name="T26" fmla="*/ 2147483647 w 342"/>
                <a:gd name="T27" fmla="*/ 2147483647 h 309"/>
                <a:gd name="T28" fmla="*/ 2147483647 w 342"/>
                <a:gd name="T29" fmla="*/ 2147483647 h 309"/>
                <a:gd name="T30" fmla="*/ 2147483647 w 342"/>
                <a:gd name="T31" fmla="*/ 2147483647 h 309"/>
                <a:gd name="T32" fmla="*/ 2147483647 w 342"/>
                <a:gd name="T33" fmla="*/ 2147483647 h 309"/>
                <a:gd name="T34" fmla="*/ 2147483647 w 342"/>
                <a:gd name="T35" fmla="*/ 2147483647 h 309"/>
                <a:gd name="T36" fmla="*/ 2147483647 w 342"/>
                <a:gd name="T37" fmla="*/ 0 h 309"/>
                <a:gd name="T38" fmla="*/ 0 w 342"/>
                <a:gd name="T39" fmla="*/ 0 h 309"/>
                <a:gd name="T40" fmla="*/ 0 w 342"/>
                <a:gd name="T41" fmla="*/ 2147483647 h 3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2"/>
                <a:gd name="T64" fmla="*/ 0 h 309"/>
                <a:gd name="T65" fmla="*/ 342 w 342"/>
                <a:gd name="T66" fmla="*/ 309 h 3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2" h="309">
                  <a:moveTo>
                    <a:pt x="0" y="17"/>
                  </a:moveTo>
                  <a:lnTo>
                    <a:pt x="42" y="26"/>
                  </a:lnTo>
                  <a:lnTo>
                    <a:pt x="42" y="283"/>
                  </a:lnTo>
                  <a:lnTo>
                    <a:pt x="0" y="292"/>
                  </a:lnTo>
                  <a:lnTo>
                    <a:pt x="0" y="309"/>
                  </a:lnTo>
                  <a:lnTo>
                    <a:pt x="148" y="309"/>
                  </a:lnTo>
                  <a:lnTo>
                    <a:pt x="148" y="292"/>
                  </a:lnTo>
                  <a:lnTo>
                    <a:pt x="106" y="283"/>
                  </a:lnTo>
                  <a:lnTo>
                    <a:pt x="106" y="30"/>
                  </a:lnTo>
                  <a:lnTo>
                    <a:pt x="232" y="30"/>
                  </a:lnTo>
                  <a:lnTo>
                    <a:pt x="232" y="283"/>
                  </a:lnTo>
                  <a:lnTo>
                    <a:pt x="190" y="292"/>
                  </a:lnTo>
                  <a:lnTo>
                    <a:pt x="190" y="309"/>
                  </a:lnTo>
                  <a:lnTo>
                    <a:pt x="342" y="309"/>
                  </a:lnTo>
                  <a:lnTo>
                    <a:pt x="342" y="292"/>
                  </a:lnTo>
                  <a:lnTo>
                    <a:pt x="300" y="283"/>
                  </a:lnTo>
                  <a:lnTo>
                    <a:pt x="300" y="26"/>
                  </a:lnTo>
                  <a:lnTo>
                    <a:pt x="342" y="17"/>
                  </a:lnTo>
                  <a:lnTo>
                    <a:pt x="342" y="0"/>
                  </a:lnTo>
                  <a:lnTo>
                    <a:pt x="0" y="0"/>
                  </a:lnTo>
                  <a:lnTo>
                    <a:pt x="0" y="17"/>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5" name="Freeform 9"/>
            <p:cNvSpPr>
              <a:spLocks noEditPoints="1"/>
            </p:cNvSpPr>
            <p:nvPr/>
          </p:nvSpPr>
          <p:spPr bwMode="auto">
            <a:xfrm>
              <a:off x="485379" y="511052"/>
              <a:ext cx="85361" cy="116976"/>
            </a:xfrm>
            <a:custGeom>
              <a:avLst/>
              <a:gdLst>
                <a:gd name="T0" fmla="*/ 2147483647 w 236"/>
                <a:gd name="T1" fmla="*/ 0 h 309"/>
                <a:gd name="T2" fmla="*/ 2147483647 w 236"/>
                <a:gd name="T3" fmla="*/ 0 h 309"/>
                <a:gd name="T4" fmla="*/ 0 w 236"/>
                <a:gd name="T5" fmla="*/ 0 h 309"/>
                <a:gd name="T6" fmla="*/ 0 w 236"/>
                <a:gd name="T7" fmla="*/ 2147483647 h 309"/>
                <a:gd name="T8" fmla="*/ 2147483647 w 236"/>
                <a:gd name="T9" fmla="*/ 2147483647 h 309"/>
                <a:gd name="T10" fmla="*/ 2147483647 w 236"/>
                <a:gd name="T11" fmla="*/ 2147483647 h 309"/>
                <a:gd name="T12" fmla="*/ 0 w 236"/>
                <a:gd name="T13" fmla="*/ 2147483647 h 309"/>
                <a:gd name="T14" fmla="*/ 0 w 236"/>
                <a:gd name="T15" fmla="*/ 2147483647 h 309"/>
                <a:gd name="T16" fmla="*/ 2147483647 w 236"/>
                <a:gd name="T17" fmla="*/ 2147483647 h 309"/>
                <a:gd name="T18" fmla="*/ 2147483647 w 236"/>
                <a:gd name="T19" fmla="*/ 2147483647 h 309"/>
                <a:gd name="T20" fmla="*/ 2147483647 w 236"/>
                <a:gd name="T21" fmla="*/ 2147483647 h 309"/>
                <a:gd name="T22" fmla="*/ 2147483647 w 236"/>
                <a:gd name="T23" fmla="*/ 2147483647 h 309"/>
                <a:gd name="T24" fmla="*/ 2147483647 w 236"/>
                <a:gd name="T25" fmla="*/ 2147483647 h 309"/>
                <a:gd name="T26" fmla="*/ 2147483647 w 236"/>
                <a:gd name="T27" fmla="*/ 2147483647 h 309"/>
                <a:gd name="T28" fmla="*/ 2147483647 w 236"/>
                <a:gd name="T29" fmla="*/ 2147483647 h 309"/>
                <a:gd name="T30" fmla="*/ 2147483647 w 236"/>
                <a:gd name="T31" fmla="*/ 2147483647 h 309"/>
                <a:gd name="T32" fmla="*/ 2147483647 w 236"/>
                <a:gd name="T33" fmla="*/ 2147483647 h 309"/>
                <a:gd name="T34" fmla="*/ 2147483647 w 236"/>
                <a:gd name="T35" fmla="*/ 0 h 309"/>
                <a:gd name="T36" fmla="*/ 2147483647 w 236"/>
                <a:gd name="T37" fmla="*/ 2147483647 h 309"/>
                <a:gd name="T38" fmla="*/ 2147483647 w 236"/>
                <a:gd name="T39" fmla="*/ 2147483647 h 309"/>
                <a:gd name="T40" fmla="*/ 2147483647 w 236"/>
                <a:gd name="T41" fmla="*/ 2147483647 h 309"/>
                <a:gd name="T42" fmla="*/ 2147483647 w 236"/>
                <a:gd name="T43" fmla="*/ 2147483647 h 309"/>
                <a:gd name="T44" fmla="*/ 2147483647 w 236"/>
                <a:gd name="T45" fmla="*/ 2147483647 h 309"/>
                <a:gd name="T46" fmla="*/ 2147483647 w 236"/>
                <a:gd name="T47" fmla="*/ 2147483647 h 309"/>
                <a:gd name="T48" fmla="*/ 2147483647 w 236"/>
                <a:gd name="T49" fmla="*/ 2147483647 h 309"/>
                <a:gd name="T50" fmla="*/ 2147483647 w 236"/>
                <a:gd name="T51" fmla="*/ 2147483647 h 309"/>
                <a:gd name="T52" fmla="*/ 2147483647 w 236"/>
                <a:gd name="T53" fmla="*/ 2147483647 h 3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6"/>
                <a:gd name="T82" fmla="*/ 0 h 309"/>
                <a:gd name="T83" fmla="*/ 236 w 236"/>
                <a:gd name="T84" fmla="*/ 309 h 3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6" h="309">
                  <a:moveTo>
                    <a:pt x="148" y="0"/>
                  </a:moveTo>
                  <a:lnTo>
                    <a:pt x="139" y="0"/>
                  </a:lnTo>
                  <a:lnTo>
                    <a:pt x="0" y="0"/>
                  </a:lnTo>
                  <a:lnTo>
                    <a:pt x="0" y="17"/>
                  </a:lnTo>
                  <a:lnTo>
                    <a:pt x="38" y="26"/>
                  </a:lnTo>
                  <a:lnTo>
                    <a:pt x="38" y="283"/>
                  </a:lnTo>
                  <a:lnTo>
                    <a:pt x="0" y="292"/>
                  </a:lnTo>
                  <a:lnTo>
                    <a:pt x="0" y="309"/>
                  </a:lnTo>
                  <a:lnTo>
                    <a:pt x="139" y="309"/>
                  </a:lnTo>
                  <a:lnTo>
                    <a:pt x="156" y="309"/>
                  </a:lnTo>
                  <a:lnTo>
                    <a:pt x="156" y="292"/>
                  </a:lnTo>
                  <a:lnTo>
                    <a:pt x="139" y="288"/>
                  </a:lnTo>
                  <a:lnTo>
                    <a:pt x="101" y="283"/>
                  </a:lnTo>
                  <a:lnTo>
                    <a:pt x="101" y="178"/>
                  </a:lnTo>
                  <a:lnTo>
                    <a:pt x="127" y="178"/>
                  </a:lnTo>
                  <a:lnTo>
                    <a:pt x="139" y="178"/>
                  </a:lnTo>
                  <a:cubicBezTo>
                    <a:pt x="203" y="174"/>
                    <a:pt x="236" y="144"/>
                    <a:pt x="236" y="81"/>
                  </a:cubicBezTo>
                  <a:cubicBezTo>
                    <a:pt x="236" y="26"/>
                    <a:pt x="198" y="0"/>
                    <a:pt x="148" y="0"/>
                  </a:cubicBezTo>
                  <a:close/>
                  <a:moveTo>
                    <a:pt x="139" y="161"/>
                  </a:moveTo>
                  <a:lnTo>
                    <a:pt x="139" y="161"/>
                  </a:lnTo>
                  <a:lnTo>
                    <a:pt x="118" y="161"/>
                  </a:lnTo>
                  <a:lnTo>
                    <a:pt x="101" y="161"/>
                  </a:lnTo>
                  <a:lnTo>
                    <a:pt x="101" y="21"/>
                  </a:lnTo>
                  <a:lnTo>
                    <a:pt x="118" y="21"/>
                  </a:lnTo>
                  <a:cubicBezTo>
                    <a:pt x="122" y="21"/>
                    <a:pt x="131" y="21"/>
                    <a:pt x="139" y="26"/>
                  </a:cubicBezTo>
                  <a:cubicBezTo>
                    <a:pt x="156" y="30"/>
                    <a:pt x="173" y="51"/>
                    <a:pt x="173" y="93"/>
                  </a:cubicBezTo>
                  <a:cubicBezTo>
                    <a:pt x="173" y="123"/>
                    <a:pt x="165" y="152"/>
                    <a:pt x="139" y="161"/>
                  </a:cubicBez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6" name="Freeform 10"/>
            <p:cNvSpPr>
              <a:spLocks noEditPoints="1"/>
            </p:cNvSpPr>
            <p:nvPr/>
          </p:nvSpPr>
          <p:spPr bwMode="auto">
            <a:xfrm>
              <a:off x="594451" y="509471"/>
              <a:ext cx="115395" cy="120137"/>
            </a:xfrm>
            <a:custGeom>
              <a:avLst/>
              <a:gdLst>
                <a:gd name="T0" fmla="*/ 2147483647 w 317"/>
                <a:gd name="T1" fmla="*/ 0 h 317"/>
                <a:gd name="T2" fmla="*/ 2147483647 w 317"/>
                <a:gd name="T3" fmla="*/ 0 h 317"/>
                <a:gd name="T4" fmla="*/ 0 w 317"/>
                <a:gd name="T5" fmla="*/ 2147483647 h 317"/>
                <a:gd name="T6" fmla="*/ 2147483647 w 317"/>
                <a:gd name="T7" fmla="*/ 2147483647 h 317"/>
                <a:gd name="T8" fmla="*/ 2147483647 w 317"/>
                <a:gd name="T9" fmla="*/ 2147483647 h 317"/>
                <a:gd name="T10" fmla="*/ 2147483647 w 317"/>
                <a:gd name="T11" fmla="*/ 2147483647 h 317"/>
                <a:gd name="T12" fmla="*/ 2147483647 w 317"/>
                <a:gd name="T13" fmla="*/ 0 h 317"/>
                <a:gd name="T14" fmla="*/ 2147483647 w 317"/>
                <a:gd name="T15" fmla="*/ 2147483647 h 317"/>
                <a:gd name="T16" fmla="*/ 2147483647 w 317"/>
                <a:gd name="T17" fmla="*/ 2147483647 h 317"/>
                <a:gd name="T18" fmla="*/ 2147483647 w 317"/>
                <a:gd name="T19" fmla="*/ 2147483647 h 317"/>
                <a:gd name="T20" fmla="*/ 2147483647 w 317"/>
                <a:gd name="T21" fmla="*/ 2147483647 h 317"/>
                <a:gd name="T22" fmla="*/ 2147483647 w 317"/>
                <a:gd name="T23" fmla="*/ 2147483647 h 317"/>
                <a:gd name="T24" fmla="*/ 2147483647 w 317"/>
                <a:gd name="T25" fmla="*/ 2147483647 h 317"/>
                <a:gd name="T26" fmla="*/ 2147483647 w 317"/>
                <a:gd name="T27" fmla="*/ 2147483647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7"/>
                <a:gd name="T43" fmla="*/ 0 h 317"/>
                <a:gd name="T44" fmla="*/ 317 w 317"/>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7" h="317">
                  <a:moveTo>
                    <a:pt x="160" y="0"/>
                  </a:moveTo>
                  <a:lnTo>
                    <a:pt x="156" y="0"/>
                  </a:lnTo>
                  <a:cubicBezTo>
                    <a:pt x="55" y="0"/>
                    <a:pt x="0" y="55"/>
                    <a:pt x="0" y="156"/>
                  </a:cubicBezTo>
                  <a:cubicBezTo>
                    <a:pt x="0" y="262"/>
                    <a:pt x="55" y="317"/>
                    <a:pt x="156" y="317"/>
                  </a:cubicBezTo>
                  <a:lnTo>
                    <a:pt x="160" y="317"/>
                  </a:lnTo>
                  <a:cubicBezTo>
                    <a:pt x="258" y="317"/>
                    <a:pt x="317" y="262"/>
                    <a:pt x="317" y="156"/>
                  </a:cubicBezTo>
                  <a:cubicBezTo>
                    <a:pt x="317" y="55"/>
                    <a:pt x="262" y="0"/>
                    <a:pt x="160" y="0"/>
                  </a:cubicBezTo>
                  <a:close/>
                  <a:moveTo>
                    <a:pt x="160" y="300"/>
                  </a:moveTo>
                  <a:lnTo>
                    <a:pt x="160" y="300"/>
                  </a:lnTo>
                  <a:lnTo>
                    <a:pt x="156" y="300"/>
                  </a:lnTo>
                  <a:cubicBezTo>
                    <a:pt x="110" y="296"/>
                    <a:pt x="72" y="258"/>
                    <a:pt x="72" y="148"/>
                  </a:cubicBezTo>
                  <a:cubicBezTo>
                    <a:pt x="72" y="55"/>
                    <a:pt x="106" y="21"/>
                    <a:pt x="156" y="17"/>
                  </a:cubicBezTo>
                  <a:cubicBezTo>
                    <a:pt x="207" y="21"/>
                    <a:pt x="245" y="63"/>
                    <a:pt x="245" y="169"/>
                  </a:cubicBezTo>
                  <a:cubicBezTo>
                    <a:pt x="245" y="232"/>
                    <a:pt x="220" y="300"/>
                    <a:pt x="160" y="300"/>
                  </a:cubicBez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7" name="Freeform 11"/>
            <p:cNvSpPr>
              <a:spLocks/>
            </p:cNvSpPr>
            <p:nvPr/>
          </p:nvSpPr>
          <p:spPr bwMode="auto">
            <a:xfrm>
              <a:off x="736719" y="509471"/>
              <a:ext cx="105910" cy="120137"/>
            </a:xfrm>
            <a:custGeom>
              <a:avLst/>
              <a:gdLst>
                <a:gd name="T0" fmla="*/ 2147483647 w 292"/>
                <a:gd name="T1" fmla="*/ 2147483647 h 317"/>
                <a:gd name="T2" fmla="*/ 2147483647 w 292"/>
                <a:gd name="T3" fmla="*/ 2147483647 h 317"/>
                <a:gd name="T4" fmla="*/ 2147483647 w 292"/>
                <a:gd name="T5" fmla="*/ 2147483647 h 317"/>
                <a:gd name="T6" fmla="*/ 2147483647 w 292"/>
                <a:gd name="T7" fmla="*/ 2147483647 h 317"/>
                <a:gd name="T8" fmla="*/ 2147483647 w 292"/>
                <a:gd name="T9" fmla="*/ 2147483647 h 317"/>
                <a:gd name="T10" fmla="*/ 2147483647 w 292"/>
                <a:gd name="T11" fmla="*/ 2147483647 h 317"/>
                <a:gd name="T12" fmla="*/ 2147483647 w 292"/>
                <a:gd name="T13" fmla="*/ 2147483647 h 317"/>
                <a:gd name="T14" fmla="*/ 2147483647 w 292"/>
                <a:gd name="T15" fmla="*/ 0 h 317"/>
                <a:gd name="T16" fmla="*/ 0 w 292"/>
                <a:gd name="T17" fmla="*/ 2147483647 h 317"/>
                <a:gd name="T18" fmla="*/ 2147483647 w 292"/>
                <a:gd name="T19" fmla="*/ 2147483647 h 317"/>
                <a:gd name="T20" fmla="*/ 2147483647 w 292"/>
                <a:gd name="T21" fmla="*/ 2147483647 h 317"/>
                <a:gd name="T22" fmla="*/ 2147483647 w 292"/>
                <a:gd name="T23" fmla="*/ 2147483647 h 317"/>
                <a:gd name="T24" fmla="*/ 2147483647 w 292"/>
                <a:gd name="T25" fmla="*/ 2147483647 h 317"/>
                <a:gd name="T26" fmla="*/ 2147483647 w 292"/>
                <a:gd name="T27" fmla="*/ 2147483647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
                <a:gd name="T43" fmla="*/ 0 h 317"/>
                <a:gd name="T44" fmla="*/ 292 w 292"/>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 h="317">
                  <a:moveTo>
                    <a:pt x="190" y="296"/>
                  </a:moveTo>
                  <a:cubicBezTo>
                    <a:pt x="114" y="296"/>
                    <a:pt x="72" y="224"/>
                    <a:pt x="72" y="156"/>
                  </a:cubicBezTo>
                  <a:cubicBezTo>
                    <a:pt x="72" y="80"/>
                    <a:pt x="110" y="21"/>
                    <a:pt x="173" y="21"/>
                  </a:cubicBezTo>
                  <a:cubicBezTo>
                    <a:pt x="224" y="21"/>
                    <a:pt x="258" y="51"/>
                    <a:pt x="266" y="101"/>
                  </a:cubicBezTo>
                  <a:lnTo>
                    <a:pt x="283" y="101"/>
                  </a:lnTo>
                  <a:lnTo>
                    <a:pt x="283" y="17"/>
                  </a:lnTo>
                  <a:lnTo>
                    <a:pt x="262" y="17"/>
                  </a:lnTo>
                  <a:cubicBezTo>
                    <a:pt x="233" y="8"/>
                    <a:pt x="199" y="0"/>
                    <a:pt x="165" y="0"/>
                  </a:cubicBezTo>
                  <a:cubicBezTo>
                    <a:pt x="76" y="0"/>
                    <a:pt x="0" y="47"/>
                    <a:pt x="0" y="152"/>
                  </a:cubicBezTo>
                  <a:cubicBezTo>
                    <a:pt x="0" y="254"/>
                    <a:pt x="68" y="317"/>
                    <a:pt x="165" y="317"/>
                  </a:cubicBezTo>
                  <a:cubicBezTo>
                    <a:pt x="237" y="317"/>
                    <a:pt x="262" y="300"/>
                    <a:pt x="292" y="287"/>
                  </a:cubicBezTo>
                  <a:lnTo>
                    <a:pt x="292" y="241"/>
                  </a:lnTo>
                  <a:lnTo>
                    <a:pt x="283" y="241"/>
                  </a:lnTo>
                  <a:cubicBezTo>
                    <a:pt x="271" y="279"/>
                    <a:pt x="228" y="296"/>
                    <a:pt x="190" y="296"/>
                  </a:cubicBez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8" name="Freeform 12"/>
            <p:cNvSpPr>
              <a:spLocks noEditPoints="1"/>
            </p:cNvSpPr>
            <p:nvPr/>
          </p:nvSpPr>
          <p:spPr bwMode="auto">
            <a:xfrm>
              <a:off x="866341" y="511052"/>
              <a:ext cx="91684" cy="116976"/>
            </a:xfrm>
            <a:custGeom>
              <a:avLst/>
              <a:gdLst>
                <a:gd name="T0" fmla="*/ 2147483647 w 254"/>
                <a:gd name="T1" fmla="*/ 2147483647 h 309"/>
                <a:gd name="T2" fmla="*/ 2147483647 w 254"/>
                <a:gd name="T3" fmla="*/ 2147483647 h 309"/>
                <a:gd name="T4" fmla="*/ 2147483647 w 254"/>
                <a:gd name="T5" fmla="*/ 2147483647 h 309"/>
                <a:gd name="T6" fmla="*/ 2147483647 w 254"/>
                <a:gd name="T7" fmla="*/ 0 h 309"/>
                <a:gd name="T8" fmla="*/ 0 w 254"/>
                <a:gd name="T9" fmla="*/ 0 h 309"/>
                <a:gd name="T10" fmla="*/ 0 w 254"/>
                <a:gd name="T11" fmla="*/ 2147483647 h 309"/>
                <a:gd name="T12" fmla="*/ 2147483647 w 254"/>
                <a:gd name="T13" fmla="*/ 2147483647 h 309"/>
                <a:gd name="T14" fmla="*/ 2147483647 w 254"/>
                <a:gd name="T15" fmla="*/ 2147483647 h 309"/>
                <a:gd name="T16" fmla="*/ 0 w 254"/>
                <a:gd name="T17" fmla="*/ 2147483647 h 309"/>
                <a:gd name="T18" fmla="*/ 0 w 254"/>
                <a:gd name="T19" fmla="*/ 2147483647 h 309"/>
                <a:gd name="T20" fmla="*/ 2147483647 w 254"/>
                <a:gd name="T21" fmla="*/ 2147483647 h 309"/>
                <a:gd name="T22" fmla="*/ 2147483647 w 254"/>
                <a:gd name="T23" fmla="*/ 2147483647 h 309"/>
                <a:gd name="T24" fmla="*/ 2147483647 w 254"/>
                <a:gd name="T25" fmla="*/ 2147483647 h 309"/>
                <a:gd name="T26" fmla="*/ 2147483647 w 254"/>
                <a:gd name="T27" fmla="*/ 2147483647 h 309"/>
                <a:gd name="T28" fmla="*/ 2147483647 w 254"/>
                <a:gd name="T29" fmla="*/ 2147483647 h 309"/>
                <a:gd name="T30" fmla="*/ 2147483647 w 254"/>
                <a:gd name="T31" fmla="*/ 2147483647 h 309"/>
                <a:gd name="T32" fmla="*/ 2147483647 w 254"/>
                <a:gd name="T33" fmla="*/ 2147483647 h 309"/>
                <a:gd name="T34" fmla="*/ 2147483647 w 254"/>
                <a:gd name="T35" fmla="*/ 2147483647 h 309"/>
                <a:gd name="T36" fmla="*/ 2147483647 w 254"/>
                <a:gd name="T37" fmla="*/ 2147483647 h 309"/>
                <a:gd name="T38" fmla="*/ 2147483647 w 254"/>
                <a:gd name="T39" fmla="*/ 2147483647 h 309"/>
                <a:gd name="T40" fmla="*/ 2147483647 w 254"/>
                <a:gd name="T41" fmla="*/ 2147483647 h 309"/>
                <a:gd name="T42" fmla="*/ 2147483647 w 254"/>
                <a:gd name="T43" fmla="*/ 2147483647 h 309"/>
                <a:gd name="T44" fmla="*/ 2147483647 w 254"/>
                <a:gd name="T45" fmla="*/ 2147483647 h 309"/>
                <a:gd name="T46" fmla="*/ 2147483647 w 254"/>
                <a:gd name="T47" fmla="*/ 2147483647 h 309"/>
                <a:gd name="T48" fmla="*/ 2147483647 w 254"/>
                <a:gd name="T49" fmla="*/ 2147483647 h 309"/>
                <a:gd name="T50" fmla="*/ 2147483647 w 254"/>
                <a:gd name="T51" fmla="*/ 2147483647 h 309"/>
                <a:gd name="T52" fmla="*/ 2147483647 w 254"/>
                <a:gd name="T53" fmla="*/ 2147483647 h 309"/>
                <a:gd name="T54" fmla="*/ 2147483647 w 254"/>
                <a:gd name="T55" fmla="*/ 2147483647 h 309"/>
                <a:gd name="T56" fmla="*/ 2147483647 w 254"/>
                <a:gd name="T57" fmla="*/ 2147483647 h 309"/>
                <a:gd name="T58" fmla="*/ 2147483647 w 254"/>
                <a:gd name="T59" fmla="*/ 2147483647 h 3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4"/>
                <a:gd name="T91" fmla="*/ 0 h 309"/>
                <a:gd name="T92" fmla="*/ 254 w 254"/>
                <a:gd name="T93" fmla="*/ 309 h 30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4" h="309">
                  <a:moveTo>
                    <a:pt x="174" y="148"/>
                  </a:moveTo>
                  <a:lnTo>
                    <a:pt x="174" y="144"/>
                  </a:lnTo>
                  <a:cubicBezTo>
                    <a:pt x="212" y="136"/>
                    <a:pt x="241" y="110"/>
                    <a:pt x="241" y="72"/>
                  </a:cubicBezTo>
                  <a:cubicBezTo>
                    <a:pt x="241" y="21"/>
                    <a:pt x="199" y="0"/>
                    <a:pt x="140" y="0"/>
                  </a:cubicBezTo>
                  <a:lnTo>
                    <a:pt x="0" y="0"/>
                  </a:lnTo>
                  <a:lnTo>
                    <a:pt x="0" y="17"/>
                  </a:lnTo>
                  <a:lnTo>
                    <a:pt x="38" y="26"/>
                  </a:lnTo>
                  <a:lnTo>
                    <a:pt x="38" y="283"/>
                  </a:lnTo>
                  <a:lnTo>
                    <a:pt x="0" y="292"/>
                  </a:lnTo>
                  <a:lnTo>
                    <a:pt x="0" y="309"/>
                  </a:lnTo>
                  <a:lnTo>
                    <a:pt x="140" y="309"/>
                  </a:lnTo>
                  <a:lnTo>
                    <a:pt x="148" y="309"/>
                  </a:lnTo>
                  <a:cubicBezTo>
                    <a:pt x="207" y="309"/>
                    <a:pt x="254" y="279"/>
                    <a:pt x="254" y="228"/>
                  </a:cubicBezTo>
                  <a:cubicBezTo>
                    <a:pt x="254" y="174"/>
                    <a:pt x="224" y="152"/>
                    <a:pt x="174" y="148"/>
                  </a:cubicBezTo>
                  <a:close/>
                  <a:moveTo>
                    <a:pt x="102" y="21"/>
                  </a:moveTo>
                  <a:lnTo>
                    <a:pt x="102" y="21"/>
                  </a:lnTo>
                  <a:cubicBezTo>
                    <a:pt x="114" y="21"/>
                    <a:pt x="127" y="21"/>
                    <a:pt x="140" y="26"/>
                  </a:cubicBezTo>
                  <a:cubicBezTo>
                    <a:pt x="161" y="30"/>
                    <a:pt x="174" y="47"/>
                    <a:pt x="174" y="81"/>
                  </a:cubicBezTo>
                  <a:cubicBezTo>
                    <a:pt x="174" y="106"/>
                    <a:pt x="165" y="131"/>
                    <a:pt x="140" y="136"/>
                  </a:cubicBezTo>
                  <a:cubicBezTo>
                    <a:pt x="135" y="136"/>
                    <a:pt x="131" y="140"/>
                    <a:pt x="127" y="140"/>
                  </a:cubicBezTo>
                  <a:lnTo>
                    <a:pt x="102" y="140"/>
                  </a:lnTo>
                  <a:lnTo>
                    <a:pt x="102" y="21"/>
                  </a:lnTo>
                  <a:close/>
                  <a:moveTo>
                    <a:pt x="140" y="288"/>
                  </a:moveTo>
                  <a:lnTo>
                    <a:pt x="140" y="288"/>
                  </a:lnTo>
                  <a:cubicBezTo>
                    <a:pt x="123" y="288"/>
                    <a:pt x="110" y="279"/>
                    <a:pt x="102" y="271"/>
                  </a:cubicBezTo>
                  <a:lnTo>
                    <a:pt x="102" y="157"/>
                  </a:lnTo>
                  <a:lnTo>
                    <a:pt x="127" y="157"/>
                  </a:lnTo>
                  <a:lnTo>
                    <a:pt x="140" y="157"/>
                  </a:lnTo>
                  <a:cubicBezTo>
                    <a:pt x="174" y="165"/>
                    <a:pt x="190" y="190"/>
                    <a:pt x="190" y="228"/>
                  </a:cubicBezTo>
                  <a:cubicBezTo>
                    <a:pt x="190" y="262"/>
                    <a:pt x="174" y="288"/>
                    <a:pt x="140" y="288"/>
                  </a:cubicBez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19" name="Freeform 13"/>
            <p:cNvSpPr>
              <a:spLocks/>
            </p:cNvSpPr>
            <p:nvPr/>
          </p:nvSpPr>
          <p:spPr bwMode="auto">
            <a:xfrm>
              <a:off x="984897" y="511052"/>
              <a:ext cx="85361" cy="116976"/>
            </a:xfrm>
            <a:custGeom>
              <a:avLst/>
              <a:gdLst>
                <a:gd name="T0" fmla="*/ 2147483647 w 237"/>
                <a:gd name="T1" fmla="*/ 2147483647 h 309"/>
                <a:gd name="T2" fmla="*/ 2147483647 w 237"/>
                <a:gd name="T3" fmla="*/ 2147483647 h 309"/>
                <a:gd name="T4" fmla="*/ 2147483647 w 237"/>
                <a:gd name="T5" fmla="*/ 2147483647 h 309"/>
                <a:gd name="T6" fmla="*/ 2147483647 w 237"/>
                <a:gd name="T7" fmla="*/ 2147483647 h 309"/>
                <a:gd name="T8" fmla="*/ 2147483647 w 237"/>
                <a:gd name="T9" fmla="*/ 2147483647 h 309"/>
                <a:gd name="T10" fmla="*/ 2147483647 w 237"/>
                <a:gd name="T11" fmla="*/ 2147483647 h 309"/>
                <a:gd name="T12" fmla="*/ 2147483647 w 237"/>
                <a:gd name="T13" fmla="*/ 2147483647 h 309"/>
                <a:gd name="T14" fmla="*/ 2147483647 w 237"/>
                <a:gd name="T15" fmla="*/ 2147483647 h 309"/>
                <a:gd name="T16" fmla="*/ 2147483647 w 237"/>
                <a:gd name="T17" fmla="*/ 2147483647 h 309"/>
                <a:gd name="T18" fmla="*/ 2147483647 w 237"/>
                <a:gd name="T19" fmla="*/ 2147483647 h 309"/>
                <a:gd name="T20" fmla="*/ 2147483647 w 237"/>
                <a:gd name="T21" fmla="*/ 2147483647 h 309"/>
                <a:gd name="T22" fmla="*/ 2147483647 w 237"/>
                <a:gd name="T23" fmla="*/ 2147483647 h 309"/>
                <a:gd name="T24" fmla="*/ 2147483647 w 237"/>
                <a:gd name="T25" fmla="*/ 2147483647 h 309"/>
                <a:gd name="T26" fmla="*/ 2147483647 w 237"/>
                <a:gd name="T27" fmla="*/ 2147483647 h 309"/>
                <a:gd name="T28" fmla="*/ 2147483647 w 237"/>
                <a:gd name="T29" fmla="*/ 2147483647 h 309"/>
                <a:gd name="T30" fmla="*/ 2147483647 w 237"/>
                <a:gd name="T31" fmla="*/ 0 h 309"/>
                <a:gd name="T32" fmla="*/ 2147483647 w 237"/>
                <a:gd name="T33" fmla="*/ 0 h 309"/>
                <a:gd name="T34" fmla="*/ 0 w 237"/>
                <a:gd name="T35" fmla="*/ 0 h 309"/>
                <a:gd name="T36" fmla="*/ 0 w 237"/>
                <a:gd name="T37" fmla="*/ 2147483647 h 309"/>
                <a:gd name="T38" fmla="*/ 2147483647 w 237"/>
                <a:gd name="T39" fmla="*/ 2147483647 h 309"/>
                <a:gd name="T40" fmla="*/ 2147483647 w 237"/>
                <a:gd name="T41" fmla="*/ 2147483647 h 309"/>
                <a:gd name="T42" fmla="*/ 0 w 237"/>
                <a:gd name="T43" fmla="*/ 2147483647 h 309"/>
                <a:gd name="T44" fmla="*/ 0 w 237"/>
                <a:gd name="T45" fmla="*/ 2147483647 h 309"/>
                <a:gd name="T46" fmla="*/ 2147483647 w 237"/>
                <a:gd name="T47" fmla="*/ 2147483647 h 309"/>
                <a:gd name="T48" fmla="*/ 2147483647 w 237"/>
                <a:gd name="T49" fmla="*/ 2147483647 h 309"/>
                <a:gd name="T50" fmla="*/ 2147483647 w 237"/>
                <a:gd name="T51" fmla="*/ 2147483647 h 309"/>
                <a:gd name="T52" fmla="*/ 2147483647 w 237"/>
                <a:gd name="T53" fmla="*/ 2147483647 h 3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7"/>
                <a:gd name="T82" fmla="*/ 0 h 309"/>
                <a:gd name="T83" fmla="*/ 237 w 237"/>
                <a:gd name="T84" fmla="*/ 309 h 3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7" h="309">
                  <a:moveTo>
                    <a:pt x="199" y="279"/>
                  </a:moveTo>
                  <a:lnTo>
                    <a:pt x="101" y="279"/>
                  </a:lnTo>
                  <a:lnTo>
                    <a:pt x="101" y="157"/>
                  </a:lnTo>
                  <a:lnTo>
                    <a:pt x="156" y="157"/>
                  </a:lnTo>
                  <a:lnTo>
                    <a:pt x="169" y="199"/>
                  </a:lnTo>
                  <a:lnTo>
                    <a:pt x="186" y="199"/>
                  </a:lnTo>
                  <a:cubicBezTo>
                    <a:pt x="182" y="182"/>
                    <a:pt x="182" y="165"/>
                    <a:pt x="182" y="144"/>
                  </a:cubicBezTo>
                  <a:cubicBezTo>
                    <a:pt x="182" y="127"/>
                    <a:pt x="182" y="110"/>
                    <a:pt x="186" y="93"/>
                  </a:cubicBezTo>
                  <a:lnTo>
                    <a:pt x="169" y="93"/>
                  </a:lnTo>
                  <a:lnTo>
                    <a:pt x="156" y="136"/>
                  </a:lnTo>
                  <a:lnTo>
                    <a:pt x="101" y="136"/>
                  </a:lnTo>
                  <a:lnTo>
                    <a:pt x="101" y="30"/>
                  </a:lnTo>
                  <a:lnTo>
                    <a:pt x="194" y="30"/>
                  </a:lnTo>
                  <a:lnTo>
                    <a:pt x="207" y="81"/>
                  </a:lnTo>
                  <a:lnTo>
                    <a:pt x="224" y="81"/>
                  </a:lnTo>
                  <a:lnTo>
                    <a:pt x="220" y="0"/>
                  </a:lnTo>
                  <a:lnTo>
                    <a:pt x="203" y="0"/>
                  </a:lnTo>
                  <a:lnTo>
                    <a:pt x="0" y="0"/>
                  </a:lnTo>
                  <a:lnTo>
                    <a:pt x="0" y="17"/>
                  </a:lnTo>
                  <a:lnTo>
                    <a:pt x="38" y="26"/>
                  </a:lnTo>
                  <a:lnTo>
                    <a:pt x="38" y="283"/>
                  </a:lnTo>
                  <a:lnTo>
                    <a:pt x="0" y="292"/>
                  </a:lnTo>
                  <a:lnTo>
                    <a:pt x="0" y="309"/>
                  </a:lnTo>
                  <a:lnTo>
                    <a:pt x="224" y="309"/>
                  </a:lnTo>
                  <a:lnTo>
                    <a:pt x="237" y="220"/>
                  </a:lnTo>
                  <a:lnTo>
                    <a:pt x="220" y="220"/>
                  </a:lnTo>
                  <a:lnTo>
                    <a:pt x="199" y="279"/>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0" name="Freeform 14"/>
            <p:cNvSpPr>
              <a:spLocks/>
            </p:cNvSpPr>
            <p:nvPr/>
          </p:nvSpPr>
          <p:spPr bwMode="auto">
            <a:xfrm>
              <a:off x="1093969" y="511052"/>
              <a:ext cx="180206" cy="150172"/>
            </a:xfrm>
            <a:custGeom>
              <a:avLst/>
              <a:gdLst>
                <a:gd name="T0" fmla="*/ 2147483647 w 495"/>
                <a:gd name="T1" fmla="*/ 2147483647 h 398"/>
                <a:gd name="T2" fmla="*/ 2147483647 w 495"/>
                <a:gd name="T3" fmla="*/ 2147483647 h 398"/>
                <a:gd name="T4" fmla="*/ 2147483647 w 495"/>
                <a:gd name="T5" fmla="*/ 0 h 398"/>
                <a:gd name="T6" fmla="*/ 2147483647 w 495"/>
                <a:gd name="T7" fmla="*/ 0 h 398"/>
                <a:gd name="T8" fmla="*/ 2147483647 w 495"/>
                <a:gd name="T9" fmla="*/ 2147483647 h 398"/>
                <a:gd name="T10" fmla="*/ 2147483647 w 495"/>
                <a:gd name="T11" fmla="*/ 2147483647 h 398"/>
                <a:gd name="T12" fmla="*/ 2147483647 w 495"/>
                <a:gd name="T13" fmla="*/ 2147483647 h 398"/>
                <a:gd name="T14" fmla="*/ 2147483647 w 495"/>
                <a:gd name="T15" fmla="*/ 2147483647 h 398"/>
                <a:gd name="T16" fmla="*/ 2147483647 w 495"/>
                <a:gd name="T17" fmla="*/ 2147483647 h 398"/>
                <a:gd name="T18" fmla="*/ 2147483647 w 495"/>
                <a:gd name="T19" fmla="*/ 2147483647 h 398"/>
                <a:gd name="T20" fmla="*/ 2147483647 w 495"/>
                <a:gd name="T21" fmla="*/ 0 h 398"/>
                <a:gd name="T22" fmla="*/ 2147483647 w 495"/>
                <a:gd name="T23" fmla="*/ 0 h 398"/>
                <a:gd name="T24" fmla="*/ 2147483647 w 495"/>
                <a:gd name="T25" fmla="*/ 2147483647 h 398"/>
                <a:gd name="T26" fmla="*/ 2147483647 w 495"/>
                <a:gd name="T27" fmla="*/ 2147483647 h 398"/>
                <a:gd name="T28" fmla="*/ 2147483647 w 495"/>
                <a:gd name="T29" fmla="*/ 2147483647 h 398"/>
                <a:gd name="T30" fmla="*/ 2147483647 w 495"/>
                <a:gd name="T31" fmla="*/ 2147483647 h 398"/>
                <a:gd name="T32" fmla="*/ 2147483647 w 495"/>
                <a:gd name="T33" fmla="*/ 2147483647 h 398"/>
                <a:gd name="T34" fmla="*/ 2147483647 w 495"/>
                <a:gd name="T35" fmla="*/ 2147483647 h 398"/>
                <a:gd name="T36" fmla="*/ 2147483647 w 495"/>
                <a:gd name="T37" fmla="*/ 0 h 398"/>
                <a:gd name="T38" fmla="*/ 0 w 495"/>
                <a:gd name="T39" fmla="*/ 0 h 398"/>
                <a:gd name="T40" fmla="*/ 0 w 495"/>
                <a:gd name="T41" fmla="*/ 2147483647 h 398"/>
                <a:gd name="T42" fmla="*/ 2147483647 w 495"/>
                <a:gd name="T43" fmla="*/ 2147483647 h 398"/>
                <a:gd name="T44" fmla="*/ 2147483647 w 495"/>
                <a:gd name="T45" fmla="*/ 2147483647 h 398"/>
                <a:gd name="T46" fmla="*/ 0 w 495"/>
                <a:gd name="T47" fmla="*/ 2147483647 h 398"/>
                <a:gd name="T48" fmla="*/ 0 w 495"/>
                <a:gd name="T49" fmla="*/ 2147483647 h 398"/>
                <a:gd name="T50" fmla="*/ 2147483647 w 495"/>
                <a:gd name="T51" fmla="*/ 2147483647 h 398"/>
                <a:gd name="T52" fmla="*/ 2147483647 w 495"/>
                <a:gd name="T53" fmla="*/ 2147483647 h 398"/>
                <a:gd name="T54" fmla="*/ 2147483647 w 495"/>
                <a:gd name="T55" fmla="*/ 2147483647 h 398"/>
                <a:gd name="T56" fmla="*/ 2147483647 w 495"/>
                <a:gd name="T57" fmla="*/ 2147483647 h 398"/>
                <a:gd name="T58" fmla="*/ 2147483647 w 495"/>
                <a:gd name="T59" fmla="*/ 2147483647 h 398"/>
                <a:gd name="T60" fmla="*/ 2147483647 w 495"/>
                <a:gd name="T61" fmla="*/ 2147483647 h 39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95"/>
                <a:gd name="T94" fmla="*/ 0 h 398"/>
                <a:gd name="T95" fmla="*/ 495 w 495"/>
                <a:gd name="T96" fmla="*/ 398 h 39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95" h="398">
                  <a:moveTo>
                    <a:pt x="444" y="26"/>
                  </a:moveTo>
                  <a:lnTo>
                    <a:pt x="490" y="17"/>
                  </a:lnTo>
                  <a:lnTo>
                    <a:pt x="490" y="0"/>
                  </a:lnTo>
                  <a:lnTo>
                    <a:pt x="338" y="0"/>
                  </a:lnTo>
                  <a:lnTo>
                    <a:pt x="338" y="17"/>
                  </a:lnTo>
                  <a:lnTo>
                    <a:pt x="380" y="26"/>
                  </a:lnTo>
                  <a:lnTo>
                    <a:pt x="380" y="283"/>
                  </a:lnTo>
                  <a:lnTo>
                    <a:pt x="275" y="283"/>
                  </a:lnTo>
                  <a:lnTo>
                    <a:pt x="275" y="26"/>
                  </a:lnTo>
                  <a:lnTo>
                    <a:pt x="317" y="17"/>
                  </a:lnTo>
                  <a:lnTo>
                    <a:pt x="317" y="0"/>
                  </a:lnTo>
                  <a:lnTo>
                    <a:pt x="169" y="0"/>
                  </a:lnTo>
                  <a:lnTo>
                    <a:pt x="169" y="17"/>
                  </a:lnTo>
                  <a:lnTo>
                    <a:pt x="211" y="26"/>
                  </a:lnTo>
                  <a:lnTo>
                    <a:pt x="211" y="283"/>
                  </a:lnTo>
                  <a:lnTo>
                    <a:pt x="106" y="283"/>
                  </a:lnTo>
                  <a:lnTo>
                    <a:pt x="106" y="26"/>
                  </a:lnTo>
                  <a:lnTo>
                    <a:pt x="148" y="17"/>
                  </a:lnTo>
                  <a:lnTo>
                    <a:pt x="148" y="0"/>
                  </a:lnTo>
                  <a:lnTo>
                    <a:pt x="0" y="0"/>
                  </a:lnTo>
                  <a:lnTo>
                    <a:pt x="0" y="17"/>
                  </a:lnTo>
                  <a:lnTo>
                    <a:pt x="42" y="26"/>
                  </a:lnTo>
                  <a:lnTo>
                    <a:pt x="42" y="283"/>
                  </a:lnTo>
                  <a:lnTo>
                    <a:pt x="0" y="292"/>
                  </a:lnTo>
                  <a:lnTo>
                    <a:pt x="0" y="309"/>
                  </a:lnTo>
                  <a:lnTo>
                    <a:pt x="457" y="309"/>
                  </a:lnTo>
                  <a:lnTo>
                    <a:pt x="457" y="398"/>
                  </a:lnTo>
                  <a:lnTo>
                    <a:pt x="474" y="398"/>
                  </a:lnTo>
                  <a:lnTo>
                    <a:pt x="495" y="283"/>
                  </a:lnTo>
                  <a:lnTo>
                    <a:pt x="444" y="283"/>
                  </a:lnTo>
                  <a:lnTo>
                    <a:pt x="444" y="26"/>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1" name="Freeform 15"/>
            <p:cNvSpPr>
              <a:spLocks/>
            </p:cNvSpPr>
            <p:nvPr/>
          </p:nvSpPr>
          <p:spPr bwMode="auto">
            <a:xfrm>
              <a:off x="1291563" y="511052"/>
              <a:ext cx="86941" cy="116976"/>
            </a:xfrm>
            <a:custGeom>
              <a:avLst/>
              <a:gdLst>
                <a:gd name="T0" fmla="*/ 2147483647 w 237"/>
                <a:gd name="T1" fmla="*/ 2147483647 h 309"/>
                <a:gd name="T2" fmla="*/ 2147483647 w 237"/>
                <a:gd name="T3" fmla="*/ 2147483647 h 309"/>
                <a:gd name="T4" fmla="*/ 2147483647 w 237"/>
                <a:gd name="T5" fmla="*/ 2147483647 h 309"/>
                <a:gd name="T6" fmla="*/ 2147483647 w 237"/>
                <a:gd name="T7" fmla="*/ 2147483647 h 309"/>
                <a:gd name="T8" fmla="*/ 2147483647 w 237"/>
                <a:gd name="T9" fmla="*/ 2147483647 h 309"/>
                <a:gd name="T10" fmla="*/ 2147483647 w 237"/>
                <a:gd name="T11" fmla="*/ 2147483647 h 309"/>
                <a:gd name="T12" fmla="*/ 2147483647 w 237"/>
                <a:gd name="T13" fmla="*/ 2147483647 h 309"/>
                <a:gd name="T14" fmla="*/ 2147483647 w 237"/>
                <a:gd name="T15" fmla="*/ 2147483647 h 309"/>
                <a:gd name="T16" fmla="*/ 2147483647 w 237"/>
                <a:gd name="T17" fmla="*/ 2147483647 h 309"/>
                <a:gd name="T18" fmla="*/ 2147483647 w 237"/>
                <a:gd name="T19" fmla="*/ 2147483647 h 309"/>
                <a:gd name="T20" fmla="*/ 2147483647 w 237"/>
                <a:gd name="T21" fmla="*/ 2147483647 h 309"/>
                <a:gd name="T22" fmla="*/ 2147483647 w 237"/>
                <a:gd name="T23" fmla="*/ 2147483647 h 309"/>
                <a:gd name="T24" fmla="*/ 2147483647 w 237"/>
                <a:gd name="T25" fmla="*/ 2147483647 h 309"/>
                <a:gd name="T26" fmla="*/ 2147483647 w 237"/>
                <a:gd name="T27" fmla="*/ 2147483647 h 309"/>
                <a:gd name="T28" fmla="*/ 2147483647 w 237"/>
                <a:gd name="T29" fmla="*/ 2147483647 h 309"/>
                <a:gd name="T30" fmla="*/ 2147483647 w 237"/>
                <a:gd name="T31" fmla="*/ 2147483647 h 309"/>
                <a:gd name="T32" fmla="*/ 2147483647 w 237"/>
                <a:gd name="T33" fmla="*/ 2147483647 h 309"/>
                <a:gd name="T34" fmla="*/ 2147483647 w 237"/>
                <a:gd name="T35" fmla="*/ 0 h 309"/>
                <a:gd name="T36" fmla="*/ 0 w 237"/>
                <a:gd name="T37" fmla="*/ 0 h 309"/>
                <a:gd name="T38" fmla="*/ 0 w 237"/>
                <a:gd name="T39" fmla="*/ 2147483647 h 309"/>
                <a:gd name="T40" fmla="*/ 2147483647 w 237"/>
                <a:gd name="T41" fmla="*/ 2147483647 h 309"/>
                <a:gd name="T42" fmla="*/ 2147483647 w 237"/>
                <a:gd name="T43" fmla="*/ 2147483647 h 309"/>
                <a:gd name="T44" fmla="*/ 0 w 237"/>
                <a:gd name="T45" fmla="*/ 2147483647 h 309"/>
                <a:gd name="T46" fmla="*/ 0 w 237"/>
                <a:gd name="T47" fmla="*/ 2147483647 h 309"/>
                <a:gd name="T48" fmla="*/ 2147483647 w 237"/>
                <a:gd name="T49" fmla="*/ 2147483647 h 309"/>
                <a:gd name="T50" fmla="*/ 2147483647 w 237"/>
                <a:gd name="T51" fmla="*/ 2147483647 h 3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7"/>
                <a:gd name="T79" fmla="*/ 0 h 309"/>
                <a:gd name="T80" fmla="*/ 237 w 237"/>
                <a:gd name="T81" fmla="*/ 309 h 3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7" h="309">
                  <a:moveTo>
                    <a:pt x="237" y="220"/>
                  </a:moveTo>
                  <a:lnTo>
                    <a:pt x="224" y="220"/>
                  </a:lnTo>
                  <a:lnTo>
                    <a:pt x="199" y="279"/>
                  </a:lnTo>
                  <a:lnTo>
                    <a:pt x="102" y="279"/>
                  </a:lnTo>
                  <a:lnTo>
                    <a:pt x="102" y="157"/>
                  </a:lnTo>
                  <a:lnTo>
                    <a:pt x="157" y="157"/>
                  </a:lnTo>
                  <a:lnTo>
                    <a:pt x="170" y="199"/>
                  </a:lnTo>
                  <a:lnTo>
                    <a:pt x="186" y="199"/>
                  </a:lnTo>
                  <a:cubicBezTo>
                    <a:pt x="186" y="182"/>
                    <a:pt x="182" y="165"/>
                    <a:pt x="182" y="144"/>
                  </a:cubicBezTo>
                  <a:cubicBezTo>
                    <a:pt x="182" y="127"/>
                    <a:pt x="186" y="110"/>
                    <a:pt x="186" y="93"/>
                  </a:cubicBezTo>
                  <a:lnTo>
                    <a:pt x="174" y="93"/>
                  </a:lnTo>
                  <a:lnTo>
                    <a:pt x="157" y="136"/>
                  </a:lnTo>
                  <a:lnTo>
                    <a:pt x="102" y="136"/>
                  </a:lnTo>
                  <a:lnTo>
                    <a:pt x="102" y="30"/>
                  </a:lnTo>
                  <a:lnTo>
                    <a:pt x="195" y="30"/>
                  </a:lnTo>
                  <a:lnTo>
                    <a:pt x="208" y="81"/>
                  </a:lnTo>
                  <a:lnTo>
                    <a:pt x="224" y="81"/>
                  </a:lnTo>
                  <a:lnTo>
                    <a:pt x="220" y="0"/>
                  </a:lnTo>
                  <a:lnTo>
                    <a:pt x="0" y="0"/>
                  </a:lnTo>
                  <a:lnTo>
                    <a:pt x="0" y="17"/>
                  </a:lnTo>
                  <a:lnTo>
                    <a:pt x="38" y="26"/>
                  </a:lnTo>
                  <a:lnTo>
                    <a:pt x="38" y="283"/>
                  </a:lnTo>
                  <a:lnTo>
                    <a:pt x="0" y="292"/>
                  </a:lnTo>
                  <a:lnTo>
                    <a:pt x="0" y="309"/>
                  </a:lnTo>
                  <a:lnTo>
                    <a:pt x="229" y="309"/>
                  </a:lnTo>
                  <a:lnTo>
                    <a:pt x="237" y="220"/>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2" name="Freeform 16"/>
            <p:cNvSpPr>
              <a:spLocks/>
            </p:cNvSpPr>
            <p:nvPr/>
          </p:nvSpPr>
          <p:spPr bwMode="auto">
            <a:xfrm>
              <a:off x="1402216" y="511052"/>
              <a:ext cx="123299" cy="116976"/>
            </a:xfrm>
            <a:custGeom>
              <a:avLst/>
              <a:gdLst>
                <a:gd name="T0" fmla="*/ 2147483647 w 342"/>
                <a:gd name="T1" fmla="*/ 2147483647 h 309"/>
                <a:gd name="T2" fmla="*/ 2147483647 w 342"/>
                <a:gd name="T3" fmla="*/ 2147483647 h 309"/>
                <a:gd name="T4" fmla="*/ 2147483647 w 342"/>
                <a:gd name="T5" fmla="*/ 2147483647 h 309"/>
                <a:gd name="T6" fmla="*/ 2147483647 w 342"/>
                <a:gd name="T7" fmla="*/ 2147483647 h 309"/>
                <a:gd name="T8" fmla="*/ 2147483647 w 342"/>
                <a:gd name="T9" fmla="*/ 2147483647 h 309"/>
                <a:gd name="T10" fmla="*/ 2147483647 w 342"/>
                <a:gd name="T11" fmla="*/ 2147483647 h 309"/>
                <a:gd name="T12" fmla="*/ 2147483647 w 342"/>
                <a:gd name="T13" fmla="*/ 0 h 309"/>
                <a:gd name="T14" fmla="*/ 0 w 342"/>
                <a:gd name="T15" fmla="*/ 0 h 309"/>
                <a:gd name="T16" fmla="*/ 0 w 342"/>
                <a:gd name="T17" fmla="*/ 2147483647 h 309"/>
                <a:gd name="T18" fmla="*/ 2147483647 w 342"/>
                <a:gd name="T19" fmla="*/ 2147483647 h 309"/>
                <a:gd name="T20" fmla="*/ 2147483647 w 342"/>
                <a:gd name="T21" fmla="*/ 2147483647 h 309"/>
                <a:gd name="T22" fmla="*/ 0 w 342"/>
                <a:gd name="T23" fmla="*/ 2147483647 h 309"/>
                <a:gd name="T24" fmla="*/ 0 w 342"/>
                <a:gd name="T25" fmla="*/ 2147483647 h 309"/>
                <a:gd name="T26" fmla="*/ 2147483647 w 342"/>
                <a:gd name="T27" fmla="*/ 2147483647 h 309"/>
                <a:gd name="T28" fmla="*/ 2147483647 w 342"/>
                <a:gd name="T29" fmla="*/ 2147483647 h 309"/>
                <a:gd name="T30" fmla="*/ 2147483647 w 342"/>
                <a:gd name="T31" fmla="*/ 2147483647 h 309"/>
                <a:gd name="T32" fmla="*/ 2147483647 w 342"/>
                <a:gd name="T33" fmla="*/ 2147483647 h 309"/>
                <a:gd name="T34" fmla="*/ 2147483647 w 342"/>
                <a:gd name="T35" fmla="*/ 2147483647 h 309"/>
                <a:gd name="T36" fmla="*/ 2147483647 w 342"/>
                <a:gd name="T37" fmla="*/ 2147483647 h 309"/>
                <a:gd name="T38" fmla="*/ 2147483647 w 342"/>
                <a:gd name="T39" fmla="*/ 2147483647 h 309"/>
                <a:gd name="T40" fmla="*/ 2147483647 w 342"/>
                <a:gd name="T41" fmla="*/ 2147483647 h 309"/>
                <a:gd name="T42" fmla="*/ 2147483647 w 342"/>
                <a:gd name="T43" fmla="*/ 2147483647 h 309"/>
                <a:gd name="T44" fmla="*/ 2147483647 w 342"/>
                <a:gd name="T45" fmla="*/ 2147483647 h 309"/>
                <a:gd name="T46" fmla="*/ 2147483647 w 342"/>
                <a:gd name="T47" fmla="*/ 2147483647 h 309"/>
                <a:gd name="T48" fmla="*/ 2147483647 w 342"/>
                <a:gd name="T49" fmla="*/ 2147483647 h 309"/>
                <a:gd name="T50" fmla="*/ 2147483647 w 342"/>
                <a:gd name="T51" fmla="*/ 2147483647 h 309"/>
                <a:gd name="T52" fmla="*/ 2147483647 w 342"/>
                <a:gd name="T53" fmla="*/ 0 h 309"/>
                <a:gd name="T54" fmla="*/ 2147483647 w 342"/>
                <a:gd name="T55" fmla="*/ 0 h 309"/>
                <a:gd name="T56" fmla="*/ 2147483647 w 342"/>
                <a:gd name="T57" fmla="*/ 2147483647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2"/>
                <a:gd name="T88" fmla="*/ 0 h 309"/>
                <a:gd name="T89" fmla="*/ 342 w 342"/>
                <a:gd name="T90" fmla="*/ 309 h 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2" h="309">
                  <a:moveTo>
                    <a:pt x="190" y="17"/>
                  </a:moveTo>
                  <a:lnTo>
                    <a:pt x="236" y="26"/>
                  </a:lnTo>
                  <a:lnTo>
                    <a:pt x="236" y="136"/>
                  </a:lnTo>
                  <a:lnTo>
                    <a:pt x="105" y="136"/>
                  </a:lnTo>
                  <a:lnTo>
                    <a:pt x="105" y="26"/>
                  </a:lnTo>
                  <a:lnTo>
                    <a:pt x="152" y="17"/>
                  </a:lnTo>
                  <a:lnTo>
                    <a:pt x="152" y="0"/>
                  </a:lnTo>
                  <a:lnTo>
                    <a:pt x="0" y="0"/>
                  </a:lnTo>
                  <a:lnTo>
                    <a:pt x="0" y="17"/>
                  </a:lnTo>
                  <a:lnTo>
                    <a:pt x="42" y="26"/>
                  </a:lnTo>
                  <a:lnTo>
                    <a:pt x="42" y="283"/>
                  </a:lnTo>
                  <a:lnTo>
                    <a:pt x="0" y="292"/>
                  </a:lnTo>
                  <a:lnTo>
                    <a:pt x="0" y="309"/>
                  </a:lnTo>
                  <a:lnTo>
                    <a:pt x="152" y="309"/>
                  </a:lnTo>
                  <a:lnTo>
                    <a:pt x="152" y="292"/>
                  </a:lnTo>
                  <a:lnTo>
                    <a:pt x="105" y="283"/>
                  </a:lnTo>
                  <a:lnTo>
                    <a:pt x="105" y="161"/>
                  </a:lnTo>
                  <a:lnTo>
                    <a:pt x="236" y="161"/>
                  </a:lnTo>
                  <a:lnTo>
                    <a:pt x="236"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3" name="Freeform 17"/>
            <p:cNvSpPr>
              <a:spLocks/>
            </p:cNvSpPr>
            <p:nvPr/>
          </p:nvSpPr>
          <p:spPr bwMode="auto">
            <a:xfrm>
              <a:off x="1546065" y="511052"/>
              <a:ext cx="124880" cy="116976"/>
            </a:xfrm>
            <a:custGeom>
              <a:avLst/>
              <a:gdLst>
                <a:gd name="T0" fmla="*/ 2147483647 w 342"/>
                <a:gd name="T1" fmla="*/ 2147483647 h 309"/>
                <a:gd name="T2" fmla="*/ 2147483647 w 342"/>
                <a:gd name="T3" fmla="*/ 2147483647 h 309"/>
                <a:gd name="T4" fmla="*/ 2147483647 w 342"/>
                <a:gd name="T5" fmla="*/ 2147483647 h 309"/>
                <a:gd name="T6" fmla="*/ 2147483647 w 342"/>
                <a:gd name="T7" fmla="*/ 2147483647 h 309"/>
                <a:gd name="T8" fmla="*/ 2147483647 w 342"/>
                <a:gd name="T9" fmla="*/ 2147483647 h 309"/>
                <a:gd name="T10" fmla="*/ 2147483647 w 342"/>
                <a:gd name="T11" fmla="*/ 2147483647 h 309"/>
                <a:gd name="T12" fmla="*/ 2147483647 w 342"/>
                <a:gd name="T13" fmla="*/ 0 h 309"/>
                <a:gd name="T14" fmla="*/ 0 w 342"/>
                <a:gd name="T15" fmla="*/ 0 h 309"/>
                <a:gd name="T16" fmla="*/ 0 w 342"/>
                <a:gd name="T17" fmla="*/ 2147483647 h 309"/>
                <a:gd name="T18" fmla="*/ 2147483647 w 342"/>
                <a:gd name="T19" fmla="*/ 2147483647 h 309"/>
                <a:gd name="T20" fmla="*/ 2147483647 w 342"/>
                <a:gd name="T21" fmla="*/ 2147483647 h 309"/>
                <a:gd name="T22" fmla="*/ 0 w 342"/>
                <a:gd name="T23" fmla="*/ 2147483647 h 309"/>
                <a:gd name="T24" fmla="*/ 0 w 342"/>
                <a:gd name="T25" fmla="*/ 2147483647 h 309"/>
                <a:gd name="T26" fmla="*/ 2147483647 w 342"/>
                <a:gd name="T27" fmla="*/ 2147483647 h 309"/>
                <a:gd name="T28" fmla="*/ 2147483647 w 342"/>
                <a:gd name="T29" fmla="*/ 2147483647 h 309"/>
                <a:gd name="T30" fmla="*/ 2147483647 w 342"/>
                <a:gd name="T31" fmla="*/ 2147483647 h 309"/>
                <a:gd name="T32" fmla="*/ 2147483647 w 342"/>
                <a:gd name="T33" fmla="*/ 2147483647 h 309"/>
                <a:gd name="T34" fmla="*/ 2147483647 w 342"/>
                <a:gd name="T35" fmla="*/ 2147483647 h 309"/>
                <a:gd name="T36" fmla="*/ 2147483647 w 342"/>
                <a:gd name="T37" fmla="*/ 2147483647 h 309"/>
                <a:gd name="T38" fmla="*/ 2147483647 w 342"/>
                <a:gd name="T39" fmla="*/ 2147483647 h 309"/>
                <a:gd name="T40" fmla="*/ 2147483647 w 342"/>
                <a:gd name="T41" fmla="*/ 2147483647 h 309"/>
                <a:gd name="T42" fmla="*/ 2147483647 w 342"/>
                <a:gd name="T43" fmla="*/ 2147483647 h 309"/>
                <a:gd name="T44" fmla="*/ 2147483647 w 342"/>
                <a:gd name="T45" fmla="*/ 2147483647 h 309"/>
                <a:gd name="T46" fmla="*/ 2147483647 w 342"/>
                <a:gd name="T47" fmla="*/ 2147483647 h 309"/>
                <a:gd name="T48" fmla="*/ 2147483647 w 342"/>
                <a:gd name="T49" fmla="*/ 2147483647 h 309"/>
                <a:gd name="T50" fmla="*/ 2147483647 w 342"/>
                <a:gd name="T51" fmla="*/ 2147483647 h 309"/>
                <a:gd name="T52" fmla="*/ 2147483647 w 342"/>
                <a:gd name="T53" fmla="*/ 0 h 309"/>
                <a:gd name="T54" fmla="*/ 2147483647 w 342"/>
                <a:gd name="T55" fmla="*/ 0 h 309"/>
                <a:gd name="T56" fmla="*/ 2147483647 w 342"/>
                <a:gd name="T57" fmla="*/ 2147483647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2"/>
                <a:gd name="T88" fmla="*/ 0 h 309"/>
                <a:gd name="T89" fmla="*/ 342 w 342"/>
                <a:gd name="T90" fmla="*/ 309 h 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2" h="309">
                  <a:moveTo>
                    <a:pt x="190" y="17"/>
                  </a:moveTo>
                  <a:lnTo>
                    <a:pt x="237" y="26"/>
                  </a:lnTo>
                  <a:lnTo>
                    <a:pt x="237" y="30"/>
                  </a:lnTo>
                  <a:lnTo>
                    <a:pt x="106" y="237"/>
                  </a:lnTo>
                  <a:lnTo>
                    <a:pt x="106" y="26"/>
                  </a:lnTo>
                  <a:lnTo>
                    <a:pt x="152" y="17"/>
                  </a:lnTo>
                  <a:lnTo>
                    <a:pt x="152" y="0"/>
                  </a:lnTo>
                  <a:lnTo>
                    <a:pt x="0" y="0"/>
                  </a:lnTo>
                  <a:lnTo>
                    <a:pt x="0" y="17"/>
                  </a:lnTo>
                  <a:lnTo>
                    <a:pt x="42" y="26"/>
                  </a:lnTo>
                  <a:lnTo>
                    <a:pt x="42" y="283"/>
                  </a:lnTo>
                  <a:lnTo>
                    <a:pt x="0" y="292"/>
                  </a:lnTo>
                  <a:lnTo>
                    <a:pt x="0" y="309"/>
                  </a:lnTo>
                  <a:lnTo>
                    <a:pt x="152" y="309"/>
                  </a:lnTo>
                  <a:lnTo>
                    <a:pt x="152" y="292"/>
                  </a:lnTo>
                  <a:lnTo>
                    <a:pt x="106" y="283"/>
                  </a:lnTo>
                  <a:lnTo>
                    <a:pt x="106" y="279"/>
                  </a:lnTo>
                  <a:lnTo>
                    <a:pt x="237" y="72"/>
                  </a:lnTo>
                  <a:lnTo>
                    <a:pt x="237" y="283"/>
                  </a:lnTo>
                  <a:lnTo>
                    <a:pt x="190" y="292"/>
                  </a:lnTo>
                  <a:lnTo>
                    <a:pt x="190" y="309"/>
                  </a:lnTo>
                  <a:lnTo>
                    <a:pt x="342" y="309"/>
                  </a:lnTo>
                  <a:lnTo>
                    <a:pt x="342" y="292"/>
                  </a:lnTo>
                  <a:lnTo>
                    <a:pt x="300" y="283"/>
                  </a:lnTo>
                  <a:lnTo>
                    <a:pt x="300" y="26"/>
                  </a:lnTo>
                  <a:lnTo>
                    <a:pt x="342" y="17"/>
                  </a:lnTo>
                  <a:lnTo>
                    <a:pt x="342" y="0"/>
                  </a:lnTo>
                  <a:lnTo>
                    <a:pt x="190" y="0"/>
                  </a:lnTo>
                  <a:lnTo>
                    <a:pt x="190" y="17"/>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4" name="Freeform 18"/>
            <p:cNvSpPr>
              <a:spLocks/>
            </p:cNvSpPr>
            <p:nvPr/>
          </p:nvSpPr>
          <p:spPr bwMode="auto">
            <a:xfrm>
              <a:off x="1689913" y="511052"/>
              <a:ext cx="88522" cy="116976"/>
            </a:xfrm>
            <a:custGeom>
              <a:avLst/>
              <a:gdLst>
                <a:gd name="T0" fmla="*/ 2147483647 w 241"/>
                <a:gd name="T1" fmla="*/ 2147483647 h 309"/>
                <a:gd name="T2" fmla="*/ 2147483647 w 241"/>
                <a:gd name="T3" fmla="*/ 2147483647 h 309"/>
                <a:gd name="T4" fmla="*/ 2147483647 w 241"/>
                <a:gd name="T5" fmla="*/ 2147483647 h 309"/>
                <a:gd name="T6" fmla="*/ 2147483647 w 241"/>
                <a:gd name="T7" fmla="*/ 2147483647 h 309"/>
                <a:gd name="T8" fmla="*/ 2147483647 w 241"/>
                <a:gd name="T9" fmla="*/ 2147483647 h 309"/>
                <a:gd name="T10" fmla="*/ 2147483647 w 241"/>
                <a:gd name="T11" fmla="*/ 2147483647 h 309"/>
                <a:gd name="T12" fmla="*/ 2147483647 w 241"/>
                <a:gd name="T13" fmla="*/ 2147483647 h 309"/>
                <a:gd name="T14" fmla="*/ 2147483647 w 241"/>
                <a:gd name="T15" fmla="*/ 2147483647 h 309"/>
                <a:gd name="T16" fmla="*/ 2147483647 w 241"/>
                <a:gd name="T17" fmla="*/ 2147483647 h 309"/>
                <a:gd name="T18" fmla="*/ 2147483647 w 241"/>
                <a:gd name="T19" fmla="*/ 2147483647 h 309"/>
                <a:gd name="T20" fmla="*/ 2147483647 w 241"/>
                <a:gd name="T21" fmla="*/ 2147483647 h 309"/>
                <a:gd name="T22" fmla="*/ 2147483647 w 241"/>
                <a:gd name="T23" fmla="*/ 2147483647 h 309"/>
                <a:gd name="T24" fmla="*/ 2147483647 w 241"/>
                <a:gd name="T25" fmla="*/ 2147483647 h 309"/>
                <a:gd name="T26" fmla="*/ 2147483647 w 241"/>
                <a:gd name="T27" fmla="*/ 2147483647 h 309"/>
                <a:gd name="T28" fmla="*/ 2147483647 w 241"/>
                <a:gd name="T29" fmla="*/ 2147483647 h 309"/>
                <a:gd name="T30" fmla="*/ 2147483647 w 241"/>
                <a:gd name="T31" fmla="*/ 2147483647 h 309"/>
                <a:gd name="T32" fmla="*/ 2147483647 w 241"/>
                <a:gd name="T33" fmla="*/ 0 h 309"/>
                <a:gd name="T34" fmla="*/ 0 w 241"/>
                <a:gd name="T35" fmla="*/ 0 h 309"/>
                <a:gd name="T36" fmla="*/ 0 w 241"/>
                <a:gd name="T37" fmla="*/ 2147483647 h 309"/>
                <a:gd name="T38" fmla="*/ 2147483647 w 241"/>
                <a:gd name="T39" fmla="*/ 2147483647 h 309"/>
                <a:gd name="T40" fmla="*/ 2147483647 w 241"/>
                <a:gd name="T41" fmla="*/ 2147483647 h 309"/>
                <a:gd name="T42" fmla="*/ 0 w 241"/>
                <a:gd name="T43" fmla="*/ 2147483647 h 309"/>
                <a:gd name="T44" fmla="*/ 0 w 241"/>
                <a:gd name="T45" fmla="*/ 2147483647 h 309"/>
                <a:gd name="T46" fmla="*/ 2147483647 w 241"/>
                <a:gd name="T47" fmla="*/ 2147483647 h 309"/>
                <a:gd name="T48" fmla="*/ 2147483647 w 241"/>
                <a:gd name="T49" fmla="*/ 2147483647 h 309"/>
                <a:gd name="T50" fmla="*/ 2147483647 w 241"/>
                <a:gd name="T51" fmla="*/ 2147483647 h 3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
                <a:gd name="T79" fmla="*/ 0 h 309"/>
                <a:gd name="T80" fmla="*/ 241 w 241"/>
                <a:gd name="T81" fmla="*/ 309 h 3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 h="309">
                  <a:moveTo>
                    <a:pt x="225" y="220"/>
                  </a:moveTo>
                  <a:lnTo>
                    <a:pt x="199" y="279"/>
                  </a:lnTo>
                  <a:lnTo>
                    <a:pt x="106" y="279"/>
                  </a:lnTo>
                  <a:lnTo>
                    <a:pt x="106" y="157"/>
                  </a:lnTo>
                  <a:lnTo>
                    <a:pt x="161" y="157"/>
                  </a:lnTo>
                  <a:lnTo>
                    <a:pt x="174" y="199"/>
                  </a:lnTo>
                  <a:lnTo>
                    <a:pt x="187" y="199"/>
                  </a:lnTo>
                  <a:lnTo>
                    <a:pt x="187" y="144"/>
                  </a:lnTo>
                  <a:lnTo>
                    <a:pt x="187" y="93"/>
                  </a:lnTo>
                  <a:lnTo>
                    <a:pt x="174" y="93"/>
                  </a:lnTo>
                  <a:lnTo>
                    <a:pt x="161" y="136"/>
                  </a:lnTo>
                  <a:lnTo>
                    <a:pt x="106" y="136"/>
                  </a:lnTo>
                  <a:lnTo>
                    <a:pt x="106" y="30"/>
                  </a:lnTo>
                  <a:lnTo>
                    <a:pt x="195" y="30"/>
                  </a:lnTo>
                  <a:lnTo>
                    <a:pt x="212" y="81"/>
                  </a:lnTo>
                  <a:lnTo>
                    <a:pt x="225" y="81"/>
                  </a:lnTo>
                  <a:lnTo>
                    <a:pt x="225" y="0"/>
                  </a:lnTo>
                  <a:lnTo>
                    <a:pt x="0" y="0"/>
                  </a:lnTo>
                  <a:lnTo>
                    <a:pt x="0" y="17"/>
                  </a:lnTo>
                  <a:lnTo>
                    <a:pt x="43" y="26"/>
                  </a:lnTo>
                  <a:lnTo>
                    <a:pt x="43" y="283"/>
                  </a:lnTo>
                  <a:lnTo>
                    <a:pt x="0" y="292"/>
                  </a:lnTo>
                  <a:lnTo>
                    <a:pt x="0" y="309"/>
                  </a:lnTo>
                  <a:lnTo>
                    <a:pt x="229" y="309"/>
                  </a:lnTo>
                  <a:lnTo>
                    <a:pt x="241" y="220"/>
                  </a:lnTo>
                  <a:lnTo>
                    <a:pt x="225" y="220"/>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sp>
          <p:nvSpPr>
            <p:cNvPr id="25" name="Freeform 19"/>
            <p:cNvSpPr>
              <a:spLocks noEditPoints="1"/>
            </p:cNvSpPr>
            <p:nvPr/>
          </p:nvSpPr>
          <p:spPr bwMode="auto">
            <a:xfrm>
              <a:off x="943798" y="163286"/>
              <a:ext cx="229209" cy="289278"/>
            </a:xfrm>
            <a:custGeom>
              <a:avLst/>
              <a:gdLst>
                <a:gd name="T0" fmla="*/ 2147483647 w 630"/>
                <a:gd name="T1" fmla="*/ 2147483647 h 774"/>
                <a:gd name="T2" fmla="*/ 2147483647 w 630"/>
                <a:gd name="T3" fmla="*/ 2147483647 h 774"/>
                <a:gd name="T4" fmla="*/ 2147483647 w 630"/>
                <a:gd name="T5" fmla="*/ 2147483647 h 774"/>
                <a:gd name="T6" fmla="*/ 2147483647 w 630"/>
                <a:gd name="T7" fmla="*/ 0 h 774"/>
                <a:gd name="T8" fmla="*/ 2147483647 w 630"/>
                <a:gd name="T9" fmla="*/ 2147483647 h 774"/>
                <a:gd name="T10" fmla="*/ 0 w 630"/>
                <a:gd name="T11" fmla="*/ 2147483647 h 774"/>
                <a:gd name="T12" fmla="*/ 2147483647 w 630"/>
                <a:gd name="T13" fmla="*/ 2147483647 h 774"/>
                <a:gd name="T14" fmla="*/ 2147483647 w 630"/>
                <a:gd name="T15" fmla="*/ 2147483647 h 774"/>
                <a:gd name="T16" fmla="*/ 2147483647 w 630"/>
                <a:gd name="T17" fmla="*/ 2147483647 h 774"/>
                <a:gd name="T18" fmla="*/ 2147483647 w 630"/>
                <a:gd name="T19" fmla="*/ 2147483647 h 774"/>
                <a:gd name="T20" fmla="*/ 2147483647 w 630"/>
                <a:gd name="T21" fmla="*/ 2147483647 h 774"/>
                <a:gd name="T22" fmla="*/ 2147483647 w 630"/>
                <a:gd name="T23" fmla="*/ 2147483647 h 774"/>
                <a:gd name="T24" fmla="*/ 2147483647 w 630"/>
                <a:gd name="T25" fmla="*/ 2147483647 h 774"/>
                <a:gd name="T26" fmla="*/ 2147483647 w 630"/>
                <a:gd name="T27" fmla="*/ 2147483647 h 774"/>
                <a:gd name="T28" fmla="*/ 2147483647 w 630"/>
                <a:gd name="T29" fmla="*/ 2147483647 h 774"/>
                <a:gd name="T30" fmla="*/ 2147483647 w 630"/>
                <a:gd name="T31" fmla="*/ 2147483647 h 774"/>
                <a:gd name="T32" fmla="*/ 2147483647 w 630"/>
                <a:gd name="T33" fmla="*/ 2147483647 h 774"/>
                <a:gd name="T34" fmla="*/ 2147483647 w 630"/>
                <a:gd name="T35" fmla="*/ 2147483647 h 774"/>
                <a:gd name="T36" fmla="*/ 2147483647 w 630"/>
                <a:gd name="T37" fmla="*/ 2147483647 h 774"/>
                <a:gd name="T38" fmla="*/ 2147483647 w 630"/>
                <a:gd name="T39" fmla="*/ 2147483647 h 774"/>
                <a:gd name="T40" fmla="*/ 2147483647 w 630"/>
                <a:gd name="T41" fmla="*/ 2147483647 h 774"/>
                <a:gd name="T42" fmla="*/ 2147483647 w 630"/>
                <a:gd name="T43" fmla="*/ 2147483647 h 774"/>
                <a:gd name="T44" fmla="*/ 2147483647 w 630"/>
                <a:gd name="T45" fmla="*/ 2147483647 h 774"/>
                <a:gd name="T46" fmla="*/ 2147483647 w 630"/>
                <a:gd name="T47" fmla="*/ 2147483647 h 774"/>
                <a:gd name="T48" fmla="*/ 2147483647 w 630"/>
                <a:gd name="T49" fmla="*/ 2147483647 h 774"/>
                <a:gd name="T50" fmla="*/ 2147483647 w 630"/>
                <a:gd name="T51" fmla="*/ 2147483647 h 774"/>
                <a:gd name="T52" fmla="*/ 2147483647 w 630"/>
                <a:gd name="T53" fmla="*/ 2147483647 h 774"/>
                <a:gd name="T54" fmla="*/ 2147483647 w 630"/>
                <a:gd name="T55" fmla="*/ 2147483647 h 774"/>
                <a:gd name="T56" fmla="*/ 2147483647 w 630"/>
                <a:gd name="T57" fmla="*/ 2147483647 h 774"/>
                <a:gd name="T58" fmla="*/ 2147483647 w 630"/>
                <a:gd name="T59" fmla="*/ 2147483647 h 774"/>
                <a:gd name="T60" fmla="*/ 2147483647 w 630"/>
                <a:gd name="T61" fmla="*/ 2147483647 h 774"/>
                <a:gd name="T62" fmla="*/ 2147483647 w 630"/>
                <a:gd name="T63" fmla="*/ 2147483647 h 774"/>
                <a:gd name="T64" fmla="*/ 2147483647 w 630"/>
                <a:gd name="T65" fmla="*/ 2147483647 h 774"/>
                <a:gd name="T66" fmla="*/ 2147483647 w 630"/>
                <a:gd name="T67" fmla="*/ 2147483647 h 774"/>
                <a:gd name="T68" fmla="*/ 2147483647 w 630"/>
                <a:gd name="T69" fmla="*/ 2147483647 h 774"/>
                <a:gd name="T70" fmla="*/ 2147483647 w 630"/>
                <a:gd name="T71" fmla="*/ 2147483647 h 774"/>
                <a:gd name="T72" fmla="*/ 2147483647 w 630"/>
                <a:gd name="T73" fmla="*/ 2147483647 h 7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30"/>
                <a:gd name="T112" fmla="*/ 0 h 774"/>
                <a:gd name="T113" fmla="*/ 630 w 630"/>
                <a:gd name="T114" fmla="*/ 774 h 7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30" h="774">
                  <a:moveTo>
                    <a:pt x="317" y="774"/>
                  </a:moveTo>
                  <a:lnTo>
                    <a:pt x="587" y="668"/>
                  </a:lnTo>
                  <a:lnTo>
                    <a:pt x="630" y="85"/>
                  </a:lnTo>
                  <a:lnTo>
                    <a:pt x="317" y="0"/>
                  </a:lnTo>
                  <a:lnTo>
                    <a:pt x="160" y="42"/>
                  </a:lnTo>
                  <a:lnTo>
                    <a:pt x="0" y="85"/>
                  </a:lnTo>
                  <a:lnTo>
                    <a:pt x="42" y="668"/>
                  </a:lnTo>
                  <a:lnTo>
                    <a:pt x="160" y="715"/>
                  </a:lnTo>
                  <a:lnTo>
                    <a:pt x="317" y="774"/>
                  </a:lnTo>
                  <a:close/>
                  <a:moveTo>
                    <a:pt x="160" y="76"/>
                  </a:moveTo>
                  <a:lnTo>
                    <a:pt x="160" y="76"/>
                  </a:lnTo>
                  <a:lnTo>
                    <a:pt x="224" y="59"/>
                  </a:lnTo>
                  <a:lnTo>
                    <a:pt x="160" y="161"/>
                  </a:lnTo>
                  <a:lnTo>
                    <a:pt x="105" y="258"/>
                  </a:lnTo>
                  <a:lnTo>
                    <a:pt x="105" y="186"/>
                  </a:lnTo>
                  <a:lnTo>
                    <a:pt x="101" y="93"/>
                  </a:lnTo>
                  <a:lnTo>
                    <a:pt x="160" y="76"/>
                  </a:lnTo>
                  <a:close/>
                  <a:moveTo>
                    <a:pt x="76" y="643"/>
                  </a:moveTo>
                  <a:lnTo>
                    <a:pt x="76" y="643"/>
                  </a:lnTo>
                  <a:lnTo>
                    <a:pt x="55" y="385"/>
                  </a:lnTo>
                  <a:lnTo>
                    <a:pt x="114" y="389"/>
                  </a:lnTo>
                  <a:lnTo>
                    <a:pt x="160" y="313"/>
                  </a:lnTo>
                  <a:lnTo>
                    <a:pt x="228" y="203"/>
                  </a:lnTo>
                  <a:lnTo>
                    <a:pt x="224" y="275"/>
                  </a:lnTo>
                  <a:lnTo>
                    <a:pt x="228" y="397"/>
                  </a:lnTo>
                  <a:lnTo>
                    <a:pt x="317" y="402"/>
                  </a:lnTo>
                  <a:lnTo>
                    <a:pt x="317" y="34"/>
                  </a:lnTo>
                  <a:lnTo>
                    <a:pt x="596" y="110"/>
                  </a:lnTo>
                  <a:lnTo>
                    <a:pt x="575" y="385"/>
                  </a:lnTo>
                  <a:lnTo>
                    <a:pt x="494" y="389"/>
                  </a:lnTo>
                  <a:lnTo>
                    <a:pt x="507" y="156"/>
                  </a:lnTo>
                  <a:lnTo>
                    <a:pt x="410" y="140"/>
                  </a:lnTo>
                  <a:lnTo>
                    <a:pt x="406" y="397"/>
                  </a:lnTo>
                  <a:lnTo>
                    <a:pt x="317" y="402"/>
                  </a:lnTo>
                  <a:lnTo>
                    <a:pt x="317" y="736"/>
                  </a:lnTo>
                  <a:lnTo>
                    <a:pt x="160" y="676"/>
                  </a:lnTo>
                  <a:lnTo>
                    <a:pt x="76" y="643"/>
                  </a:lnTo>
                  <a:close/>
                </a:path>
              </a:pathLst>
            </a:custGeom>
            <a:solidFill>
              <a:srgbClr val="29479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sz="1800" dirty="0"/>
            </a:p>
          </p:txBody>
        </p:sp>
      </p:grpSp>
      <p:cxnSp>
        <p:nvCxnSpPr>
          <p:cNvPr id="26" name="Прямая соединительная линия 25"/>
          <p:cNvCxnSpPr/>
          <p:nvPr userDrawn="1"/>
        </p:nvCxnSpPr>
        <p:spPr>
          <a:xfrm>
            <a:off x="2068958" y="192082"/>
            <a:ext cx="1879" cy="626041"/>
          </a:xfrm>
          <a:prstGeom prst="line">
            <a:avLst/>
          </a:prstGeom>
          <a:ln>
            <a:solidFill>
              <a:srgbClr val="2947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90070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pic>
        <p:nvPicPr>
          <p:cNvPr id="5" name="Изображение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53" y="239562"/>
            <a:ext cx="1195532" cy="792526"/>
          </a:xfrm>
          <a:prstGeom prst="rect">
            <a:avLst/>
          </a:prstGeom>
        </p:spPr>
      </p:pic>
      <p:sp>
        <p:nvSpPr>
          <p:cNvPr id="4" name="Прямоугольник 3"/>
          <p:cNvSpPr/>
          <p:nvPr/>
        </p:nvSpPr>
        <p:spPr>
          <a:xfrm>
            <a:off x="612475" y="1271649"/>
            <a:ext cx="6729097" cy="2677656"/>
          </a:xfrm>
          <a:prstGeom prst="rect">
            <a:avLst/>
          </a:prstGeom>
          <a:noFill/>
        </p:spPr>
        <p:txBody>
          <a:bodyPr wrap="square" rtlCol="0">
            <a:spAutoFit/>
          </a:bodyPr>
          <a:lstStyle/>
          <a:p>
            <a:r>
              <a:rPr lang="ru-RU" sz="3360" b="1" dirty="0">
                <a:solidFill>
                  <a:schemeClr val="bg1"/>
                </a:solidFill>
                <a:latin typeface="Myriad Pro"/>
                <a:cs typeface="Myriad Pro"/>
              </a:rPr>
              <a:t>Федеральная образовательная программа дошкольного образования: изучаем, обсуждаем, действуем</a:t>
            </a:r>
          </a:p>
          <a:p>
            <a:endParaRPr lang="ru-RU" sz="3360" b="1" dirty="0">
              <a:solidFill>
                <a:schemeClr val="bg1"/>
              </a:solidFill>
              <a:latin typeface="Myriad Pro"/>
              <a:cs typeface="Myriad Pro"/>
            </a:endParaRPr>
          </a:p>
        </p:txBody>
      </p:sp>
      <p:sp>
        <p:nvSpPr>
          <p:cNvPr id="15" name="Подзаголовок 6">
            <a:extLst>
              <a:ext uri="{FF2B5EF4-FFF2-40B4-BE49-F238E27FC236}">
                <a16:creationId xmlns:a16="http://schemas.microsoft.com/office/drawing/2014/main" id="{D4C7350A-59D3-D447-28F3-35B17DB302CC}"/>
              </a:ext>
            </a:extLst>
          </p:cNvPr>
          <p:cNvSpPr txBox="1">
            <a:spLocks/>
          </p:cNvSpPr>
          <p:nvPr/>
        </p:nvSpPr>
        <p:spPr>
          <a:xfrm>
            <a:off x="612475" y="4359217"/>
            <a:ext cx="7839270" cy="1404571"/>
          </a:xfrm>
          <a:prstGeom prst="rect">
            <a:avLst/>
          </a:prstGeom>
        </p:spPr>
        <p:txBody>
          <a:bodyPr vert="horz" lIns="102870" tIns="51436" rIns="102870" bIns="51436"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ru-RU" sz="2160" b="1" dirty="0">
                <a:solidFill>
                  <a:schemeClr val="bg1"/>
                </a:solidFill>
                <a:latin typeface="Calibri" panose="020F0502020204030204" pitchFamily="34" charset="0"/>
                <a:cs typeface="Calibri" panose="020F0502020204030204" pitchFamily="34" charset="0"/>
              </a:rPr>
              <a:t>Скоролупова Оксана Алексеевна,</a:t>
            </a:r>
          </a:p>
          <a:p>
            <a:pPr marL="0" indent="0">
              <a:spcBef>
                <a:spcPct val="0"/>
              </a:spcBef>
              <a:buNone/>
              <a:defRPr/>
            </a:pPr>
            <a:r>
              <a:rPr lang="ru-RU" sz="1680" b="1" dirty="0">
                <a:solidFill>
                  <a:schemeClr val="bg1"/>
                </a:solidFill>
                <a:latin typeface="Calibri" panose="020F0502020204030204" pitchFamily="34" charset="0"/>
                <a:cs typeface="Calibri" panose="020F0502020204030204" pitchFamily="34" charset="0"/>
              </a:rPr>
              <a:t>вице-президент Ассоциации Фрёбель-педагогов, </a:t>
            </a:r>
            <a:r>
              <a:rPr lang="ru-RU" altLang="ru-RU" sz="1680" b="1" dirty="0">
                <a:solidFill>
                  <a:schemeClr val="bg1"/>
                </a:solidFill>
                <a:latin typeface="Calibri" panose="020F0502020204030204" pitchFamily="34" charset="0"/>
                <a:cs typeface="Calibri" panose="020F0502020204030204" pitchFamily="34" charset="0"/>
              </a:rPr>
              <a:t>ведущий методист компании «Просвещение–СОЮЗ», федеральный эксперт, член </a:t>
            </a:r>
            <a:r>
              <a:rPr lang="ru-RU" sz="1680" b="1" dirty="0">
                <a:solidFill>
                  <a:schemeClr val="bg1"/>
                </a:solidFill>
                <a:latin typeface="Calibri" panose="020F0502020204030204" pitchFamily="34" charset="0"/>
                <a:cs typeface="Calibri" panose="020F0502020204030204" pitchFamily="34" charset="0"/>
              </a:rPr>
              <a:t>рабочей группы Координационного совета при Правительстве РФ по проведению в Российской Федерации Десятилетия детства, автор пособий по развитию детей дошкольного возраста, почетный работник общего образования РФ </a:t>
            </a:r>
            <a:endParaRPr lang="ru-RU" altLang="ru-RU" sz="1680" b="1" dirty="0">
              <a:ln w="900" cmpd="sng">
                <a:solidFill>
                  <a:schemeClr val="accent1">
                    <a:satMod val="190000"/>
                    <a:alpha val="55000"/>
                  </a:schemeClr>
                </a:solidFill>
                <a:prstDash val="solid"/>
              </a:ln>
              <a:solidFill>
                <a:schemeClr val="bg1"/>
              </a:solidFill>
              <a:latin typeface="Calibri" panose="020F0502020204030204" pitchFamily="34" charset="0"/>
              <a:cs typeface="Calibri" panose="020F0502020204030204" pitchFamily="34" charset="0"/>
            </a:endParaRPr>
          </a:p>
          <a:p>
            <a:pPr>
              <a:spcBef>
                <a:spcPts val="0"/>
              </a:spcBef>
            </a:pPr>
            <a:endParaRPr lang="ru-RU" sz="1680" b="1" dirty="0">
              <a:solidFill>
                <a:schemeClr val="bg1"/>
              </a:solidFill>
              <a:latin typeface="Calibri" panose="020F0502020204030204" pitchFamily="34" charset="0"/>
              <a:cs typeface="Calibri" panose="020F0502020204030204" pitchFamily="34" charset="0"/>
            </a:endParaRPr>
          </a:p>
          <a:p>
            <a:pPr>
              <a:spcBef>
                <a:spcPts val="0"/>
              </a:spcBef>
            </a:pPr>
            <a:endParaRPr lang="ru-RU" sz="1440" b="1" dirty="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760BE3B-A311-C9B0-C92E-1F375EF75890}"/>
              </a:ext>
            </a:extLst>
          </p:cNvPr>
          <p:cNvSpPr txBox="1"/>
          <p:nvPr/>
        </p:nvSpPr>
        <p:spPr>
          <a:xfrm>
            <a:off x="759125" y="6173700"/>
            <a:ext cx="5227607" cy="369332"/>
          </a:xfrm>
          <a:prstGeom prst="rect">
            <a:avLst/>
          </a:prstGeom>
          <a:noFill/>
        </p:spPr>
        <p:txBody>
          <a:bodyPr wrap="square" rtlCol="0">
            <a:spAutoFit/>
          </a:bodyPr>
          <a:lstStyle/>
          <a:p>
            <a:r>
              <a:rPr lang="ru-RU" dirty="0" smtClean="0">
                <a:solidFill>
                  <a:schemeClr val="bg1"/>
                </a:solidFill>
              </a:rPr>
              <a:t>Москва – Орехово-Зуево, </a:t>
            </a:r>
            <a:r>
              <a:rPr lang="ru-RU" dirty="0">
                <a:solidFill>
                  <a:schemeClr val="bg1"/>
                </a:solidFill>
              </a:rPr>
              <a:t>январь 2022</a:t>
            </a:r>
          </a:p>
        </p:txBody>
      </p:sp>
    </p:spTree>
    <p:extLst>
      <p:ext uri="{BB962C8B-B14F-4D97-AF65-F5344CB8AC3E}">
        <p14:creationId xmlns:p14="http://schemas.microsoft.com/office/powerpoint/2010/main" val="28358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A69CB022-8461-459A-1058-D4B7DE4E0770}"/>
              </a:ext>
            </a:extLst>
          </p:cNvPr>
          <p:cNvGrpSpPr/>
          <p:nvPr/>
        </p:nvGrpSpPr>
        <p:grpSpPr>
          <a:xfrm>
            <a:off x="5478" y="0"/>
            <a:ext cx="12186522" cy="6820538"/>
            <a:chOff x="0" y="0"/>
            <a:chExt cx="14623827" cy="8184644"/>
          </a:xfrm>
        </p:grpSpPr>
        <p:pic>
          <p:nvPicPr>
            <p:cNvPr id="3"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4"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5" name="Заголовок 1">
            <a:extLst>
              <a:ext uri="{FF2B5EF4-FFF2-40B4-BE49-F238E27FC236}">
                <a16:creationId xmlns:a16="http://schemas.microsoft.com/office/drawing/2014/main" id="{FD4E374F-0C0D-7C5D-3A34-18E91F9D9D1B}"/>
              </a:ext>
            </a:extLst>
          </p:cNvPr>
          <p:cNvSpPr txBox="1">
            <a:spLocks/>
          </p:cNvSpPr>
          <p:nvPr/>
        </p:nvSpPr>
        <p:spPr>
          <a:xfrm>
            <a:off x="1475117" y="234413"/>
            <a:ext cx="10161916" cy="1163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0000FF"/>
                </a:solidFill>
                <a:effectLst>
                  <a:outerShdw blurRad="38100" dist="38100" dir="2700000" algn="tl">
                    <a:srgbClr val="000000">
                      <a:alpha val="43137"/>
                    </a:srgbClr>
                  </a:outerShdw>
                </a:effectLst>
                <a:latin typeface="Calibri Light" pitchFamily="34" charset="0"/>
              </a:rPr>
              <a:t>Отбор содержания дошкольного образования для детского сада</a:t>
            </a:r>
          </a:p>
        </p:txBody>
      </p:sp>
      <p:sp>
        <p:nvSpPr>
          <p:cNvPr id="8" name="Прямоугольник 7"/>
          <p:cNvSpPr/>
          <p:nvPr/>
        </p:nvSpPr>
        <p:spPr>
          <a:xfrm>
            <a:off x="431320" y="1631892"/>
            <a:ext cx="9954884" cy="1077218"/>
          </a:xfrm>
          <a:prstGeom prst="rect">
            <a:avLst/>
          </a:prstGeom>
        </p:spPr>
        <p:txBody>
          <a:bodyPr wrap="square">
            <a:spAutoFit/>
          </a:bodyPr>
          <a:lstStyle/>
          <a:p>
            <a:r>
              <a:rPr lang="ru-RU" sz="3200" b="1" dirty="0">
                <a:solidFill>
                  <a:schemeClr val="accent5">
                    <a:lumMod val="75000"/>
                  </a:schemeClr>
                </a:solidFill>
                <a:latin typeface="Calibri" panose="020F0502020204030204" pitchFamily="34" charset="0"/>
                <a:ea typeface="Courier New" panose="02070309020205020404" pitchFamily="49" charset="0"/>
              </a:rPr>
              <a:t>Авторские технологии и самостоятельные линейки пособий внутри комплексных программ</a:t>
            </a:r>
            <a:endParaRPr lang="ru-RU" sz="3200" i="1" dirty="0">
              <a:solidFill>
                <a:schemeClr val="accent5">
                  <a:lumMod val="75000"/>
                </a:schemeClr>
              </a:solidFill>
              <a:latin typeface="Calibri" panose="020F0502020204030204" pitchFamily="34" charset="0"/>
            </a:endParaRPr>
          </a:p>
        </p:txBody>
      </p:sp>
      <p:sp>
        <p:nvSpPr>
          <p:cNvPr id="9" name="Прямоугольник 8">
            <a:extLst>
              <a:ext uri="{FF2B5EF4-FFF2-40B4-BE49-F238E27FC236}">
                <a16:creationId xmlns:a16="http://schemas.microsoft.com/office/drawing/2014/main" id="{D105FD36-C8E9-E3AA-366E-5CC27389FCFC}"/>
              </a:ext>
            </a:extLst>
          </p:cNvPr>
          <p:cNvSpPr/>
          <p:nvPr/>
        </p:nvSpPr>
        <p:spPr>
          <a:xfrm>
            <a:off x="431319" y="2730865"/>
            <a:ext cx="11205714" cy="3970318"/>
          </a:xfrm>
          <a:prstGeom prst="rect">
            <a:avLst/>
          </a:prstGeom>
        </p:spPr>
        <p:txBody>
          <a:bodyPr wrap="square">
            <a:spAutoFit/>
          </a:bodyPr>
          <a:lstStyle/>
          <a:p>
            <a:r>
              <a:rPr lang="ru-RU" sz="2800" b="1" dirty="0">
                <a:solidFill>
                  <a:schemeClr val="accent5">
                    <a:lumMod val="75000"/>
                  </a:schemeClr>
                </a:solidFill>
                <a:ea typeface="Courier New" panose="02070309020205020404" pitchFamily="49" charset="0"/>
              </a:rPr>
              <a:t>Федеральный закон от 29декабря 2012 г. № 273-ФЗ «Об образовании в Российской Федерации»</a:t>
            </a:r>
          </a:p>
          <a:p>
            <a:r>
              <a:rPr lang="ru-RU" sz="2800" b="1" i="1" dirty="0">
                <a:solidFill>
                  <a:schemeClr val="accent5">
                    <a:lumMod val="75000"/>
                  </a:schemeClr>
                </a:solidFill>
              </a:rPr>
              <a:t>Статья 28. Компетенции, права, обязанности и ответственность образовательной организации</a:t>
            </a:r>
          </a:p>
          <a:p>
            <a:r>
              <a:rPr lang="ru-RU" sz="2800" b="1" i="0" dirty="0">
                <a:solidFill>
                  <a:srgbClr val="000000"/>
                </a:solidFill>
                <a:effectLst/>
              </a:rPr>
              <a:t>2. Образовательные организации при реализации образовательных программ свободны в определении </a:t>
            </a:r>
            <a:r>
              <a:rPr lang="ru-RU" sz="2800" b="1" i="0" dirty="0">
                <a:solidFill>
                  <a:srgbClr val="C00000"/>
                </a:solidFill>
                <a:effectLst/>
              </a:rPr>
              <a:t>содержания образования</a:t>
            </a:r>
            <a:r>
              <a:rPr lang="ru-RU" sz="2800" b="1" i="0" dirty="0">
                <a:solidFill>
                  <a:srgbClr val="000000"/>
                </a:solidFill>
                <a:effectLst/>
              </a:rPr>
              <a:t>, выборе </a:t>
            </a:r>
            <a:r>
              <a:rPr lang="ru-RU" sz="2800" b="1" i="0" dirty="0">
                <a:solidFill>
                  <a:srgbClr val="3333FF"/>
                </a:solidFill>
                <a:effectLst/>
              </a:rPr>
              <a:t>образовательных технологий, а также в выборе учебно-методического обеспечения</a:t>
            </a:r>
            <a:r>
              <a:rPr lang="ru-RU" sz="2800" b="1" i="0" dirty="0">
                <a:solidFill>
                  <a:srgbClr val="000000"/>
                </a:solidFill>
                <a:effectLst/>
              </a:rPr>
              <a:t>, если иное не установлено настоящим Федеральным законом</a:t>
            </a:r>
            <a:endParaRPr lang="ru-RU" sz="2800" b="1" i="1" dirty="0">
              <a:solidFill>
                <a:schemeClr val="accent5">
                  <a:lumMod val="75000"/>
                </a:schemeClr>
              </a:solidFill>
            </a:endParaRPr>
          </a:p>
        </p:txBody>
      </p:sp>
    </p:spTree>
    <p:extLst>
      <p:ext uri="{BB962C8B-B14F-4D97-AF65-F5344CB8AC3E}">
        <p14:creationId xmlns:p14="http://schemas.microsoft.com/office/powerpoint/2010/main" val="428751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AC4290E6-36D3-F48E-3D5A-A5F4AB77C6ED}"/>
              </a:ext>
            </a:extLst>
          </p:cNvPr>
          <p:cNvGrpSpPr/>
          <p:nvPr/>
        </p:nvGrpSpPr>
        <p:grpSpPr>
          <a:xfrm>
            <a:off x="0" y="-40235"/>
            <a:ext cx="12186522" cy="6820538"/>
            <a:chOff x="0" y="0"/>
            <a:chExt cx="14623827" cy="8184644"/>
          </a:xfrm>
        </p:grpSpPr>
        <p:pic>
          <p:nvPicPr>
            <p:cNvPr id="5" name="Изображение 2">
              <a:extLst>
                <a:ext uri="{FF2B5EF4-FFF2-40B4-BE49-F238E27FC236}">
                  <a16:creationId xmlns:a16="http://schemas.microsoft.com/office/drawing/2014/main" id="{44B8ED2E-1994-8EED-C7C3-56A111382A1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62D42E93-2746-69D6-55C7-F5E28C854F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2487168" y="168721"/>
            <a:ext cx="7525695" cy="631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a:solidFill>
                  <a:srgbClr val="1E3ADA"/>
                </a:solidFill>
                <a:effectLst>
                  <a:outerShdw blurRad="38100" dist="38100" dir="2700000" algn="tl">
                    <a:srgbClr val="000000">
                      <a:alpha val="43137"/>
                    </a:srgbClr>
                  </a:outerShdw>
                </a:effectLst>
              </a:rPr>
              <a:t>ПООП и ФОП: сходство и различие</a:t>
            </a:r>
          </a:p>
        </p:txBody>
      </p:sp>
      <p:sp>
        <p:nvSpPr>
          <p:cNvPr id="2" name="TextBox 1">
            <a:extLst>
              <a:ext uri="{FF2B5EF4-FFF2-40B4-BE49-F238E27FC236}">
                <a16:creationId xmlns:a16="http://schemas.microsoft.com/office/drawing/2014/main" id="{D8A13CEF-0318-7FD4-4BE6-3D8946ED5207}"/>
              </a:ext>
            </a:extLst>
          </p:cNvPr>
          <p:cNvSpPr txBox="1"/>
          <p:nvPr/>
        </p:nvSpPr>
        <p:spPr>
          <a:xfrm>
            <a:off x="780881" y="1272763"/>
            <a:ext cx="4330400" cy="757130"/>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Носит рекомендательный характер</a:t>
            </a:r>
          </a:p>
        </p:txBody>
      </p:sp>
      <p:cxnSp>
        <p:nvCxnSpPr>
          <p:cNvPr id="10" name="Прямая соединительная линия 9">
            <a:extLst>
              <a:ext uri="{FF2B5EF4-FFF2-40B4-BE49-F238E27FC236}">
                <a16:creationId xmlns:a16="http://schemas.microsoft.com/office/drawing/2014/main" id="{B6E1CA17-B3F1-9ED8-64C1-515E1A043ECB}"/>
              </a:ext>
            </a:extLst>
          </p:cNvPr>
          <p:cNvCxnSpPr/>
          <p:nvPr/>
        </p:nvCxnSpPr>
        <p:spPr>
          <a:xfrm>
            <a:off x="5262117" y="1224951"/>
            <a:ext cx="0" cy="5451649"/>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DDEB618F-6324-751C-0CA3-9F6939B84657}"/>
              </a:ext>
            </a:extLst>
          </p:cNvPr>
          <p:cNvSpPr txBox="1"/>
          <p:nvPr/>
        </p:nvSpPr>
        <p:spPr>
          <a:xfrm>
            <a:off x="5622949" y="1272763"/>
            <a:ext cx="4330400" cy="1089529"/>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Является нормативным правовым документом, равным по статусу ФГОС</a:t>
            </a:r>
          </a:p>
        </p:txBody>
      </p:sp>
      <p:sp>
        <p:nvSpPr>
          <p:cNvPr id="8" name="TextBox 7">
            <a:extLst>
              <a:ext uri="{FF2B5EF4-FFF2-40B4-BE49-F238E27FC236}">
                <a16:creationId xmlns:a16="http://schemas.microsoft.com/office/drawing/2014/main" id="{75C209F9-4917-642B-3F87-CB3C82EFDCA9}"/>
              </a:ext>
            </a:extLst>
          </p:cNvPr>
          <p:cNvSpPr txBox="1"/>
          <p:nvPr/>
        </p:nvSpPr>
        <p:spPr>
          <a:xfrm>
            <a:off x="780881" y="2588231"/>
            <a:ext cx="4846836" cy="1652760"/>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Структура:</a:t>
            </a:r>
          </a:p>
          <a:p>
            <a:pPr>
              <a:lnSpc>
                <a:spcPct val="90000"/>
              </a:lnSpc>
              <a:spcBef>
                <a:spcPts val="600"/>
              </a:spcBef>
              <a:spcAft>
                <a:spcPts val="0"/>
              </a:spcAft>
              <a:tabLst>
                <a:tab pos="630238" algn="r"/>
              </a:tabLst>
            </a:pPr>
            <a:r>
              <a:rPr lang="ru-RU" sz="2400" b="1" dirty="0">
                <a:ea typeface="Verdana" panose="020B0604030504040204" pitchFamily="34" charset="0"/>
              </a:rPr>
              <a:t>Целевой раздел</a:t>
            </a:r>
          </a:p>
          <a:p>
            <a:pPr>
              <a:lnSpc>
                <a:spcPct val="90000"/>
              </a:lnSpc>
              <a:spcBef>
                <a:spcPts val="600"/>
              </a:spcBef>
              <a:spcAft>
                <a:spcPts val="0"/>
              </a:spcAft>
              <a:tabLst>
                <a:tab pos="630238" algn="r"/>
              </a:tabLst>
            </a:pPr>
            <a:r>
              <a:rPr lang="ru-RU" sz="2400" b="1" dirty="0">
                <a:ea typeface="Verdana" panose="020B0604030504040204" pitchFamily="34" charset="0"/>
              </a:rPr>
              <a:t>Содержательный раздел</a:t>
            </a:r>
          </a:p>
          <a:p>
            <a:pPr>
              <a:lnSpc>
                <a:spcPct val="90000"/>
              </a:lnSpc>
              <a:spcBef>
                <a:spcPts val="600"/>
              </a:spcBef>
              <a:spcAft>
                <a:spcPts val="0"/>
              </a:spcAft>
              <a:tabLst>
                <a:tab pos="630238" algn="r"/>
              </a:tabLst>
            </a:pPr>
            <a:r>
              <a:rPr lang="ru-RU" sz="2400" b="1" dirty="0">
                <a:ea typeface="Verdana" panose="020B0604030504040204" pitchFamily="34" charset="0"/>
              </a:rPr>
              <a:t>Организационный раздел</a:t>
            </a:r>
          </a:p>
        </p:txBody>
      </p:sp>
      <p:sp>
        <p:nvSpPr>
          <p:cNvPr id="9" name="TextBox 8">
            <a:extLst>
              <a:ext uri="{FF2B5EF4-FFF2-40B4-BE49-F238E27FC236}">
                <a16:creationId xmlns:a16="http://schemas.microsoft.com/office/drawing/2014/main" id="{CA03DBC6-9465-6E9D-3659-F0A6C6A51BFF}"/>
              </a:ext>
            </a:extLst>
          </p:cNvPr>
          <p:cNvSpPr txBox="1"/>
          <p:nvPr/>
        </p:nvSpPr>
        <p:spPr>
          <a:xfrm>
            <a:off x="5622949" y="2588231"/>
            <a:ext cx="4846836" cy="1652760"/>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Структура:</a:t>
            </a:r>
          </a:p>
          <a:p>
            <a:pPr>
              <a:lnSpc>
                <a:spcPct val="90000"/>
              </a:lnSpc>
              <a:spcBef>
                <a:spcPts val="600"/>
              </a:spcBef>
              <a:spcAft>
                <a:spcPts val="0"/>
              </a:spcAft>
              <a:tabLst>
                <a:tab pos="630238" algn="r"/>
              </a:tabLst>
            </a:pPr>
            <a:r>
              <a:rPr lang="ru-RU" sz="2400" b="1" dirty="0">
                <a:ea typeface="Verdana" panose="020B0604030504040204" pitchFamily="34" charset="0"/>
              </a:rPr>
              <a:t>Целевой раздел</a:t>
            </a:r>
          </a:p>
          <a:p>
            <a:pPr>
              <a:lnSpc>
                <a:spcPct val="90000"/>
              </a:lnSpc>
              <a:spcBef>
                <a:spcPts val="600"/>
              </a:spcBef>
              <a:spcAft>
                <a:spcPts val="0"/>
              </a:spcAft>
              <a:tabLst>
                <a:tab pos="630238" algn="r"/>
              </a:tabLst>
            </a:pPr>
            <a:r>
              <a:rPr lang="ru-RU" sz="2400" b="1" dirty="0">
                <a:ea typeface="Verdana" panose="020B0604030504040204" pitchFamily="34" charset="0"/>
              </a:rPr>
              <a:t>Содержательный раздел</a:t>
            </a:r>
          </a:p>
          <a:p>
            <a:pPr>
              <a:lnSpc>
                <a:spcPct val="90000"/>
              </a:lnSpc>
              <a:spcBef>
                <a:spcPts val="600"/>
              </a:spcBef>
              <a:spcAft>
                <a:spcPts val="0"/>
              </a:spcAft>
              <a:tabLst>
                <a:tab pos="630238" algn="r"/>
              </a:tabLst>
            </a:pPr>
            <a:r>
              <a:rPr lang="ru-RU" sz="2400" b="1" dirty="0">
                <a:ea typeface="Verdana" panose="020B0604030504040204" pitchFamily="34" charset="0"/>
              </a:rPr>
              <a:t>Организационный раздел</a:t>
            </a:r>
          </a:p>
        </p:txBody>
      </p:sp>
      <p:sp>
        <p:nvSpPr>
          <p:cNvPr id="11" name="TextBox 10">
            <a:extLst>
              <a:ext uri="{FF2B5EF4-FFF2-40B4-BE49-F238E27FC236}">
                <a16:creationId xmlns:a16="http://schemas.microsoft.com/office/drawing/2014/main" id="{A39E239C-C6BA-4CF2-2814-F6D3274F248A}"/>
              </a:ext>
            </a:extLst>
          </p:cNvPr>
          <p:cNvSpPr txBox="1"/>
          <p:nvPr/>
        </p:nvSpPr>
        <p:spPr>
          <a:xfrm>
            <a:off x="780881" y="4539527"/>
            <a:ext cx="4846836" cy="834074"/>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Содержание:</a:t>
            </a:r>
          </a:p>
          <a:p>
            <a:pPr>
              <a:lnSpc>
                <a:spcPct val="90000"/>
              </a:lnSpc>
              <a:spcBef>
                <a:spcPts val="600"/>
              </a:spcBef>
              <a:spcAft>
                <a:spcPts val="0"/>
              </a:spcAft>
              <a:tabLst>
                <a:tab pos="630238" algn="r"/>
              </a:tabLst>
            </a:pPr>
            <a:r>
              <a:rPr lang="ru-RU" sz="2400" b="1" dirty="0">
                <a:ea typeface="Verdana" panose="020B0604030504040204" pitchFamily="34" charset="0"/>
              </a:rPr>
              <a:t>Рамочное</a:t>
            </a:r>
          </a:p>
        </p:txBody>
      </p:sp>
      <p:sp>
        <p:nvSpPr>
          <p:cNvPr id="12" name="TextBox 11">
            <a:extLst>
              <a:ext uri="{FF2B5EF4-FFF2-40B4-BE49-F238E27FC236}">
                <a16:creationId xmlns:a16="http://schemas.microsoft.com/office/drawing/2014/main" id="{63529CB8-91F9-1B01-314D-6871E4D5D153}"/>
              </a:ext>
            </a:extLst>
          </p:cNvPr>
          <p:cNvSpPr txBox="1"/>
          <p:nvPr/>
        </p:nvSpPr>
        <p:spPr>
          <a:xfrm>
            <a:off x="5622949" y="4539527"/>
            <a:ext cx="4846836" cy="1498872"/>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Содержание:</a:t>
            </a:r>
          </a:p>
          <a:p>
            <a:pPr>
              <a:lnSpc>
                <a:spcPct val="90000"/>
              </a:lnSpc>
              <a:spcBef>
                <a:spcPts val="600"/>
              </a:spcBef>
              <a:spcAft>
                <a:spcPts val="0"/>
              </a:spcAft>
              <a:tabLst>
                <a:tab pos="630238" algn="r"/>
              </a:tabLst>
            </a:pPr>
            <a:r>
              <a:rPr lang="ru-RU" sz="2400" b="1" dirty="0">
                <a:ea typeface="Verdana" panose="020B0604030504040204" pitchFamily="34" charset="0"/>
              </a:rPr>
              <a:t>Конкретизировано по образовательным областям и по всем возрастным группам</a:t>
            </a:r>
          </a:p>
        </p:txBody>
      </p:sp>
    </p:spTree>
    <p:extLst>
      <p:ext uri="{BB962C8B-B14F-4D97-AF65-F5344CB8AC3E}">
        <p14:creationId xmlns:p14="http://schemas.microsoft.com/office/powerpoint/2010/main" val="19797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9"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A0C95B5F-D295-C53C-73E0-D728688ACE29}"/>
              </a:ext>
            </a:extLst>
          </p:cNvPr>
          <p:cNvGrpSpPr/>
          <p:nvPr/>
        </p:nvGrpSpPr>
        <p:grpSpPr>
          <a:xfrm>
            <a:off x="5478" y="0"/>
            <a:ext cx="12186522" cy="6820538"/>
            <a:chOff x="0" y="0"/>
            <a:chExt cx="14623827" cy="8184644"/>
          </a:xfrm>
        </p:grpSpPr>
        <p:pic>
          <p:nvPicPr>
            <p:cNvPr id="5" name="Изображение 2">
              <a:extLst>
                <a:ext uri="{FF2B5EF4-FFF2-40B4-BE49-F238E27FC236}">
                  <a16:creationId xmlns:a16="http://schemas.microsoft.com/office/drawing/2014/main" id="{FCD357A1-30F4-0A08-2B0B-4A88A3B0D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724A6189-8CA9-FEFE-8D49-67700069EF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1293941" y="166704"/>
            <a:ext cx="8312716" cy="6317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600" b="1" dirty="0">
                <a:solidFill>
                  <a:srgbClr val="1E3ADA"/>
                </a:solidFill>
                <a:effectLst>
                  <a:outerShdw blurRad="38100" dist="38100" dir="2700000" algn="tl">
                    <a:srgbClr val="000000">
                      <a:alpha val="43137"/>
                    </a:srgbClr>
                  </a:outerShdw>
                </a:effectLst>
              </a:rPr>
              <a:t>План действий («Дорожная карта»)</a:t>
            </a:r>
          </a:p>
        </p:txBody>
      </p:sp>
      <p:sp>
        <p:nvSpPr>
          <p:cNvPr id="2" name="TextBox 1">
            <a:extLst>
              <a:ext uri="{FF2B5EF4-FFF2-40B4-BE49-F238E27FC236}">
                <a16:creationId xmlns:a16="http://schemas.microsoft.com/office/drawing/2014/main" id="{C5773D3F-DB8D-5691-6AE3-3775BC52AE28}"/>
              </a:ext>
            </a:extLst>
          </p:cNvPr>
          <p:cNvSpPr txBox="1"/>
          <p:nvPr/>
        </p:nvSpPr>
        <p:spPr>
          <a:xfrm>
            <a:off x="474139" y="1181526"/>
            <a:ext cx="10766080" cy="1631216"/>
          </a:xfrm>
          <a:prstGeom prst="rect">
            <a:avLst/>
          </a:prstGeom>
          <a:noFill/>
        </p:spPr>
        <p:txBody>
          <a:bodyPr wrap="square">
            <a:spAutoFit/>
          </a:bodyPr>
          <a:lstStyle/>
          <a:p>
            <a:pPr marL="457200" indent="-457200">
              <a:lnSpc>
                <a:spcPct val="90000"/>
              </a:lnSpc>
              <a:spcAft>
                <a:spcPts val="600"/>
              </a:spcAft>
              <a:buAutoNum type="arabicPeriod"/>
              <a:tabLst>
                <a:tab pos="630238" algn="r"/>
              </a:tabLst>
            </a:pPr>
            <a:r>
              <a:rPr lang="ru-RU" sz="2000" b="1" dirty="0">
                <a:solidFill>
                  <a:srgbClr val="000000"/>
                </a:solidFill>
                <a:effectLst/>
                <a:ea typeface="Courier New" panose="02070309020205020404" pitchFamily="49" charset="0"/>
              </a:rPr>
              <a:t>Информационно-аналитический этап</a:t>
            </a:r>
          </a:p>
          <a:p>
            <a:pPr marL="342900" indent="-342900">
              <a:lnSpc>
                <a:spcPct val="90000"/>
              </a:lnSpc>
              <a:spcAft>
                <a:spcPts val="600"/>
              </a:spcAft>
              <a:buFont typeface="Wingdings" panose="05000000000000000000" pitchFamily="2" charset="2"/>
              <a:buChar char="ü"/>
              <a:tabLst>
                <a:tab pos="630238" algn="r"/>
              </a:tabLst>
            </a:pPr>
            <a:r>
              <a:rPr lang="ru-RU" sz="2000" b="1" dirty="0">
                <a:solidFill>
                  <a:srgbClr val="000000"/>
                </a:solidFill>
                <a:effectLst/>
                <a:ea typeface="Courier New" panose="02070309020205020404" pitchFamily="49" charset="0"/>
              </a:rPr>
              <a:t>Изучение содержания ФОП: читаем построчно, выделяем смысловые блоки, рассматриваем преемственность задач (по возрастным группам) и их интеграцию (по образовательным областям) </a:t>
            </a:r>
          </a:p>
          <a:p>
            <a:pPr marL="342900" indent="-342900">
              <a:lnSpc>
                <a:spcPct val="90000"/>
              </a:lnSpc>
              <a:spcAft>
                <a:spcPts val="600"/>
              </a:spcAft>
              <a:buFont typeface="Wingdings" panose="05000000000000000000" pitchFamily="2" charset="2"/>
              <a:buChar char="ü"/>
              <a:tabLst>
                <a:tab pos="630238" algn="r"/>
              </a:tabLst>
            </a:pPr>
            <a:r>
              <a:rPr lang="ru-RU" sz="2000" b="1" dirty="0">
                <a:solidFill>
                  <a:srgbClr val="000000"/>
                </a:solidFill>
                <a:ea typeface="Verdana" panose="020B0604030504040204" pitchFamily="34" charset="0"/>
              </a:rPr>
              <a:t>Сравниваем свою ООП и ФОП, создаем план корректировки ООП или разработки новой</a:t>
            </a:r>
            <a:endParaRPr lang="ru-RU" sz="2000" b="1" dirty="0">
              <a:ea typeface="Verdana" panose="020B0604030504040204" pitchFamily="34" charset="0"/>
            </a:endParaRPr>
          </a:p>
        </p:txBody>
      </p:sp>
      <p:sp>
        <p:nvSpPr>
          <p:cNvPr id="9" name="TextBox 8">
            <a:extLst>
              <a:ext uri="{FF2B5EF4-FFF2-40B4-BE49-F238E27FC236}">
                <a16:creationId xmlns:a16="http://schemas.microsoft.com/office/drawing/2014/main" id="{7D2AE59D-C2E7-4619-269A-6AE749CC3E18}"/>
              </a:ext>
            </a:extLst>
          </p:cNvPr>
          <p:cNvSpPr txBox="1"/>
          <p:nvPr/>
        </p:nvSpPr>
        <p:spPr>
          <a:xfrm>
            <a:off x="474139" y="2977511"/>
            <a:ext cx="10619431" cy="1077218"/>
          </a:xfrm>
          <a:prstGeom prst="rect">
            <a:avLst/>
          </a:prstGeom>
          <a:noFill/>
        </p:spPr>
        <p:txBody>
          <a:bodyPr wrap="square">
            <a:spAutoFit/>
          </a:bodyPr>
          <a:lstStyle/>
          <a:p>
            <a:pPr>
              <a:lnSpc>
                <a:spcPct val="90000"/>
              </a:lnSpc>
              <a:spcAft>
                <a:spcPts val="600"/>
              </a:spcAft>
            </a:pPr>
            <a:r>
              <a:rPr lang="ru-RU" sz="2000" b="1" dirty="0">
                <a:solidFill>
                  <a:srgbClr val="000000"/>
                </a:solidFill>
                <a:effectLst/>
                <a:ea typeface="Courier New" panose="02070309020205020404" pitchFamily="49" charset="0"/>
              </a:rPr>
              <a:t>2. Этап разработки новой структуры ООП </a:t>
            </a:r>
          </a:p>
          <a:p>
            <a:pPr marL="342900" indent="-342900">
              <a:lnSpc>
                <a:spcPct val="90000"/>
              </a:lnSpc>
              <a:spcAft>
                <a:spcPts val="600"/>
              </a:spcAft>
              <a:buFont typeface="Wingdings" panose="05000000000000000000" pitchFamily="2" charset="2"/>
              <a:buChar char="ü"/>
            </a:pPr>
            <a:r>
              <a:rPr lang="ru-RU" sz="2000" b="1" dirty="0">
                <a:solidFill>
                  <a:srgbClr val="000000"/>
                </a:solidFill>
                <a:effectLst/>
                <a:ea typeface="Courier New" panose="02070309020205020404" pitchFamily="49" charset="0"/>
              </a:rPr>
              <a:t>Включение «коллективного разума», создание рабочих методических объединений</a:t>
            </a:r>
          </a:p>
          <a:p>
            <a:pPr marL="342900" indent="-342900">
              <a:lnSpc>
                <a:spcPct val="90000"/>
              </a:lnSpc>
              <a:spcAft>
                <a:spcPts val="600"/>
              </a:spcAft>
              <a:buFont typeface="Wingdings" panose="05000000000000000000" pitchFamily="2" charset="2"/>
              <a:buChar char="ü"/>
            </a:pPr>
            <a:r>
              <a:rPr lang="ru-RU" sz="2000" b="1" dirty="0">
                <a:solidFill>
                  <a:srgbClr val="000000"/>
                </a:solidFill>
              </a:rPr>
              <a:t>Выбор эффективных методик и технологий</a:t>
            </a:r>
            <a:endParaRPr lang="ru-RU" sz="2000" b="1" dirty="0"/>
          </a:p>
        </p:txBody>
      </p:sp>
      <p:sp>
        <p:nvSpPr>
          <p:cNvPr id="12" name="TextBox 11">
            <a:extLst>
              <a:ext uri="{FF2B5EF4-FFF2-40B4-BE49-F238E27FC236}">
                <a16:creationId xmlns:a16="http://schemas.microsoft.com/office/drawing/2014/main" id="{5BB1562B-A040-4E80-6660-DF971F59C894}"/>
              </a:ext>
            </a:extLst>
          </p:cNvPr>
          <p:cNvSpPr txBox="1"/>
          <p:nvPr/>
        </p:nvSpPr>
        <p:spPr>
          <a:xfrm>
            <a:off x="474139" y="4204919"/>
            <a:ext cx="10472782" cy="1938992"/>
          </a:xfrm>
          <a:prstGeom prst="rect">
            <a:avLst/>
          </a:prstGeom>
          <a:noFill/>
        </p:spPr>
        <p:txBody>
          <a:bodyPr wrap="square">
            <a:spAutoFit/>
          </a:bodyPr>
          <a:lstStyle/>
          <a:p>
            <a:pPr>
              <a:lnSpc>
                <a:spcPct val="90000"/>
              </a:lnSpc>
              <a:spcAft>
                <a:spcPts val="1200"/>
              </a:spcAft>
            </a:pPr>
            <a:r>
              <a:rPr lang="ru-RU" sz="2000" b="1" dirty="0">
                <a:solidFill>
                  <a:srgbClr val="000000"/>
                </a:solidFill>
                <a:effectLst/>
                <a:ea typeface="Courier New" panose="02070309020205020404" pitchFamily="49" charset="0"/>
              </a:rPr>
              <a:t>3. Адаптация единой структуры ООП для конкретных ДОО (методические службы ДОО при методическом сопровождении муниципальных ИМЦ)</a:t>
            </a:r>
          </a:p>
          <a:p>
            <a:pPr>
              <a:lnSpc>
                <a:spcPct val="90000"/>
              </a:lnSpc>
              <a:spcAft>
                <a:spcPts val="1200"/>
              </a:spcAft>
            </a:pPr>
            <a:r>
              <a:rPr lang="ru-RU" sz="2000" b="1" dirty="0">
                <a:solidFill>
                  <a:srgbClr val="000000"/>
                </a:solidFill>
                <a:effectLst/>
                <a:ea typeface="Courier New" panose="02070309020205020404" pitchFamily="49" charset="0"/>
              </a:rPr>
              <a:t>4. «Защита» или «Общественная приемка», «Общественная экспертиза» проектов ООП</a:t>
            </a:r>
          </a:p>
          <a:p>
            <a:pPr>
              <a:lnSpc>
                <a:spcPct val="90000"/>
              </a:lnSpc>
              <a:spcAft>
                <a:spcPts val="1200"/>
              </a:spcAft>
            </a:pPr>
            <a:r>
              <a:rPr lang="ru-RU" sz="2000" b="1" dirty="0">
                <a:solidFill>
                  <a:srgbClr val="000000"/>
                </a:solidFill>
                <a:ea typeface="Courier New" panose="02070309020205020404" pitchFamily="49" charset="0"/>
              </a:rPr>
              <a:t>5. Утверждение новых ООП в ДОО (до 31 августа 2023 года)</a:t>
            </a:r>
          </a:p>
          <a:p>
            <a:pPr>
              <a:lnSpc>
                <a:spcPct val="90000"/>
              </a:lnSpc>
              <a:spcAft>
                <a:spcPts val="1200"/>
              </a:spcAft>
            </a:pPr>
            <a:r>
              <a:rPr lang="ru-RU" sz="2000" b="1" dirty="0">
                <a:solidFill>
                  <a:srgbClr val="000000"/>
                </a:solidFill>
              </a:rPr>
              <a:t>6. Закупка методических и дидактических материалов</a:t>
            </a:r>
            <a:endParaRPr lang="ru-RU" sz="2000" b="1" dirty="0"/>
          </a:p>
        </p:txBody>
      </p:sp>
    </p:spTree>
    <p:extLst>
      <p:ext uri="{BB962C8B-B14F-4D97-AF65-F5344CB8AC3E}">
        <p14:creationId xmlns:p14="http://schemas.microsoft.com/office/powerpoint/2010/main" val="371561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A0C95B5F-D295-C53C-73E0-D728688ACE29}"/>
              </a:ext>
            </a:extLst>
          </p:cNvPr>
          <p:cNvGrpSpPr/>
          <p:nvPr/>
        </p:nvGrpSpPr>
        <p:grpSpPr>
          <a:xfrm>
            <a:off x="0" y="0"/>
            <a:ext cx="12186522" cy="6820538"/>
            <a:chOff x="0" y="0"/>
            <a:chExt cx="14623827" cy="8184644"/>
          </a:xfrm>
        </p:grpSpPr>
        <p:pic>
          <p:nvPicPr>
            <p:cNvPr id="5" name="Изображение 2">
              <a:extLst>
                <a:ext uri="{FF2B5EF4-FFF2-40B4-BE49-F238E27FC236}">
                  <a16:creationId xmlns:a16="http://schemas.microsoft.com/office/drawing/2014/main" id="{FCD357A1-30F4-0A08-2B0B-4A88A3B0D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724A6189-8CA9-FEFE-8D49-67700069EF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877698" y="235272"/>
            <a:ext cx="10811067" cy="6523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rPr>
              <a:t>Изучение содержания ФОП: Целевой раздел</a:t>
            </a:r>
          </a:p>
        </p:txBody>
      </p:sp>
      <p:sp>
        <p:nvSpPr>
          <p:cNvPr id="16" name="Прямоугольник 15">
            <a:extLst>
              <a:ext uri="{FF2B5EF4-FFF2-40B4-BE49-F238E27FC236}">
                <a16:creationId xmlns:a16="http://schemas.microsoft.com/office/drawing/2014/main" id="{0F04D08A-B798-6913-0213-BDBC282D83BD}"/>
              </a:ext>
            </a:extLst>
          </p:cNvPr>
          <p:cNvSpPr/>
          <p:nvPr/>
        </p:nvSpPr>
        <p:spPr>
          <a:xfrm>
            <a:off x="439177" y="1112623"/>
            <a:ext cx="10447359" cy="1877437"/>
          </a:xfrm>
          <a:prstGeom prst="rect">
            <a:avLst/>
          </a:prstGeom>
        </p:spPr>
        <p:txBody>
          <a:bodyPr wrap="square">
            <a:spAutoFit/>
          </a:bodyPr>
          <a:lstStyle/>
          <a:p>
            <a:r>
              <a:rPr lang="ru-RU" sz="2400" b="1" dirty="0">
                <a:solidFill>
                  <a:schemeClr val="accent5">
                    <a:lumMod val="75000"/>
                  </a:schemeClr>
                </a:solidFill>
                <a:latin typeface="Calibri" panose="020F0502020204030204" pitchFamily="34" charset="0"/>
                <a:ea typeface="Courier New" panose="02070309020205020404" pitchFamily="49" charset="0"/>
              </a:rPr>
              <a:t>Целью</a:t>
            </a:r>
            <a:r>
              <a:rPr lang="ru-RU" sz="2400" dirty="0">
                <a:solidFill>
                  <a:schemeClr val="accent5">
                    <a:lumMod val="75000"/>
                  </a:schemeClr>
                </a:solidFill>
                <a:latin typeface="Calibri" panose="020F0502020204030204" pitchFamily="34" charset="0"/>
                <a:ea typeface="Courier New" panose="02070309020205020404" pitchFamily="49" charset="0"/>
              </a:rPr>
              <a:t> Федеральной программы является </a:t>
            </a:r>
            <a:r>
              <a:rPr lang="ru-RU" sz="2400" b="1" i="1" dirty="0">
                <a:solidFill>
                  <a:schemeClr val="accent5">
                    <a:lumMod val="75000"/>
                  </a:schemeClr>
                </a:solidFill>
                <a:latin typeface="Calibri" panose="020F0502020204030204" pitchFamily="34" charset="0"/>
                <a:ea typeface="Courier New" panose="02070309020205020404" pitchFamily="49" charset="0"/>
              </a:rPr>
              <a:t>разностороннее развитие ребёнка </a:t>
            </a:r>
            <a:r>
              <a:rPr lang="ru-RU" sz="2400" dirty="0">
                <a:solidFill>
                  <a:schemeClr val="accent5">
                    <a:lumMod val="75000"/>
                  </a:schemeClr>
                </a:solidFill>
                <a:latin typeface="Calibri" panose="020F0502020204030204" pitchFamily="34" charset="0"/>
                <a:ea typeface="Courier New" panose="02070309020205020404" pitchFamily="49" charset="0"/>
              </a:rPr>
              <a:t>в период дошкольного детства с учётом возрастных и индивидуальных особенностей на </a:t>
            </a:r>
            <a:r>
              <a:rPr lang="ru-RU" sz="2400" b="1" i="1" dirty="0">
                <a:solidFill>
                  <a:schemeClr val="accent5">
                    <a:lumMod val="75000"/>
                  </a:schemeClr>
                </a:solidFill>
                <a:latin typeface="Calibri" panose="020F0502020204030204" pitchFamily="34" charset="0"/>
                <a:ea typeface="Courier New" panose="02070309020205020404" pitchFamily="49" charset="0"/>
              </a:rPr>
              <a:t>основе духовно-нравственных ценностей российского народа</a:t>
            </a:r>
            <a:r>
              <a:rPr lang="ru-RU" sz="2400" dirty="0">
                <a:solidFill>
                  <a:schemeClr val="accent5">
                    <a:lumMod val="75000"/>
                  </a:schemeClr>
                </a:solidFill>
                <a:latin typeface="Calibri" panose="020F0502020204030204" pitchFamily="34" charset="0"/>
                <a:ea typeface="Courier New" panose="02070309020205020404" pitchFamily="49" charset="0"/>
              </a:rPr>
              <a:t>, исторических и национально-культурных традиций</a:t>
            </a:r>
          </a:p>
          <a:p>
            <a:pPr algn="r"/>
            <a:r>
              <a:rPr lang="ru-RU" sz="2000" i="1" dirty="0">
                <a:solidFill>
                  <a:schemeClr val="accent5">
                    <a:lumMod val="75000"/>
                  </a:schemeClr>
                </a:solidFill>
                <a:latin typeface="Calibri" panose="020F0502020204030204" pitchFamily="34" charset="0"/>
              </a:rPr>
              <a:t>Пункт 14.1 ФОП ДО</a:t>
            </a:r>
          </a:p>
        </p:txBody>
      </p:sp>
      <p:pic>
        <p:nvPicPr>
          <p:cNvPr id="18" name="Рисунок 17">
            <a:extLst>
              <a:ext uri="{FF2B5EF4-FFF2-40B4-BE49-F238E27FC236}">
                <a16:creationId xmlns:a16="http://schemas.microsoft.com/office/drawing/2014/main" id="{854C0D6B-8507-3CC3-6A00-42A57EB4751C}"/>
              </a:ext>
            </a:extLst>
          </p:cNvPr>
          <p:cNvPicPr>
            <a:picLocks noChangeAspect="1"/>
          </p:cNvPicPr>
          <p:nvPr/>
        </p:nvPicPr>
        <p:blipFill>
          <a:blip r:embed="rId4"/>
          <a:stretch>
            <a:fillRect/>
          </a:stretch>
        </p:blipFill>
        <p:spPr>
          <a:xfrm>
            <a:off x="2819884" y="4315899"/>
            <a:ext cx="447782" cy="1332871"/>
          </a:xfrm>
          <a:prstGeom prst="rect">
            <a:avLst/>
          </a:prstGeom>
        </p:spPr>
      </p:pic>
      <p:sp>
        <p:nvSpPr>
          <p:cNvPr id="20" name="TextBox 19">
            <a:extLst>
              <a:ext uri="{FF2B5EF4-FFF2-40B4-BE49-F238E27FC236}">
                <a16:creationId xmlns:a16="http://schemas.microsoft.com/office/drawing/2014/main" id="{D1A1964C-7CC8-AB35-E661-748AD5123EF7}"/>
              </a:ext>
            </a:extLst>
          </p:cNvPr>
          <p:cNvSpPr txBox="1"/>
          <p:nvPr/>
        </p:nvSpPr>
        <p:spPr>
          <a:xfrm>
            <a:off x="6161351" y="3065222"/>
            <a:ext cx="3456000" cy="900000"/>
          </a:xfrm>
          <a:prstGeom prst="chevron">
            <a:avLst>
              <a:gd name="adj" fmla="val 68013"/>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ru-RU" sz="2400" b="1" dirty="0">
                <a:solidFill>
                  <a:schemeClr val="bg1"/>
                </a:solidFill>
              </a:rPr>
              <a:t>Система общих задач ФОП</a:t>
            </a:r>
          </a:p>
        </p:txBody>
      </p:sp>
      <p:sp>
        <p:nvSpPr>
          <p:cNvPr id="22" name="TextBox 21">
            <a:extLst>
              <a:ext uri="{FF2B5EF4-FFF2-40B4-BE49-F238E27FC236}">
                <a16:creationId xmlns:a16="http://schemas.microsoft.com/office/drawing/2014/main" id="{441CC63C-5A29-921B-8212-B4AE712BF0EA}"/>
              </a:ext>
            </a:extLst>
          </p:cNvPr>
          <p:cNvSpPr txBox="1"/>
          <p:nvPr/>
        </p:nvSpPr>
        <p:spPr>
          <a:xfrm>
            <a:off x="3267666" y="3065222"/>
            <a:ext cx="3456000" cy="900000"/>
          </a:xfrm>
          <a:prstGeom prst="chevron">
            <a:avLst>
              <a:gd name="adj" fmla="val 68013"/>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ru-RU" sz="2400" b="1" dirty="0">
                <a:solidFill>
                  <a:schemeClr val="bg1"/>
                </a:solidFill>
              </a:rPr>
              <a:t>Принципы</a:t>
            </a:r>
          </a:p>
        </p:txBody>
      </p:sp>
      <p:sp>
        <p:nvSpPr>
          <p:cNvPr id="23" name="TextBox 22">
            <a:extLst>
              <a:ext uri="{FF2B5EF4-FFF2-40B4-BE49-F238E27FC236}">
                <a16:creationId xmlns:a16="http://schemas.microsoft.com/office/drawing/2014/main" id="{1FDB30AC-AA61-3EDD-900B-4CF6AF662AF8}"/>
              </a:ext>
            </a:extLst>
          </p:cNvPr>
          <p:cNvSpPr txBox="1"/>
          <p:nvPr/>
        </p:nvSpPr>
        <p:spPr>
          <a:xfrm>
            <a:off x="347895" y="3065222"/>
            <a:ext cx="3456000" cy="900000"/>
          </a:xfrm>
          <a:prstGeom prst="chevron">
            <a:avLst>
              <a:gd name="adj" fmla="val 68013"/>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a:r>
              <a:rPr lang="ru-RU" sz="2400" b="1" dirty="0">
                <a:solidFill>
                  <a:schemeClr val="bg1"/>
                </a:solidFill>
              </a:rPr>
              <a:t>Цель</a:t>
            </a:r>
          </a:p>
        </p:txBody>
      </p:sp>
      <p:sp>
        <p:nvSpPr>
          <p:cNvPr id="25" name="TextBox 24">
            <a:extLst>
              <a:ext uri="{FF2B5EF4-FFF2-40B4-BE49-F238E27FC236}">
                <a16:creationId xmlns:a16="http://schemas.microsoft.com/office/drawing/2014/main" id="{1B115055-A1A3-B9B6-7040-FB93B378420D}"/>
              </a:ext>
            </a:extLst>
          </p:cNvPr>
          <p:cNvSpPr txBox="1"/>
          <p:nvPr/>
        </p:nvSpPr>
        <p:spPr>
          <a:xfrm>
            <a:off x="839727" y="5803158"/>
            <a:ext cx="7310107" cy="612000"/>
          </a:xfrm>
          <a:prstGeom prst="chevron">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ru-RU" sz="2400" b="1" dirty="0"/>
              <a:t>Педагогическая диагностика: подбор методик</a:t>
            </a:r>
          </a:p>
        </p:txBody>
      </p:sp>
      <p:sp>
        <p:nvSpPr>
          <p:cNvPr id="26" name="Знак ''плюс'' 25">
            <a:extLst>
              <a:ext uri="{FF2B5EF4-FFF2-40B4-BE49-F238E27FC236}">
                <a16:creationId xmlns:a16="http://schemas.microsoft.com/office/drawing/2014/main" id="{6479EC80-66AC-73A2-5EEE-9CCDCEA86020}"/>
              </a:ext>
            </a:extLst>
          </p:cNvPr>
          <p:cNvSpPr/>
          <p:nvPr/>
        </p:nvSpPr>
        <p:spPr>
          <a:xfrm>
            <a:off x="59942" y="5666267"/>
            <a:ext cx="900000" cy="900000"/>
          </a:xfrm>
          <a:prstGeom prst="mathPlus">
            <a:avLst>
              <a:gd name="adj1" fmla="val 17769"/>
            </a:avLst>
          </a:prstGeom>
          <a:solidFill>
            <a:srgbClr val="00DA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27" name="Стрелка: вправо 26">
            <a:extLst>
              <a:ext uri="{FF2B5EF4-FFF2-40B4-BE49-F238E27FC236}">
                <a16:creationId xmlns:a16="http://schemas.microsoft.com/office/drawing/2014/main" id="{98007298-302D-672C-42D1-81DB5871E261}"/>
              </a:ext>
            </a:extLst>
          </p:cNvPr>
          <p:cNvSpPr/>
          <p:nvPr/>
        </p:nvSpPr>
        <p:spPr>
          <a:xfrm>
            <a:off x="6344324" y="4676096"/>
            <a:ext cx="1805510" cy="612476"/>
          </a:xfrm>
          <a:prstGeom prst="rightArrow">
            <a:avLst>
              <a:gd name="adj1" fmla="val 50000"/>
              <a:gd name="adj2" fmla="val 56061"/>
            </a:avLst>
          </a:prstGeom>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ru-RU"/>
          </a:p>
        </p:txBody>
      </p:sp>
      <p:sp>
        <p:nvSpPr>
          <p:cNvPr id="24" name="TextBox 23">
            <a:extLst>
              <a:ext uri="{FF2B5EF4-FFF2-40B4-BE49-F238E27FC236}">
                <a16:creationId xmlns:a16="http://schemas.microsoft.com/office/drawing/2014/main" id="{146CC720-9B60-E807-B25B-5FD60E53CFD0}"/>
              </a:ext>
            </a:extLst>
          </p:cNvPr>
          <p:cNvSpPr txBox="1"/>
          <p:nvPr/>
        </p:nvSpPr>
        <p:spPr>
          <a:xfrm>
            <a:off x="3418727" y="3965222"/>
            <a:ext cx="3059208" cy="1558052"/>
          </a:xfrm>
          <a:prstGeom prst="upArrowCallout">
            <a:avLst>
              <a:gd name="adj1" fmla="val 22847"/>
              <a:gd name="adj2" fmla="val 23565"/>
              <a:gd name="adj3" fmla="val 25000"/>
              <a:gd name="adj4" fmla="val 68502"/>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anchor="ctr">
            <a:spAutoFit/>
          </a:bodyPr>
          <a:lstStyle/>
          <a:p>
            <a:pPr algn="ctr"/>
            <a:r>
              <a:rPr lang="ru-RU" sz="2200" b="1" dirty="0">
                <a:solidFill>
                  <a:schemeClr val="bg1"/>
                </a:solidFill>
              </a:rPr>
              <a:t>Какие технологии позволят реализовать указанные принципы?</a:t>
            </a:r>
          </a:p>
        </p:txBody>
      </p:sp>
      <p:sp>
        <p:nvSpPr>
          <p:cNvPr id="28" name="TextBox 27">
            <a:extLst>
              <a:ext uri="{FF2B5EF4-FFF2-40B4-BE49-F238E27FC236}">
                <a16:creationId xmlns:a16="http://schemas.microsoft.com/office/drawing/2014/main" id="{7C6EFE06-5909-C797-A462-3032CA6A1D75}"/>
              </a:ext>
            </a:extLst>
          </p:cNvPr>
          <p:cNvSpPr txBox="1"/>
          <p:nvPr/>
        </p:nvSpPr>
        <p:spPr>
          <a:xfrm>
            <a:off x="8221138" y="4332072"/>
            <a:ext cx="2364787" cy="2016000"/>
          </a:xfrm>
          <a:prstGeom prst="round2DiagRect">
            <a:avLst>
              <a:gd name="adj1" fmla="val 12695"/>
              <a:gd name="adj2" fmla="val 0"/>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ru-RU" sz="2400" b="1" dirty="0"/>
              <a:t>Выходим на этап разработки</a:t>
            </a:r>
          </a:p>
        </p:txBody>
      </p:sp>
    </p:spTree>
    <p:extLst>
      <p:ext uri="{BB962C8B-B14F-4D97-AF65-F5344CB8AC3E}">
        <p14:creationId xmlns:p14="http://schemas.microsoft.com/office/powerpoint/2010/main" val="31289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500" fill="hold"/>
                                        <p:tgtEl>
                                          <p:spTgt spid="22"/>
                                        </p:tgtEl>
                                        <p:attrNameLst>
                                          <p:attrName>ppt_w</p:attrName>
                                        </p:attrNameLst>
                                      </p:cBhvr>
                                      <p:tavLst>
                                        <p:tav tm="0">
                                          <p:val>
                                            <p:fltVal val="0"/>
                                          </p:val>
                                        </p:tav>
                                        <p:tav tm="100000">
                                          <p:val>
                                            <p:strVal val="#ppt_w"/>
                                          </p:val>
                                        </p:tav>
                                      </p:tavLst>
                                    </p:anim>
                                    <p:anim calcmode="lin" valueType="num">
                                      <p:cBhvr>
                                        <p:cTn id="15" dur="500" fill="hold"/>
                                        <p:tgtEl>
                                          <p:spTgt spid="22"/>
                                        </p:tgtEl>
                                        <p:attrNameLst>
                                          <p:attrName>ppt_h</p:attrName>
                                        </p:attrNameLst>
                                      </p:cBhvr>
                                      <p:tavLst>
                                        <p:tav tm="0">
                                          <p:val>
                                            <p:fltVal val="0"/>
                                          </p:val>
                                        </p:tav>
                                        <p:tav tm="100000">
                                          <p:val>
                                            <p:strVal val="#ppt_h"/>
                                          </p:val>
                                        </p:tav>
                                      </p:tavLst>
                                    </p:anim>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5" grpId="0" animBg="1"/>
      <p:bldP spid="26" grpId="0" animBg="1"/>
      <p:bldP spid="27" grpId="0" animBg="1"/>
      <p:bldP spid="24"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A0C95B5F-D295-C53C-73E0-D728688ACE29}"/>
              </a:ext>
            </a:extLst>
          </p:cNvPr>
          <p:cNvGrpSpPr/>
          <p:nvPr/>
        </p:nvGrpSpPr>
        <p:grpSpPr>
          <a:xfrm>
            <a:off x="5478" y="20210"/>
            <a:ext cx="12186522" cy="6820538"/>
            <a:chOff x="0" y="0"/>
            <a:chExt cx="14623827" cy="8184644"/>
          </a:xfrm>
        </p:grpSpPr>
        <p:pic>
          <p:nvPicPr>
            <p:cNvPr id="5" name="Изображение 2">
              <a:extLst>
                <a:ext uri="{FF2B5EF4-FFF2-40B4-BE49-F238E27FC236}">
                  <a16:creationId xmlns:a16="http://schemas.microsoft.com/office/drawing/2014/main" id="{FCD357A1-30F4-0A08-2B0B-4A88A3B0D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724A6189-8CA9-FEFE-8D49-67700069EF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178713" y="206939"/>
            <a:ext cx="10811067" cy="11535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rPr>
              <a:t>Изучение содержания ФОП: </a:t>
            </a:r>
          </a:p>
          <a:p>
            <a:r>
              <a:rPr lang="ru-RU" sz="4000" b="1" dirty="0">
                <a:solidFill>
                  <a:srgbClr val="1E3ADA"/>
                </a:solidFill>
                <a:effectLst>
                  <a:outerShdw blurRad="38100" dist="38100" dir="2700000" algn="tl">
                    <a:srgbClr val="000000">
                      <a:alpha val="43137"/>
                    </a:srgbClr>
                  </a:outerShdw>
                </a:effectLst>
              </a:rPr>
              <a:t>Содержательный раздел</a:t>
            </a:r>
          </a:p>
        </p:txBody>
      </p:sp>
      <p:pic>
        <p:nvPicPr>
          <p:cNvPr id="18" name="Рисунок 17">
            <a:extLst>
              <a:ext uri="{FF2B5EF4-FFF2-40B4-BE49-F238E27FC236}">
                <a16:creationId xmlns:a16="http://schemas.microsoft.com/office/drawing/2014/main" id="{854C0D6B-8507-3CC3-6A00-42A57EB4751C}"/>
              </a:ext>
            </a:extLst>
          </p:cNvPr>
          <p:cNvPicPr>
            <a:picLocks noChangeAspect="1"/>
          </p:cNvPicPr>
          <p:nvPr/>
        </p:nvPicPr>
        <p:blipFill>
          <a:blip r:embed="rId4"/>
          <a:stretch>
            <a:fillRect/>
          </a:stretch>
        </p:blipFill>
        <p:spPr>
          <a:xfrm>
            <a:off x="7815233" y="3804239"/>
            <a:ext cx="447782" cy="1332871"/>
          </a:xfrm>
          <a:prstGeom prst="rect">
            <a:avLst/>
          </a:prstGeom>
        </p:spPr>
      </p:pic>
      <p:sp>
        <p:nvSpPr>
          <p:cNvPr id="20" name="TextBox 19">
            <a:extLst>
              <a:ext uri="{FF2B5EF4-FFF2-40B4-BE49-F238E27FC236}">
                <a16:creationId xmlns:a16="http://schemas.microsoft.com/office/drawing/2014/main" id="{D1A1964C-7CC8-AB35-E661-748AD5123EF7}"/>
              </a:ext>
            </a:extLst>
          </p:cNvPr>
          <p:cNvSpPr txBox="1"/>
          <p:nvPr/>
        </p:nvSpPr>
        <p:spPr>
          <a:xfrm>
            <a:off x="8723005" y="1963391"/>
            <a:ext cx="2844000" cy="1188000"/>
          </a:xfrm>
          <a:prstGeom prst="chevron">
            <a:avLst>
              <a:gd name="adj" fmla="val 44777"/>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r"/>
            <a:r>
              <a:rPr lang="ru-RU" sz="2000" b="1" dirty="0">
                <a:solidFill>
                  <a:schemeClr val="bg1"/>
                </a:solidFill>
              </a:rPr>
              <a:t>Планируемые результаты</a:t>
            </a:r>
          </a:p>
        </p:txBody>
      </p:sp>
      <p:sp>
        <p:nvSpPr>
          <p:cNvPr id="23" name="TextBox 22">
            <a:extLst>
              <a:ext uri="{FF2B5EF4-FFF2-40B4-BE49-F238E27FC236}">
                <a16:creationId xmlns:a16="http://schemas.microsoft.com/office/drawing/2014/main" id="{1FDB30AC-AA61-3EDD-900B-4CF6AF662AF8}"/>
              </a:ext>
            </a:extLst>
          </p:cNvPr>
          <p:cNvSpPr txBox="1"/>
          <p:nvPr/>
        </p:nvSpPr>
        <p:spPr>
          <a:xfrm>
            <a:off x="181377" y="1934841"/>
            <a:ext cx="3276000" cy="1188000"/>
          </a:xfrm>
          <a:prstGeom prst="chevron">
            <a:avLst>
              <a:gd name="adj" fmla="val 44996"/>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r"/>
            <a:r>
              <a:rPr lang="ru-RU" sz="2000" b="1" dirty="0">
                <a:solidFill>
                  <a:schemeClr val="bg1"/>
                </a:solidFill>
              </a:rPr>
              <a:t>Задачи ВОП по образовательным областям</a:t>
            </a:r>
          </a:p>
        </p:txBody>
      </p:sp>
      <p:sp>
        <p:nvSpPr>
          <p:cNvPr id="24" name="TextBox 23">
            <a:extLst>
              <a:ext uri="{FF2B5EF4-FFF2-40B4-BE49-F238E27FC236}">
                <a16:creationId xmlns:a16="http://schemas.microsoft.com/office/drawing/2014/main" id="{146CC720-9B60-E807-B25B-5FD60E53CFD0}"/>
              </a:ext>
            </a:extLst>
          </p:cNvPr>
          <p:cNvSpPr txBox="1"/>
          <p:nvPr/>
        </p:nvSpPr>
        <p:spPr>
          <a:xfrm rot="5400000">
            <a:off x="9001648" y="2626567"/>
            <a:ext cx="2286714" cy="3416060"/>
          </a:xfrm>
          <a:prstGeom prst="leftRightArrowCallout">
            <a:avLst>
              <a:gd name="adj1" fmla="val 15404"/>
              <a:gd name="adj2" fmla="val 17083"/>
              <a:gd name="adj3" fmla="val 23960"/>
              <a:gd name="adj4" fmla="val 48123"/>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vert270" wrap="square" anchor="ctr">
            <a:spAutoFit/>
          </a:bodyPr>
          <a:lstStyle/>
          <a:p>
            <a:pPr algn="ctr"/>
            <a:r>
              <a:rPr lang="ru-RU" sz="2000" b="1" dirty="0">
                <a:solidFill>
                  <a:schemeClr val="bg1"/>
                </a:solidFill>
              </a:rPr>
              <a:t>Какие технологии позволят достичь планируемых результатов?</a:t>
            </a:r>
          </a:p>
        </p:txBody>
      </p:sp>
      <p:sp>
        <p:nvSpPr>
          <p:cNvPr id="2" name="TextBox 1">
            <a:extLst>
              <a:ext uri="{FF2B5EF4-FFF2-40B4-BE49-F238E27FC236}">
                <a16:creationId xmlns:a16="http://schemas.microsoft.com/office/drawing/2014/main" id="{23AEF7F9-7B24-24D7-690C-EA4E59098B98}"/>
              </a:ext>
            </a:extLst>
          </p:cNvPr>
          <p:cNvSpPr txBox="1"/>
          <p:nvPr/>
        </p:nvSpPr>
        <p:spPr>
          <a:xfrm>
            <a:off x="2981714" y="1934841"/>
            <a:ext cx="3204000" cy="1188000"/>
          </a:xfrm>
          <a:prstGeom prst="chevron">
            <a:avLst>
              <a:gd name="adj" fmla="val 44996"/>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r"/>
            <a:r>
              <a:rPr lang="ru-RU" sz="2000" b="1" dirty="0">
                <a:solidFill>
                  <a:schemeClr val="bg1"/>
                </a:solidFill>
              </a:rPr>
              <a:t>Преемственность задач между возрастами</a:t>
            </a:r>
          </a:p>
        </p:txBody>
      </p:sp>
      <p:sp>
        <p:nvSpPr>
          <p:cNvPr id="4" name="TextBox 3">
            <a:extLst>
              <a:ext uri="{FF2B5EF4-FFF2-40B4-BE49-F238E27FC236}">
                <a16:creationId xmlns:a16="http://schemas.microsoft.com/office/drawing/2014/main" id="{E999F5F9-6612-F7FB-5368-3F2A2917CF77}"/>
              </a:ext>
            </a:extLst>
          </p:cNvPr>
          <p:cNvSpPr txBox="1"/>
          <p:nvPr/>
        </p:nvSpPr>
        <p:spPr>
          <a:xfrm>
            <a:off x="5719421" y="1949116"/>
            <a:ext cx="3492000" cy="1188000"/>
          </a:xfrm>
          <a:prstGeom prst="chevron">
            <a:avLst>
              <a:gd name="adj" fmla="val 43316"/>
            </a:avLst>
          </a:prstGeom>
          <a:scene3d>
            <a:camera prst="orthographicFront"/>
            <a:lightRig rig="threePt" dir="t"/>
          </a:scene3d>
          <a:sp3d>
            <a:bevelT/>
          </a:sp3d>
        </p:spPr>
        <p:style>
          <a:lnRef idx="0">
            <a:schemeClr val="accent1"/>
          </a:lnRef>
          <a:fillRef idx="3">
            <a:schemeClr val="accent1"/>
          </a:fillRef>
          <a:effectRef idx="3">
            <a:schemeClr val="accent1"/>
          </a:effectRef>
          <a:fontRef idx="minor">
            <a:schemeClr val="lt1"/>
          </a:fontRef>
        </p:style>
        <p:txBody>
          <a:bodyPr wrap="square" anchor="ctr">
            <a:spAutoFit/>
          </a:bodyPr>
          <a:lstStyle/>
          <a:p>
            <a:pPr algn="r"/>
            <a:r>
              <a:rPr lang="ru-RU" sz="2000" b="1" dirty="0">
                <a:solidFill>
                  <a:schemeClr val="bg1"/>
                </a:solidFill>
              </a:rPr>
              <a:t>Преемственность содержания между возрастами</a:t>
            </a:r>
          </a:p>
        </p:txBody>
      </p:sp>
      <p:sp>
        <p:nvSpPr>
          <p:cNvPr id="8" name="TextBox 7">
            <a:extLst>
              <a:ext uri="{FF2B5EF4-FFF2-40B4-BE49-F238E27FC236}">
                <a16:creationId xmlns:a16="http://schemas.microsoft.com/office/drawing/2014/main" id="{3412B6DE-040A-FA3A-25E3-965BB0547FE4}"/>
              </a:ext>
            </a:extLst>
          </p:cNvPr>
          <p:cNvSpPr txBox="1"/>
          <p:nvPr/>
        </p:nvSpPr>
        <p:spPr>
          <a:xfrm>
            <a:off x="2578246" y="5660221"/>
            <a:ext cx="6012000" cy="684000"/>
          </a:xfrm>
          <a:prstGeom prst="chevron">
            <a:avLst>
              <a:gd name="adj" fmla="val 87371"/>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ru-RU" sz="2400" b="1" dirty="0"/>
              <a:t>Поддержка детской инициативы</a:t>
            </a:r>
          </a:p>
        </p:txBody>
      </p:sp>
      <p:sp>
        <p:nvSpPr>
          <p:cNvPr id="9" name="Знак ''плюс'' 8">
            <a:extLst>
              <a:ext uri="{FF2B5EF4-FFF2-40B4-BE49-F238E27FC236}">
                <a16:creationId xmlns:a16="http://schemas.microsoft.com/office/drawing/2014/main" id="{6A1DA81D-C18B-83BE-824B-0D72DFD213E7}"/>
              </a:ext>
            </a:extLst>
          </p:cNvPr>
          <p:cNvSpPr/>
          <p:nvPr/>
        </p:nvSpPr>
        <p:spPr>
          <a:xfrm>
            <a:off x="1762362" y="5552221"/>
            <a:ext cx="900000" cy="900000"/>
          </a:xfrm>
          <a:prstGeom prst="mathPlus">
            <a:avLst>
              <a:gd name="adj1" fmla="val 17769"/>
            </a:avLst>
          </a:prstGeom>
          <a:solidFill>
            <a:srgbClr val="00DA00"/>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 name="TextBox 9">
            <a:extLst>
              <a:ext uri="{FF2B5EF4-FFF2-40B4-BE49-F238E27FC236}">
                <a16:creationId xmlns:a16="http://schemas.microsoft.com/office/drawing/2014/main" id="{D890D2F9-59D6-20C2-3247-2D298D4442C5}"/>
              </a:ext>
            </a:extLst>
          </p:cNvPr>
          <p:cNvSpPr txBox="1"/>
          <p:nvPr/>
        </p:nvSpPr>
        <p:spPr>
          <a:xfrm>
            <a:off x="8723005" y="5510902"/>
            <a:ext cx="2922161" cy="1055608"/>
          </a:xfrm>
          <a:prstGeom prst="round2DiagRect">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ru-RU" sz="2800" b="1" dirty="0"/>
              <a:t>Выходим на этап разработки</a:t>
            </a:r>
          </a:p>
        </p:txBody>
      </p:sp>
    </p:spTree>
    <p:extLst>
      <p:ext uri="{BB962C8B-B14F-4D97-AF65-F5344CB8AC3E}">
        <p14:creationId xmlns:p14="http://schemas.microsoft.com/office/powerpoint/2010/main" val="28044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 grpId="0" animBg="1"/>
      <p:bldP spid="4"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a:extLst>
              <a:ext uri="{FF2B5EF4-FFF2-40B4-BE49-F238E27FC236}">
                <a16:creationId xmlns:a16="http://schemas.microsoft.com/office/drawing/2014/main" id="{A0C95B5F-D295-C53C-73E0-D728688ACE29}"/>
              </a:ext>
            </a:extLst>
          </p:cNvPr>
          <p:cNvGrpSpPr/>
          <p:nvPr/>
        </p:nvGrpSpPr>
        <p:grpSpPr>
          <a:xfrm>
            <a:off x="5478" y="20210"/>
            <a:ext cx="12186522" cy="6820538"/>
            <a:chOff x="0" y="0"/>
            <a:chExt cx="14623827" cy="8184644"/>
          </a:xfrm>
        </p:grpSpPr>
        <p:pic>
          <p:nvPicPr>
            <p:cNvPr id="5" name="Изображение 2">
              <a:extLst>
                <a:ext uri="{FF2B5EF4-FFF2-40B4-BE49-F238E27FC236}">
                  <a16:creationId xmlns:a16="http://schemas.microsoft.com/office/drawing/2014/main" id="{FCD357A1-30F4-0A08-2B0B-4A88A3B0DA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724A6189-8CA9-FEFE-8D49-67700069EF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178713" y="206939"/>
            <a:ext cx="10811067" cy="11535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rPr>
              <a:t>Изучение содержания ФОП: </a:t>
            </a:r>
          </a:p>
          <a:p>
            <a:r>
              <a:rPr lang="ru-RU" sz="4000" b="1" dirty="0">
                <a:solidFill>
                  <a:srgbClr val="1E3ADA"/>
                </a:solidFill>
                <a:effectLst>
                  <a:outerShdw blurRad="38100" dist="38100" dir="2700000" algn="tl">
                    <a:srgbClr val="000000">
                      <a:alpha val="43137"/>
                    </a:srgbClr>
                  </a:outerShdw>
                </a:effectLst>
              </a:rPr>
              <a:t>Организационный раздел</a:t>
            </a:r>
          </a:p>
        </p:txBody>
      </p:sp>
      <p:sp>
        <p:nvSpPr>
          <p:cNvPr id="24" name="TextBox 23">
            <a:extLst>
              <a:ext uri="{FF2B5EF4-FFF2-40B4-BE49-F238E27FC236}">
                <a16:creationId xmlns:a16="http://schemas.microsoft.com/office/drawing/2014/main" id="{146CC720-9B60-E807-B25B-5FD60E53CFD0}"/>
              </a:ext>
            </a:extLst>
          </p:cNvPr>
          <p:cNvSpPr txBox="1"/>
          <p:nvPr/>
        </p:nvSpPr>
        <p:spPr>
          <a:xfrm rot="10800000" flipH="1" flipV="1">
            <a:off x="3172039" y="2101977"/>
            <a:ext cx="3708000" cy="1476000"/>
          </a:xfrm>
          <a:prstGeom prst="chevron">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horz" wrap="square" anchor="ctr">
            <a:spAutoFit/>
          </a:bodyPr>
          <a:lstStyle/>
          <a:p>
            <a:pPr algn="ctr"/>
            <a:r>
              <a:rPr lang="ru-RU" sz="2000" b="1" dirty="0">
                <a:solidFill>
                  <a:schemeClr val="bg1"/>
                </a:solidFill>
              </a:rPr>
              <a:t>Какие технологии позволят достичь планируемых результатов?</a:t>
            </a:r>
          </a:p>
        </p:txBody>
      </p:sp>
      <p:sp>
        <p:nvSpPr>
          <p:cNvPr id="10" name="TextBox 9">
            <a:extLst>
              <a:ext uri="{FF2B5EF4-FFF2-40B4-BE49-F238E27FC236}">
                <a16:creationId xmlns:a16="http://schemas.microsoft.com/office/drawing/2014/main" id="{D890D2F9-59D6-20C2-3247-2D298D4442C5}"/>
              </a:ext>
            </a:extLst>
          </p:cNvPr>
          <p:cNvSpPr txBox="1"/>
          <p:nvPr/>
        </p:nvSpPr>
        <p:spPr>
          <a:xfrm>
            <a:off x="9979767" y="2101977"/>
            <a:ext cx="1980000" cy="1476000"/>
          </a:xfrm>
          <a:prstGeom prst="round2DiagRect">
            <a:avLst>
              <a:gd name="adj1" fmla="val 12110"/>
              <a:gd name="adj2" fmla="val 0"/>
            </a:avLst>
          </a:prstGeom>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wrap="square" rtlCol="0" anchor="ctr">
            <a:spAutoFit/>
          </a:bodyPr>
          <a:lstStyle/>
          <a:p>
            <a:pPr algn="ctr"/>
            <a:r>
              <a:rPr lang="ru-RU" sz="2000" b="1" dirty="0"/>
              <a:t>Выходим на этап принятия обоснованных решений</a:t>
            </a:r>
          </a:p>
        </p:txBody>
      </p:sp>
      <p:sp>
        <p:nvSpPr>
          <p:cNvPr id="11" name="TextBox 10">
            <a:extLst>
              <a:ext uri="{FF2B5EF4-FFF2-40B4-BE49-F238E27FC236}">
                <a16:creationId xmlns:a16="http://schemas.microsoft.com/office/drawing/2014/main" id="{BF302E7B-F7AF-697D-86B1-146F9B14494A}"/>
              </a:ext>
            </a:extLst>
          </p:cNvPr>
          <p:cNvSpPr txBox="1"/>
          <p:nvPr/>
        </p:nvSpPr>
        <p:spPr>
          <a:xfrm>
            <a:off x="139208" y="2101977"/>
            <a:ext cx="3708000" cy="1476000"/>
          </a:xfrm>
          <a:prstGeom prst="chevron">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wrap="square" anchor="ctr">
            <a:spAutoFit/>
          </a:bodyPr>
          <a:lstStyle/>
          <a:p>
            <a:pPr algn="ctr"/>
            <a:r>
              <a:rPr lang="ru-RU" sz="2000" b="1" dirty="0">
                <a:solidFill>
                  <a:schemeClr val="bg1"/>
                </a:solidFill>
              </a:rPr>
              <a:t>Какие технологии позволят реализовать принципы ФОП?</a:t>
            </a:r>
          </a:p>
        </p:txBody>
      </p:sp>
      <p:sp>
        <p:nvSpPr>
          <p:cNvPr id="12" name="TextBox 11">
            <a:extLst>
              <a:ext uri="{FF2B5EF4-FFF2-40B4-BE49-F238E27FC236}">
                <a16:creationId xmlns:a16="http://schemas.microsoft.com/office/drawing/2014/main" id="{2870F0CC-F854-74BE-7A56-15AF318D63FC}"/>
              </a:ext>
            </a:extLst>
          </p:cNvPr>
          <p:cNvSpPr txBox="1"/>
          <p:nvPr/>
        </p:nvSpPr>
        <p:spPr>
          <a:xfrm rot="10800000" flipH="1" flipV="1">
            <a:off x="6207474" y="2101977"/>
            <a:ext cx="3816000" cy="1476000"/>
          </a:xfrm>
          <a:prstGeom prst="chevron">
            <a:avLst/>
          </a:prstGeom>
          <a:scene3d>
            <a:camera prst="orthographicFront"/>
            <a:lightRig rig="threePt" dir="t"/>
          </a:scene3d>
          <a:sp3d>
            <a:bevelT/>
          </a:sp3d>
        </p:spPr>
        <p:style>
          <a:lnRef idx="0">
            <a:schemeClr val="accent5"/>
          </a:lnRef>
          <a:fillRef idx="3">
            <a:schemeClr val="accent5"/>
          </a:fillRef>
          <a:effectRef idx="3">
            <a:schemeClr val="accent5"/>
          </a:effectRef>
          <a:fontRef idx="minor">
            <a:schemeClr val="lt1"/>
          </a:fontRef>
        </p:style>
        <p:txBody>
          <a:bodyPr vert="horz" wrap="square" anchor="ctr">
            <a:spAutoFit/>
          </a:bodyPr>
          <a:lstStyle/>
          <a:p>
            <a:pPr algn="ctr"/>
            <a:r>
              <a:rPr lang="ru-RU" sz="2000" b="1" dirty="0">
                <a:solidFill>
                  <a:schemeClr val="bg1"/>
                </a:solidFill>
              </a:rPr>
              <a:t>КАКОЕ НУЖНО МЕТОДИЧЕСКОЕ И ДИДАКТИЧЕСКОЕ СОПРОВОЖДЕНИЕ?</a:t>
            </a:r>
          </a:p>
        </p:txBody>
      </p:sp>
    </p:spTree>
    <p:extLst>
      <p:ext uri="{BB962C8B-B14F-4D97-AF65-F5344CB8AC3E}">
        <p14:creationId xmlns:p14="http://schemas.microsoft.com/office/powerpoint/2010/main" val="219368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A69CB022-8461-459A-1058-D4B7DE4E0770}"/>
              </a:ext>
            </a:extLst>
          </p:cNvPr>
          <p:cNvGrpSpPr/>
          <p:nvPr/>
        </p:nvGrpSpPr>
        <p:grpSpPr>
          <a:xfrm>
            <a:off x="5478" y="0"/>
            <a:ext cx="12186522" cy="6820538"/>
            <a:chOff x="0" y="0"/>
            <a:chExt cx="14623827" cy="8184644"/>
          </a:xfrm>
        </p:grpSpPr>
        <p:pic>
          <p:nvPicPr>
            <p:cNvPr id="7"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8"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2" name="Прямоугольник 1"/>
          <p:cNvSpPr/>
          <p:nvPr/>
        </p:nvSpPr>
        <p:spPr>
          <a:xfrm>
            <a:off x="939510" y="2037100"/>
            <a:ext cx="8781691" cy="2246769"/>
          </a:xfrm>
          <a:prstGeom prst="rect">
            <a:avLst/>
          </a:prstGeom>
        </p:spPr>
        <p:txBody>
          <a:bodyPr wrap="square">
            <a:spAutoFit/>
          </a:bodyPr>
          <a:lstStyle/>
          <a:p>
            <a:r>
              <a:rPr lang="ru-RU" sz="2800" b="1" dirty="0">
                <a:solidFill>
                  <a:schemeClr val="accent5">
                    <a:lumMod val="75000"/>
                  </a:schemeClr>
                </a:solidFill>
                <a:latin typeface="Calibri" panose="020F0502020204030204" pitchFamily="34" charset="0"/>
                <a:ea typeface="Courier New" panose="02070309020205020404" pitchFamily="49" charset="0"/>
              </a:rPr>
              <a:t>Совместная работа в онлайн и очном формате:</a:t>
            </a:r>
          </a:p>
          <a:p>
            <a:pPr marL="457200" indent="-457200">
              <a:buFont typeface="Wingdings" panose="05000000000000000000" pitchFamily="2" charset="2"/>
              <a:buChar char="ü"/>
            </a:pPr>
            <a:r>
              <a:rPr lang="ru-RU" sz="2800" b="1" dirty="0">
                <a:solidFill>
                  <a:schemeClr val="accent5">
                    <a:lumMod val="75000"/>
                  </a:schemeClr>
                </a:solidFill>
                <a:latin typeface="Calibri" panose="020F0502020204030204" pitchFamily="34" charset="0"/>
              </a:rPr>
              <a:t>с муниципальными методическими службами под руководством </a:t>
            </a:r>
            <a:r>
              <a:rPr lang="ru-RU" sz="2800" b="1" dirty="0" smtClean="0">
                <a:solidFill>
                  <a:schemeClr val="accent5">
                    <a:lumMod val="75000"/>
                  </a:schemeClr>
                </a:solidFill>
                <a:latin typeface="Calibri" panose="020F0502020204030204" pitchFamily="34" charset="0"/>
              </a:rPr>
              <a:t>Московского областного центра </a:t>
            </a:r>
            <a:r>
              <a:rPr lang="ru-RU" sz="2800" b="1" smtClean="0">
                <a:solidFill>
                  <a:schemeClr val="accent5">
                    <a:lumMod val="75000"/>
                  </a:schemeClr>
                </a:solidFill>
                <a:latin typeface="Calibri" panose="020F0502020204030204" pitchFamily="34" charset="0"/>
              </a:rPr>
              <a:t>дошкольного образования</a:t>
            </a:r>
            <a:endParaRPr lang="ru-RU" sz="2800" b="1" dirty="0">
              <a:solidFill>
                <a:schemeClr val="accent5">
                  <a:lumMod val="75000"/>
                </a:schemeClr>
              </a:solidFill>
              <a:latin typeface="Calibri" panose="020F0502020204030204" pitchFamily="34" charset="0"/>
            </a:endParaRPr>
          </a:p>
          <a:p>
            <a:pPr marL="457200" indent="-457200">
              <a:buFont typeface="Wingdings" panose="05000000000000000000" pitchFamily="2" charset="2"/>
              <a:buChar char="ü"/>
            </a:pPr>
            <a:r>
              <a:rPr lang="ru-RU" sz="2800" b="1" dirty="0">
                <a:solidFill>
                  <a:schemeClr val="accent5">
                    <a:lumMod val="75000"/>
                  </a:schemeClr>
                </a:solidFill>
                <a:latin typeface="Calibri" panose="020F0502020204030204" pitchFamily="34" charset="0"/>
              </a:rPr>
              <a:t>в региональных методических объединениях</a:t>
            </a:r>
            <a:endParaRPr lang="ru-RU" sz="2000" dirty="0">
              <a:solidFill>
                <a:schemeClr val="accent5">
                  <a:lumMod val="75000"/>
                </a:schemeClr>
              </a:solidFill>
              <a:latin typeface="Calibri" panose="020F0502020204030204" pitchFamily="34" charset="0"/>
            </a:endParaRPr>
          </a:p>
        </p:txBody>
      </p:sp>
      <p:sp>
        <p:nvSpPr>
          <p:cNvPr id="9" name="Заголовок 1">
            <a:extLst>
              <a:ext uri="{FF2B5EF4-FFF2-40B4-BE49-F238E27FC236}">
                <a16:creationId xmlns:a16="http://schemas.microsoft.com/office/drawing/2014/main" id="{FD4E374F-0C0D-7C5D-3A34-18E91F9D9D1B}"/>
              </a:ext>
            </a:extLst>
          </p:cNvPr>
          <p:cNvSpPr txBox="1">
            <a:spLocks/>
          </p:cNvSpPr>
          <p:nvPr/>
        </p:nvSpPr>
        <p:spPr>
          <a:xfrm>
            <a:off x="1518522" y="161465"/>
            <a:ext cx="10351697" cy="1163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latin typeface="Calibri Light" pitchFamily="34" charset="0"/>
              </a:rPr>
              <a:t>К реализации федеральной образовательной программы дошкольного образования</a:t>
            </a:r>
          </a:p>
        </p:txBody>
      </p:sp>
    </p:spTree>
    <p:extLst>
      <p:ext uri="{BB962C8B-B14F-4D97-AF65-F5344CB8AC3E}">
        <p14:creationId xmlns:p14="http://schemas.microsoft.com/office/powerpoint/2010/main" val="27728930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a:extLst>
              <a:ext uri="{FF2B5EF4-FFF2-40B4-BE49-F238E27FC236}">
                <a16:creationId xmlns:a16="http://schemas.microsoft.com/office/drawing/2014/main" id="{A69CB022-8461-459A-1058-D4B7DE4E0770}"/>
              </a:ext>
            </a:extLst>
          </p:cNvPr>
          <p:cNvGrpSpPr/>
          <p:nvPr/>
        </p:nvGrpSpPr>
        <p:grpSpPr>
          <a:xfrm>
            <a:off x="5478" y="0"/>
            <a:ext cx="12186522" cy="6820538"/>
            <a:chOff x="0" y="0"/>
            <a:chExt cx="14623827" cy="8184644"/>
          </a:xfrm>
        </p:grpSpPr>
        <p:pic>
          <p:nvPicPr>
            <p:cNvPr id="7"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8"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2" name="Прямоугольник 1"/>
          <p:cNvSpPr/>
          <p:nvPr/>
        </p:nvSpPr>
        <p:spPr>
          <a:xfrm>
            <a:off x="939510" y="2037100"/>
            <a:ext cx="8781691" cy="3416320"/>
          </a:xfrm>
          <a:prstGeom prst="rect">
            <a:avLst/>
          </a:prstGeom>
        </p:spPr>
        <p:txBody>
          <a:bodyPr wrap="square">
            <a:spAutoFit/>
          </a:bodyPr>
          <a:lstStyle/>
          <a:p>
            <a:r>
              <a:rPr lang="ru-RU" sz="2400" b="1" dirty="0"/>
              <a:t>Программа воспитания предусматривает приобщение детей к традиционным ценностям российского общества – жизнь, достоинство, права и свободы человека, патриотизм, гражданственность, служение Отечеству и ответственность за его судьбу, высокие нравственные идеалы, крепкая семья, созидательный труд, приоритет духовного над материальным, гуманизм, милосердие, справедливость, коллективизм, взаимопомощь и взаимоуважение, историческая память и преемственность поколений, единство народов России</a:t>
            </a:r>
            <a:endParaRPr lang="ru-RU" sz="2400" b="1" dirty="0">
              <a:solidFill>
                <a:schemeClr val="accent5">
                  <a:lumMod val="75000"/>
                </a:schemeClr>
              </a:solidFill>
              <a:latin typeface="Calibri" panose="020F0502020204030204" pitchFamily="34" charset="0"/>
            </a:endParaRPr>
          </a:p>
        </p:txBody>
      </p:sp>
      <p:sp>
        <p:nvSpPr>
          <p:cNvPr id="9" name="Заголовок 1">
            <a:extLst>
              <a:ext uri="{FF2B5EF4-FFF2-40B4-BE49-F238E27FC236}">
                <a16:creationId xmlns:a16="http://schemas.microsoft.com/office/drawing/2014/main" id="{FD4E374F-0C0D-7C5D-3A34-18E91F9D9D1B}"/>
              </a:ext>
            </a:extLst>
          </p:cNvPr>
          <p:cNvSpPr txBox="1">
            <a:spLocks/>
          </p:cNvSpPr>
          <p:nvPr/>
        </p:nvSpPr>
        <p:spPr>
          <a:xfrm>
            <a:off x="1518522" y="161465"/>
            <a:ext cx="8202679" cy="1163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latin typeface="Calibri Light" pitchFamily="34" charset="0"/>
              </a:rPr>
              <a:t>К реализации федеральной </a:t>
            </a:r>
            <a:r>
              <a:rPr lang="ru-RU" sz="4000" b="1" dirty="0" smtClean="0">
                <a:solidFill>
                  <a:srgbClr val="1E3ADA"/>
                </a:solidFill>
                <a:effectLst>
                  <a:outerShdw blurRad="38100" dist="38100" dir="2700000" algn="tl">
                    <a:srgbClr val="000000">
                      <a:alpha val="43137"/>
                    </a:srgbClr>
                  </a:outerShdw>
                </a:effectLst>
                <a:latin typeface="Calibri Light" pitchFamily="34" charset="0"/>
              </a:rPr>
              <a:t>рабочей программы воспитания</a:t>
            </a:r>
            <a:endParaRPr lang="ru-RU" sz="4000" b="1" dirty="0">
              <a:solidFill>
                <a:srgbClr val="1E3ADA"/>
              </a:solidFill>
              <a:effectLst>
                <a:outerShdw blurRad="38100" dist="38100" dir="2700000" algn="tl">
                  <a:srgbClr val="000000">
                    <a:alpha val="43137"/>
                  </a:srgbClr>
                </a:outerShdw>
              </a:effectLst>
              <a:latin typeface="Calibri Light" pitchFamily="34" charset="0"/>
            </a:endParaRPr>
          </a:p>
        </p:txBody>
      </p:sp>
      <p:sp>
        <p:nvSpPr>
          <p:cNvPr id="3" name="Прямоугольник 2"/>
          <p:cNvSpPr/>
          <p:nvPr/>
        </p:nvSpPr>
        <p:spPr>
          <a:xfrm>
            <a:off x="3519577" y="5453420"/>
            <a:ext cx="7906778" cy="840230"/>
          </a:xfrm>
          <a:prstGeom prst="rect">
            <a:avLst/>
          </a:prstGeom>
        </p:spPr>
        <p:txBody>
          <a:bodyPr wrap="square">
            <a:spAutoFit/>
          </a:bodyPr>
          <a:lstStyle/>
          <a:p>
            <a:pPr algn="ctr">
              <a:lnSpc>
                <a:spcPct val="90000"/>
              </a:lnSpc>
            </a:pPr>
            <a:r>
              <a:rPr lang="ru-RU" b="1" dirty="0">
                <a:solidFill>
                  <a:srgbClr val="1E3ADA"/>
                </a:solidFill>
              </a:rPr>
              <a:t>Указ Президента Российской Федерации </a:t>
            </a:r>
            <a:r>
              <a:rPr lang="ru-RU" b="1" dirty="0" smtClean="0">
                <a:solidFill>
                  <a:srgbClr val="1E3ADA"/>
                </a:solidFill>
              </a:rPr>
              <a:t>от </a:t>
            </a:r>
            <a:r>
              <a:rPr lang="ru-RU" b="1" dirty="0">
                <a:solidFill>
                  <a:srgbClr val="1E3ADA"/>
                </a:solidFill>
              </a:rPr>
              <a:t>9 ноября 2022 г. № 809 </a:t>
            </a:r>
            <a:endParaRPr lang="ru-RU" b="1" dirty="0" smtClean="0">
              <a:solidFill>
                <a:srgbClr val="1E3ADA"/>
              </a:solidFill>
            </a:endParaRPr>
          </a:p>
          <a:p>
            <a:pPr algn="ctr">
              <a:lnSpc>
                <a:spcPct val="90000"/>
              </a:lnSpc>
            </a:pPr>
            <a:r>
              <a:rPr lang="ru-RU" b="1" dirty="0" smtClean="0">
                <a:solidFill>
                  <a:srgbClr val="1E3ADA"/>
                </a:solidFill>
              </a:rPr>
              <a:t>«</a:t>
            </a:r>
            <a:r>
              <a:rPr lang="ru-RU" b="1" dirty="0">
                <a:solidFill>
                  <a:srgbClr val="1E3ADA"/>
                </a:solidFill>
              </a:rPr>
              <a:t>Об утверждении основ государственной политики по сохранению и укреплению традиционных российских  духовно-нравственных ценностей»</a:t>
            </a:r>
          </a:p>
        </p:txBody>
      </p:sp>
    </p:spTree>
    <p:extLst>
      <p:ext uri="{BB962C8B-B14F-4D97-AF65-F5344CB8AC3E}">
        <p14:creationId xmlns:p14="http://schemas.microsoft.com/office/powerpoint/2010/main" val="396097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ru-RU" dirty="0"/>
              <a:t>Слайд 1 с информацией о кадрах</a:t>
            </a:r>
            <a:endParaRPr lang="ru" dirty="0"/>
          </a:p>
        </p:txBody>
      </p:sp>
      <p:sp>
        <p:nvSpPr>
          <p:cNvPr id="32" name="Заголовок 1"/>
          <p:cNvSpPr txBox="1">
            <a:spLocks/>
          </p:cNvSpPr>
          <p:nvPr/>
        </p:nvSpPr>
        <p:spPr>
          <a:xfrm>
            <a:off x="2039779" y="738531"/>
            <a:ext cx="9331780" cy="288032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2800" b="1" dirty="0">
                <a:solidFill>
                  <a:srgbClr val="0000D6"/>
                </a:solidFill>
                <a:effectLst>
                  <a:outerShdw blurRad="38100" dist="38100" dir="2700000" algn="tl">
                    <a:srgbClr val="000000">
                      <a:alpha val="43137"/>
                    </a:srgbClr>
                  </a:outerShdw>
                </a:effectLst>
              </a:rPr>
              <a:t>Федеральный закон от 24 сентября 2022 г. № 371-ФЗ </a:t>
            </a:r>
            <a:r>
              <a:rPr lang="ru-RU" sz="2800" b="1" i="0" dirty="0">
                <a:solidFill>
                  <a:srgbClr val="0000D6"/>
                </a:solidFill>
                <a:effectLst>
                  <a:outerShdw blurRad="38100" dist="38100" dir="2700000" algn="tl">
                    <a:srgbClr val="000000">
                      <a:alpha val="43137"/>
                    </a:srgbClr>
                  </a:outerShdw>
                </a:effectLst>
              </a:rPr>
              <a:t>«О внесении изменений в Федеральный закон </a:t>
            </a:r>
          </a:p>
          <a:p>
            <a:r>
              <a:rPr lang="ru-RU" sz="2800" b="1" i="0" dirty="0">
                <a:solidFill>
                  <a:srgbClr val="0000D6"/>
                </a:solidFill>
                <a:effectLst>
                  <a:outerShdw blurRad="38100" dist="38100" dir="2700000" algn="tl">
                    <a:srgbClr val="000000">
                      <a:alpha val="43137"/>
                    </a:srgbClr>
                  </a:outerShdw>
                </a:effectLst>
              </a:rPr>
              <a:t>«Об образовании в Российской Федерации» </a:t>
            </a:r>
          </a:p>
          <a:p>
            <a:r>
              <a:rPr lang="ru-RU" sz="2800" b="1" i="0" dirty="0">
                <a:solidFill>
                  <a:srgbClr val="0000D6"/>
                </a:solidFill>
                <a:effectLst>
                  <a:outerShdw blurRad="38100" dist="38100" dir="2700000" algn="tl">
                    <a:srgbClr val="000000">
                      <a:alpha val="43137"/>
                    </a:srgbClr>
                  </a:outerShdw>
                </a:effectLst>
              </a:rPr>
              <a:t>и статью 1 Федерального закона «Об обязательных требованиях в Российской Федерации»</a:t>
            </a:r>
            <a:endParaRPr lang="ru-RU" sz="2800" b="1" dirty="0">
              <a:solidFill>
                <a:srgbClr val="0000D6"/>
              </a:solidFill>
              <a:effectLst>
                <a:outerShdw blurRad="38100" dist="38100" dir="2700000" algn="tl">
                  <a:srgbClr val="000000">
                    <a:alpha val="43137"/>
                  </a:srgbClr>
                </a:outerShdw>
              </a:effectLst>
            </a:endParaRPr>
          </a:p>
        </p:txBody>
      </p:sp>
      <p:pic>
        <p:nvPicPr>
          <p:cNvPr id="2" name="Picture 2" descr="ÐÐ°ÑÑÐ¸Ð½ÐºÐ¸ Ð¿Ð¾ Ð·Ð°Ð¿ÑÐ¾ÑÑ Ð£ÐºÐ°Ð· ÐÑÐµÐ·Ð¸Ð´ÐµÐ½ÑÐ° ÐºÐ°ÑÑÐ¸Ð½ÐºÐ¸">
            <a:extLst>
              <a:ext uri="{FF2B5EF4-FFF2-40B4-BE49-F238E27FC236}">
                <a16:creationId xmlns:a16="http://schemas.microsoft.com/office/drawing/2014/main" id="{BEE02778-6B36-B3AC-46F1-2B47E3FA1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70" y="1137419"/>
            <a:ext cx="1723509" cy="20303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E23620-34C4-44F6-2266-0E991C16FDFF}"/>
              </a:ext>
            </a:extLst>
          </p:cNvPr>
          <p:cNvSpPr txBox="1"/>
          <p:nvPr/>
        </p:nvSpPr>
        <p:spPr>
          <a:xfrm>
            <a:off x="583409" y="3486512"/>
            <a:ext cx="10984597" cy="3170099"/>
          </a:xfrm>
          <a:prstGeom prst="rect">
            <a:avLst/>
          </a:prstGeom>
          <a:noFill/>
        </p:spPr>
        <p:txBody>
          <a:bodyPr wrap="square" rtlCol="0">
            <a:spAutoFit/>
          </a:bodyPr>
          <a:lstStyle/>
          <a:p>
            <a:r>
              <a:rPr lang="ru-RU" sz="2400" b="1" dirty="0">
                <a:solidFill>
                  <a:srgbClr val="0000D6"/>
                </a:solidFill>
              </a:rPr>
              <a:t>Статья 2</a:t>
            </a:r>
          </a:p>
          <a:p>
            <a:r>
              <a:rPr lang="ru-RU" sz="2200" b="1" dirty="0"/>
              <a:t>10</a:t>
            </a:r>
            <a:r>
              <a:rPr lang="ru-RU" sz="2200" b="1" baseline="30000" dirty="0"/>
              <a:t>1</a:t>
            </a:r>
            <a:r>
              <a:rPr lang="ru-RU" sz="2200" b="1" dirty="0"/>
              <a:t>)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6" name="Заголовок 1">
            <a:extLst>
              <a:ext uri="{FF2B5EF4-FFF2-40B4-BE49-F238E27FC236}">
                <a16:creationId xmlns:a16="http://schemas.microsoft.com/office/drawing/2014/main" id="{25FEF137-04BD-8337-7167-B450E4C016EE}"/>
              </a:ext>
            </a:extLst>
          </p:cNvPr>
          <p:cNvSpPr txBox="1">
            <a:spLocks/>
          </p:cNvSpPr>
          <p:nvPr/>
        </p:nvSpPr>
        <p:spPr>
          <a:xfrm>
            <a:off x="1167442" y="171514"/>
            <a:ext cx="9601200" cy="631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3333FF"/>
                </a:solidFill>
                <a:effectLst>
                  <a:outerShdw blurRad="38100" dist="38100" dir="2700000" algn="tl">
                    <a:srgbClr val="000000">
                      <a:alpha val="43137"/>
                    </a:srgbClr>
                  </a:outerShdw>
                </a:effectLst>
              </a:rPr>
              <a:t>Содержание дошкольного образования</a:t>
            </a:r>
          </a:p>
        </p:txBody>
      </p:sp>
    </p:spTree>
    <p:extLst>
      <p:ext uri="{BB962C8B-B14F-4D97-AF65-F5344CB8AC3E}">
        <p14:creationId xmlns:p14="http://schemas.microsoft.com/office/powerpoint/2010/main" val="3766342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ru-RU" dirty="0"/>
              <a:t>Слайд 1 с информацией о кадрах</a:t>
            </a:r>
            <a:endParaRPr lang="ru" dirty="0"/>
          </a:p>
        </p:txBody>
      </p:sp>
      <p:sp>
        <p:nvSpPr>
          <p:cNvPr id="32" name="Заголовок 1"/>
          <p:cNvSpPr txBox="1">
            <a:spLocks/>
          </p:cNvSpPr>
          <p:nvPr/>
        </p:nvSpPr>
        <p:spPr>
          <a:xfrm>
            <a:off x="2123515" y="909966"/>
            <a:ext cx="9331780" cy="12325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000" b="1" dirty="0">
                <a:solidFill>
                  <a:srgbClr val="0000D6"/>
                </a:solidFill>
                <a:effectLst>
                  <a:outerShdw blurRad="38100" dist="38100" dir="2700000" algn="tl">
                    <a:srgbClr val="000000">
                      <a:alpha val="43137"/>
                    </a:srgbClr>
                  </a:outerShdw>
                </a:effectLst>
              </a:rPr>
              <a:t>Федеральный закон </a:t>
            </a:r>
            <a:r>
              <a:rPr lang="ru-RU" sz="3200" b="1" dirty="0">
                <a:solidFill>
                  <a:srgbClr val="0000D6"/>
                </a:solidFill>
                <a:effectLst>
                  <a:outerShdw blurRad="38100" dist="38100" dir="2700000" algn="tl">
                    <a:srgbClr val="000000">
                      <a:alpha val="43137"/>
                    </a:srgbClr>
                  </a:outerShdw>
                </a:effectLst>
                <a:latin typeface="+mn-lt"/>
              </a:rPr>
              <a:t>от 24 сентября 2022 г. № 371-ФЗ</a:t>
            </a:r>
            <a:endParaRPr lang="ru-RU" sz="3000" b="1" dirty="0">
              <a:solidFill>
                <a:srgbClr val="0000D6"/>
              </a:solidFill>
              <a:effectLst>
                <a:outerShdw blurRad="38100" dist="38100" dir="2700000" algn="tl">
                  <a:srgbClr val="000000">
                    <a:alpha val="43137"/>
                  </a:srgbClr>
                </a:outerShdw>
              </a:effectLst>
            </a:endParaRPr>
          </a:p>
        </p:txBody>
      </p:sp>
      <p:pic>
        <p:nvPicPr>
          <p:cNvPr id="2" name="Picture 2" descr="ÐÐ°ÑÑÐ¸Ð½ÐºÐ¸ Ð¿Ð¾ Ð·Ð°Ð¿ÑÐ¾ÑÑ Ð£ÐºÐ°Ð· ÐÑÐµÐ·Ð¸Ð´ÐµÐ½ÑÐ° ÐºÐ°ÑÑÐ¸Ð½ÐºÐ¸">
            <a:extLst>
              <a:ext uri="{FF2B5EF4-FFF2-40B4-BE49-F238E27FC236}">
                <a16:creationId xmlns:a16="http://schemas.microsoft.com/office/drawing/2014/main" id="{BEE02778-6B36-B3AC-46F1-2B47E3FA19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00" y="1291738"/>
            <a:ext cx="1444446" cy="1701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E23620-34C4-44F6-2266-0E991C16FDFF}"/>
              </a:ext>
            </a:extLst>
          </p:cNvPr>
          <p:cNvSpPr txBox="1"/>
          <p:nvPr/>
        </p:nvSpPr>
        <p:spPr>
          <a:xfrm>
            <a:off x="1792585" y="1886883"/>
            <a:ext cx="9828436" cy="2308324"/>
          </a:xfrm>
          <a:prstGeom prst="rect">
            <a:avLst/>
          </a:prstGeom>
          <a:noFill/>
        </p:spPr>
        <p:txBody>
          <a:bodyPr wrap="square" rtlCol="0">
            <a:spAutoFit/>
          </a:bodyPr>
          <a:lstStyle/>
          <a:p>
            <a:r>
              <a:rPr lang="ru-RU" sz="2400" b="1" dirty="0">
                <a:solidFill>
                  <a:srgbClr val="0000D6"/>
                </a:solidFill>
              </a:rPr>
              <a:t>Статья 12. Образовательные программы</a:t>
            </a:r>
          </a:p>
          <a:p>
            <a:r>
              <a:rPr lang="ru-RU" sz="2400" b="1" dirty="0">
                <a:solidFill>
                  <a:srgbClr val="000000"/>
                </a:solidFill>
              </a:rPr>
              <a:t>6. </a:t>
            </a:r>
            <a:r>
              <a:rPr lang="ru-RU" sz="2400" b="1" i="0" dirty="0">
                <a:solidFill>
                  <a:srgbClr val="000000"/>
                </a:solidFill>
                <a:effectLst/>
              </a:rPr>
              <a:t>Образовательные программы дошкольного образования разрабатываются и утверждаются организацией, осуществляющей образовательную деятельность, в соответствии с федеральным государственным образовательным стандартом дошкольного образования и </a:t>
            </a:r>
            <a:endParaRPr lang="ru-RU" sz="2400" b="1" dirty="0">
              <a:solidFill>
                <a:srgbClr val="C00000"/>
              </a:solidFill>
            </a:endParaRPr>
          </a:p>
        </p:txBody>
      </p:sp>
      <p:sp>
        <p:nvSpPr>
          <p:cNvPr id="4" name="TextBox 3">
            <a:extLst>
              <a:ext uri="{FF2B5EF4-FFF2-40B4-BE49-F238E27FC236}">
                <a16:creationId xmlns:a16="http://schemas.microsoft.com/office/drawing/2014/main" id="{56465507-E359-D339-92B7-E5AB97957910}"/>
              </a:ext>
            </a:extLst>
          </p:cNvPr>
          <p:cNvSpPr txBox="1"/>
          <p:nvPr/>
        </p:nvSpPr>
        <p:spPr>
          <a:xfrm>
            <a:off x="1792585" y="3713422"/>
            <a:ext cx="9828436" cy="2308324"/>
          </a:xfrm>
          <a:prstGeom prst="rect">
            <a:avLst/>
          </a:prstGeom>
          <a:noFill/>
        </p:spPr>
        <p:txBody>
          <a:bodyPr wrap="square" rtlCol="0">
            <a:spAutoFit/>
          </a:bodyPr>
          <a:lstStyle/>
          <a:p>
            <a:pPr indent="2066925"/>
            <a:r>
              <a:rPr lang="ru-RU" sz="2400" b="1" i="0" dirty="0">
                <a:solidFill>
                  <a:srgbClr val="C00000"/>
                </a:solidFill>
                <a:effectLst/>
              </a:rPr>
              <a:t>соответствующей федеральной образовательной программой дошкольного образования.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панируемых результатов федеральной программы дошкольного образования </a:t>
            </a:r>
            <a:endParaRPr lang="ru-RU" sz="2400" b="1" dirty="0">
              <a:solidFill>
                <a:srgbClr val="C00000"/>
              </a:solidFill>
            </a:endParaRPr>
          </a:p>
        </p:txBody>
      </p:sp>
      <p:sp>
        <p:nvSpPr>
          <p:cNvPr id="6" name="TextBox 5">
            <a:extLst>
              <a:ext uri="{FF2B5EF4-FFF2-40B4-BE49-F238E27FC236}">
                <a16:creationId xmlns:a16="http://schemas.microsoft.com/office/drawing/2014/main" id="{36ECE07F-5888-AD93-2C82-270D01005AE2}"/>
              </a:ext>
            </a:extLst>
          </p:cNvPr>
          <p:cNvSpPr txBox="1"/>
          <p:nvPr/>
        </p:nvSpPr>
        <p:spPr>
          <a:xfrm>
            <a:off x="1792585" y="3713422"/>
            <a:ext cx="9634967" cy="830997"/>
          </a:xfrm>
          <a:prstGeom prst="rect">
            <a:avLst/>
          </a:prstGeom>
          <a:noFill/>
        </p:spPr>
        <p:txBody>
          <a:bodyPr wrap="square" rtlCol="0">
            <a:spAutoFit/>
          </a:bodyPr>
          <a:lstStyle/>
          <a:p>
            <a:pPr indent="1974850"/>
            <a:r>
              <a:rPr lang="ru-RU" sz="2400" b="1" i="0" dirty="0">
                <a:solidFill>
                  <a:srgbClr val="000000"/>
                </a:solidFill>
                <a:effectLst/>
              </a:rPr>
              <a:t> с учетом соответствующих примерных образовательных программ дошкольного образования </a:t>
            </a:r>
            <a:endParaRPr lang="ru-RU" sz="2400" b="1" dirty="0">
              <a:solidFill>
                <a:srgbClr val="C00000"/>
              </a:solidFill>
            </a:endParaRPr>
          </a:p>
        </p:txBody>
      </p:sp>
      <p:sp>
        <p:nvSpPr>
          <p:cNvPr id="10" name="Заголовок 1">
            <a:extLst>
              <a:ext uri="{FF2B5EF4-FFF2-40B4-BE49-F238E27FC236}">
                <a16:creationId xmlns:a16="http://schemas.microsoft.com/office/drawing/2014/main" id="{C099F1C4-8B87-1AD8-AF63-39B1E226F586}"/>
              </a:ext>
            </a:extLst>
          </p:cNvPr>
          <p:cNvSpPr txBox="1">
            <a:spLocks/>
          </p:cNvSpPr>
          <p:nvPr/>
        </p:nvSpPr>
        <p:spPr>
          <a:xfrm>
            <a:off x="1167442" y="171514"/>
            <a:ext cx="9601200" cy="631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3333FF"/>
                </a:solidFill>
                <a:effectLst>
                  <a:outerShdw blurRad="38100" dist="38100" dir="2700000" algn="tl">
                    <a:srgbClr val="000000">
                      <a:alpha val="43137"/>
                    </a:srgbClr>
                  </a:outerShdw>
                </a:effectLst>
              </a:rPr>
              <a:t>Содержание дошкольного образования</a:t>
            </a:r>
          </a:p>
        </p:txBody>
      </p:sp>
    </p:spTree>
    <p:extLst>
      <p:ext uri="{BB962C8B-B14F-4D97-AF65-F5344CB8AC3E}">
        <p14:creationId xmlns:p14="http://schemas.microsoft.com/office/powerpoint/2010/main" val="241827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A69CB022-8461-459A-1058-D4B7DE4E0770}"/>
              </a:ext>
            </a:extLst>
          </p:cNvPr>
          <p:cNvGrpSpPr/>
          <p:nvPr/>
        </p:nvGrpSpPr>
        <p:grpSpPr>
          <a:xfrm>
            <a:off x="0" y="-69"/>
            <a:ext cx="12185427" cy="6855510"/>
            <a:chOff x="0" y="0"/>
            <a:chExt cx="12185427" cy="6855510"/>
          </a:xfrm>
        </p:grpSpPr>
        <p:pic>
          <p:nvPicPr>
            <p:cNvPr id="8"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427" cy="6855510"/>
            </a:xfrm>
            <a:prstGeom prst="rect">
              <a:avLst/>
            </a:prstGeom>
          </p:spPr>
        </p:pic>
        <p:pic>
          <p:nvPicPr>
            <p:cNvPr id="9"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2173" y="6116887"/>
              <a:ext cx="781741" cy="518220"/>
            </a:xfrm>
            <a:prstGeom prst="rect">
              <a:avLst/>
            </a:prstGeom>
          </p:spPr>
        </p:pic>
      </p:grpSp>
      <p:sp>
        <p:nvSpPr>
          <p:cNvPr id="3" name="Заголовок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ru-RU" dirty="0"/>
              <a:t>Слайд 1 с информацией о кадрах</a:t>
            </a:r>
            <a:endParaRPr lang="ru" dirty="0"/>
          </a:p>
        </p:txBody>
      </p:sp>
      <p:sp>
        <p:nvSpPr>
          <p:cNvPr id="32" name="Заголовок 1"/>
          <p:cNvSpPr txBox="1">
            <a:spLocks/>
          </p:cNvSpPr>
          <p:nvPr/>
        </p:nvSpPr>
        <p:spPr>
          <a:xfrm>
            <a:off x="2256518" y="189925"/>
            <a:ext cx="9331780" cy="123259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3000" b="1" dirty="0">
                <a:solidFill>
                  <a:srgbClr val="0000D6"/>
                </a:solidFill>
                <a:effectLst>
                  <a:outerShdw blurRad="38100" dist="38100" dir="2700000" algn="tl">
                    <a:srgbClr val="000000">
                      <a:alpha val="43137"/>
                    </a:srgbClr>
                  </a:outerShdw>
                </a:effectLst>
              </a:rPr>
              <a:t>Федеральный закон </a:t>
            </a:r>
            <a:r>
              <a:rPr lang="ru-RU" sz="3200" b="1" dirty="0">
                <a:solidFill>
                  <a:srgbClr val="0000D6"/>
                </a:solidFill>
                <a:effectLst>
                  <a:outerShdw blurRad="38100" dist="38100" dir="2700000" algn="tl">
                    <a:srgbClr val="000000">
                      <a:alpha val="43137"/>
                    </a:srgbClr>
                  </a:outerShdw>
                </a:effectLst>
                <a:latin typeface="+mn-lt"/>
              </a:rPr>
              <a:t>от 24 сентября 2022 г. № 371-ФЗ</a:t>
            </a:r>
            <a:endParaRPr lang="ru-RU" sz="3000" b="1" dirty="0">
              <a:solidFill>
                <a:srgbClr val="0000D6"/>
              </a:solidFill>
              <a:effectLst>
                <a:outerShdw blurRad="38100" dist="38100" dir="2700000" algn="tl">
                  <a:srgbClr val="000000">
                    <a:alpha val="43137"/>
                  </a:srgbClr>
                </a:outerShdw>
              </a:effectLst>
            </a:endParaRPr>
          </a:p>
        </p:txBody>
      </p:sp>
      <p:pic>
        <p:nvPicPr>
          <p:cNvPr id="2" name="Picture 2" descr="ÐÐ°ÑÑÐ¸Ð½ÐºÐ¸ Ð¿Ð¾ Ð·Ð°Ð¿ÑÐ¾ÑÑ Ð£ÐºÐ°Ð· ÐÑÐµÐ·Ð¸Ð´ÐµÐ½ÑÐ° ÐºÐ°ÑÑÐ¸Ð½ÐºÐ¸">
            <a:extLst>
              <a:ext uri="{FF2B5EF4-FFF2-40B4-BE49-F238E27FC236}">
                <a16:creationId xmlns:a16="http://schemas.microsoft.com/office/drawing/2014/main" id="{BEE02778-6B36-B3AC-46F1-2B47E3FA19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33" y="419882"/>
            <a:ext cx="1444446" cy="17016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FE23620-34C4-44F6-2266-0E991C16FDFF}"/>
              </a:ext>
            </a:extLst>
          </p:cNvPr>
          <p:cNvSpPr txBox="1"/>
          <p:nvPr/>
        </p:nvSpPr>
        <p:spPr>
          <a:xfrm>
            <a:off x="1925588" y="1166842"/>
            <a:ext cx="8526707" cy="3108543"/>
          </a:xfrm>
          <a:prstGeom prst="rect">
            <a:avLst/>
          </a:prstGeom>
          <a:noFill/>
        </p:spPr>
        <p:txBody>
          <a:bodyPr wrap="square" rtlCol="0">
            <a:spAutoFit/>
          </a:bodyPr>
          <a:lstStyle/>
          <a:p>
            <a:r>
              <a:rPr lang="ru-RU" sz="2800" b="1" dirty="0">
                <a:solidFill>
                  <a:srgbClr val="000000"/>
                </a:solidFill>
              </a:rPr>
              <a:t>Федеральные основные общеобразовательные программы утверждаются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общего образования </a:t>
            </a:r>
            <a:r>
              <a:rPr lang="ru-RU" sz="2800" b="1" i="1" dirty="0">
                <a:solidFill>
                  <a:srgbClr val="000000"/>
                </a:solidFill>
              </a:rPr>
              <a:t>(Минпросвещения России)</a:t>
            </a:r>
            <a:r>
              <a:rPr lang="ru-RU" sz="2800" b="1" dirty="0">
                <a:solidFill>
                  <a:srgbClr val="000000"/>
                </a:solidFill>
              </a:rPr>
              <a:t>, </a:t>
            </a:r>
            <a:r>
              <a:rPr lang="ru-RU" sz="2800" b="1" dirty="0">
                <a:solidFill>
                  <a:srgbClr val="0000D6"/>
                </a:solidFill>
              </a:rPr>
              <a:t>не позднее 1 января 2023 года</a:t>
            </a:r>
          </a:p>
        </p:txBody>
      </p:sp>
      <p:sp>
        <p:nvSpPr>
          <p:cNvPr id="4" name="TextBox 3">
            <a:extLst>
              <a:ext uri="{FF2B5EF4-FFF2-40B4-BE49-F238E27FC236}">
                <a16:creationId xmlns:a16="http://schemas.microsoft.com/office/drawing/2014/main" id="{42B99E66-3322-1A46-31ED-8A887B6CA276}"/>
              </a:ext>
            </a:extLst>
          </p:cNvPr>
          <p:cNvSpPr txBox="1"/>
          <p:nvPr/>
        </p:nvSpPr>
        <p:spPr>
          <a:xfrm>
            <a:off x="517045" y="4511420"/>
            <a:ext cx="11071253" cy="1384995"/>
          </a:xfrm>
          <a:prstGeom prst="rect">
            <a:avLst/>
          </a:prstGeom>
          <a:noFill/>
        </p:spPr>
        <p:txBody>
          <a:bodyPr wrap="square" rtlCol="0">
            <a:spAutoFit/>
          </a:bodyPr>
          <a:lstStyle/>
          <a:p>
            <a:r>
              <a:rPr lang="ru-RU" sz="2800" b="1" dirty="0">
                <a:solidFill>
                  <a:srgbClr val="000000"/>
                </a:solidFill>
              </a:rPr>
              <a:t>Основные общеобразовательные программы подлежат приведению в соответствие с федеральными основными общеобразовательными программами не позднее </a:t>
            </a:r>
            <a:r>
              <a:rPr lang="ru-RU" sz="2800" b="1" dirty="0">
                <a:solidFill>
                  <a:srgbClr val="0000D6"/>
                </a:solidFill>
              </a:rPr>
              <a:t>1 сентября 2023 года</a:t>
            </a:r>
          </a:p>
        </p:txBody>
      </p:sp>
    </p:spTree>
    <p:extLst>
      <p:ext uri="{BB962C8B-B14F-4D97-AF65-F5344CB8AC3E}">
        <p14:creationId xmlns:p14="http://schemas.microsoft.com/office/powerpoint/2010/main" val="3917824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A69CB022-8461-459A-1058-D4B7DE4E0770}"/>
              </a:ext>
            </a:extLst>
          </p:cNvPr>
          <p:cNvGrpSpPr/>
          <p:nvPr/>
        </p:nvGrpSpPr>
        <p:grpSpPr>
          <a:xfrm>
            <a:off x="5478" y="27474"/>
            <a:ext cx="12186522" cy="6820538"/>
            <a:chOff x="0" y="0"/>
            <a:chExt cx="14623827" cy="8184644"/>
          </a:xfrm>
        </p:grpSpPr>
        <p:pic>
          <p:nvPicPr>
            <p:cNvPr id="5"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6"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615790" y="6713719"/>
              <a:ext cx="1487000" cy="985739"/>
            </a:xfrm>
            <a:prstGeom prst="rect">
              <a:avLst/>
            </a:prstGeom>
          </p:spPr>
        </p:pic>
      </p:grpSp>
      <p:pic>
        <p:nvPicPr>
          <p:cNvPr id="2" name="Рисунок 1"/>
          <p:cNvPicPr>
            <a:picLocks noChangeAspect="1"/>
          </p:cNvPicPr>
          <p:nvPr/>
        </p:nvPicPr>
        <p:blipFill>
          <a:blip r:embed="rId4"/>
          <a:stretch>
            <a:fillRect/>
          </a:stretch>
        </p:blipFill>
        <p:spPr>
          <a:xfrm>
            <a:off x="861383" y="1666874"/>
            <a:ext cx="8198235" cy="4647661"/>
          </a:xfrm>
          <a:prstGeom prst="rect">
            <a:avLst/>
          </a:prstGeom>
        </p:spPr>
      </p:pic>
      <p:sp>
        <p:nvSpPr>
          <p:cNvPr id="3" name="Заголовок 1">
            <a:extLst>
              <a:ext uri="{FF2B5EF4-FFF2-40B4-BE49-F238E27FC236}">
                <a16:creationId xmlns:a16="http://schemas.microsoft.com/office/drawing/2014/main" id="{FD4E374F-0C0D-7C5D-3A34-18E91F9D9D1B}"/>
              </a:ext>
            </a:extLst>
          </p:cNvPr>
          <p:cNvSpPr txBox="1">
            <a:spLocks/>
          </p:cNvSpPr>
          <p:nvPr/>
        </p:nvSpPr>
        <p:spPr>
          <a:xfrm>
            <a:off x="483078" y="234413"/>
            <a:ext cx="11153955" cy="1163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0000FF"/>
                </a:solidFill>
                <a:effectLst>
                  <a:outerShdw blurRad="38100" dist="38100" dir="2700000" algn="tl">
                    <a:srgbClr val="000000">
                      <a:alpha val="43137"/>
                    </a:srgbClr>
                  </a:outerShdw>
                </a:effectLst>
                <a:latin typeface="Calibri Light" pitchFamily="34" charset="0"/>
              </a:rPr>
              <a:t>Создание единого образовательного пространства в Российской Федерации</a:t>
            </a:r>
          </a:p>
        </p:txBody>
      </p:sp>
    </p:spTree>
    <p:extLst>
      <p:ext uri="{BB962C8B-B14F-4D97-AF65-F5344CB8AC3E}">
        <p14:creationId xmlns:p14="http://schemas.microsoft.com/office/powerpoint/2010/main" val="29161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a:extLst>
              <a:ext uri="{FF2B5EF4-FFF2-40B4-BE49-F238E27FC236}">
                <a16:creationId xmlns:a16="http://schemas.microsoft.com/office/drawing/2014/main" id="{A69CB022-8461-459A-1058-D4B7DE4E0770}"/>
              </a:ext>
            </a:extLst>
          </p:cNvPr>
          <p:cNvGrpSpPr/>
          <p:nvPr/>
        </p:nvGrpSpPr>
        <p:grpSpPr>
          <a:xfrm>
            <a:off x="0" y="-69"/>
            <a:ext cx="12185427" cy="6855510"/>
            <a:chOff x="0" y="0"/>
            <a:chExt cx="12185427" cy="6855510"/>
          </a:xfrm>
        </p:grpSpPr>
        <p:pic>
          <p:nvPicPr>
            <p:cNvPr id="8"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427" cy="6855510"/>
            </a:xfrm>
            <a:prstGeom prst="rect">
              <a:avLst/>
            </a:prstGeom>
          </p:spPr>
        </p:pic>
        <p:pic>
          <p:nvPicPr>
            <p:cNvPr id="9"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244" y="207885"/>
              <a:ext cx="1118082" cy="741182"/>
            </a:xfrm>
            <a:prstGeom prst="rect">
              <a:avLst/>
            </a:prstGeom>
          </p:spPr>
        </p:pic>
      </p:grpSp>
      <p:sp>
        <p:nvSpPr>
          <p:cNvPr id="3" name="Заголовок 2" hidden="1">
            <a:extLst>
              <a:ext uri="{FF2B5EF4-FFF2-40B4-BE49-F238E27FC236}">
                <a16:creationId xmlns:a16="http://schemas.microsoft.com/office/drawing/2014/main" id="{016C325E-5B69-4D07-BBFB-7DB217A69D48}"/>
              </a:ext>
            </a:extLst>
          </p:cNvPr>
          <p:cNvSpPr>
            <a:spLocks noGrp="1"/>
          </p:cNvSpPr>
          <p:nvPr>
            <p:ph type="ctrTitle"/>
          </p:nvPr>
        </p:nvSpPr>
        <p:spPr/>
        <p:txBody>
          <a:bodyPr rtlCol="0"/>
          <a:lstStyle/>
          <a:p>
            <a:r>
              <a:rPr lang="ru-RU" dirty="0"/>
              <a:t>Слайд 1 с информацией о кадрах</a:t>
            </a:r>
            <a:endParaRPr lang="ru" dirty="0"/>
          </a:p>
        </p:txBody>
      </p:sp>
      <p:sp>
        <p:nvSpPr>
          <p:cNvPr id="32" name="Заголовок 1"/>
          <p:cNvSpPr txBox="1">
            <a:spLocks/>
          </p:cNvSpPr>
          <p:nvPr/>
        </p:nvSpPr>
        <p:spPr>
          <a:xfrm>
            <a:off x="1851077" y="207816"/>
            <a:ext cx="7448199" cy="90563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3333FF"/>
                </a:solidFill>
                <a:effectLst>
                  <a:outerShdw blurRad="38100" dist="38100" dir="2700000" algn="tl">
                    <a:srgbClr val="000000">
                      <a:alpha val="43137"/>
                    </a:srgbClr>
                  </a:outerShdw>
                </a:effectLst>
              </a:rPr>
              <a:t>Формируем программу действий </a:t>
            </a:r>
          </a:p>
        </p:txBody>
      </p:sp>
      <p:sp>
        <p:nvSpPr>
          <p:cNvPr id="4" name="TextBox 3">
            <a:extLst>
              <a:ext uri="{FF2B5EF4-FFF2-40B4-BE49-F238E27FC236}">
                <a16:creationId xmlns:a16="http://schemas.microsoft.com/office/drawing/2014/main" id="{42B99E66-3322-1A46-31ED-8A887B6CA276}"/>
              </a:ext>
            </a:extLst>
          </p:cNvPr>
          <p:cNvSpPr txBox="1"/>
          <p:nvPr/>
        </p:nvSpPr>
        <p:spPr>
          <a:xfrm>
            <a:off x="557087" y="1242009"/>
            <a:ext cx="9035488" cy="1815882"/>
          </a:xfrm>
          <a:prstGeom prst="rect">
            <a:avLst/>
          </a:prstGeom>
          <a:noFill/>
        </p:spPr>
        <p:txBody>
          <a:bodyPr wrap="square" rtlCol="0">
            <a:spAutoFit/>
          </a:bodyPr>
          <a:lstStyle/>
          <a:p>
            <a:r>
              <a:rPr lang="ru-RU" sz="2800" b="1" dirty="0">
                <a:solidFill>
                  <a:srgbClr val="000000"/>
                </a:solidFill>
              </a:rPr>
              <a:t>Основные общеобразовательные программы подлежат приведению в соответствие с федеральными основными общеобразовательными программами не позднее </a:t>
            </a:r>
            <a:r>
              <a:rPr lang="ru-RU" sz="2800" b="1" dirty="0">
                <a:solidFill>
                  <a:srgbClr val="0000D6"/>
                </a:solidFill>
              </a:rPr>
              <a:t>1 сентября 2023 года</a:t>
            </a:r>
          </a:p>
        </p:txBody>
      </p:sp>
      <p:sp>
        <p:nvSpPr>
          <p:cNvPr id="6" name="TextBox 5">
            <a:extLst>
              <a:ext uri="{FF2B5EF4-FFF2-40B4-BE49-F238E27FC236}">
                <a16:creationId xmlns:a16="http://schemas.microsoft.com/office/drawing/2014/main" id="{B9F2B268-EEF2-CBC0-F90B-0E20FD530C6F}"/>
              </a:ext>
            </a:extLst>
          </p:cNvPr>
          <p:cNvSpPr txBox="1"/>
          <p:nvPr/>
        </p:nvSpPr>
        <p:spPr>
          <a:xfrm>
            <a:off x="557087" y="3140784"/>
            <a:ext cx="9035488" cy="1384995"/>
          </a:xfrm>
          <a:prstGeom prst="rect">
            <a:avLst/>
          </a:prstGeom>
          <a:noFill/>
        </p:spPr>
        <p:txBody>
          <a:bodyPr wrap="square" rtlCol="0">
            <a:spAutoFit/>
          </a:bodyPr>
          <a:lstStyle/>
          <a:p>
            <a:r>
              <a:rPr lang="ru-RU" sz="2800" b="1" dirty="0">
                <a:solidFill>
                  <a:srgbClr val="000000"/>
                </a:solidFill>
              </a:rPr>
              <a:t>ДОО имеет право до конца учебного года работать по существующей в настоящее время основной образовательной программе</a:t>
            </a:r>
            <a:endParaRPr lang="ru-RU" sz="2800" b="1" dirty="0">
              <a:solidFill>
                <a:srgbClr val="0000D6"/>
              </a:solidFill>
            </a:endParaRPr>
          </a:p>
        </p:txBody>
      </p:sp>
      <p:sp>
        <p:nvSpPr>
          <p:cNvPr id="10" name="TextBox 9">
            <a:extLst>
              <a:ext uri="{FF2B5EF4-FFF2-40B4-BE49-F238E27FC236}">
                <a16:creationId xmlns:a16="http://schemas.microsoft.com/office/drawing/2014/main" id="{083FA75A-8939-6929-1974-4800EB39A342}"/>
              </a:ext>
            </a:extLst>
          </p:cNvPr>
          <p:cNvSpPr txBox="1"/>
          <p:nvPr/>
        </p:nvSpPr>
        <p:spPr>
          <a:xfrm>
            <a:off x="557087" y="4608672"/>
            <a:ext cx="9035488" cy="954107"/>
          </a:xfrm>
          <a:prstGeom prst="rect">
            <a:avLst/>
          </a:prstGeom>
          <a:noFill/>
        </p:spPr>
        <p:txBody>
          <a:bodyPr wrap="square" rtlCol="0">
            <a:spAutoFit/>
          </a:bodyPr>
          <a:lstStyle/>
          <a:p>
            <a:r>
              <a:rPr lang="ru-RU" sz="2800" b="1" dirty="0">
                <a:solidFill>
                  <a:srgbClr val="000000"/>
                </a:solidFill>
              </a:rPr>
              <a:t>Последний возможный срок утверждения новой ООП – </a:t>
            </a:r>
            <a:r>
              <a:rPr lang="ru-RU" sz="2800" b="1" dirty="0">
                <a:solidFill>
                  <a:srgbClr val="3333FF"/>
                </a:solidFill>
              </a:rPr>
              <a:t>31 августа 2023 года </a:t>
            </a:r>
          </a:p>
        </p:txBody>
      </p:sp>
    </p:spTree>
    <p:extLst>
      <p:ext uri="{BB962C8B-B14F-4D97-AF65-F5344CB8AC3E}">
        <p14:creationId xmlns:p14="http://schemas.microsoft.com/office/powerpoint/2010/main" val="4200979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A69CB022-8461-459A-1058-D4B7DE4E0770}"/>
              </a:ext>
            </a:extLst>
          </p:cNvPr>
          <p:cNvGrpSpPr/>
          <p:nvPr/>
        </p:nvGrpSpPr>
        <p:grpSpPr>
          <a:xfrm>
            <a:off x="5478" y="0"/>
            <a:ext cx="12186522" cy="6820538"/>
            <a:chOff x="0" y="0"/>
            <a:chExt cx="14623827" cy="8184644"/>
          </a:xfrm>
        </p:grpSpPr>
        <p:pic>
          <p:nvPicPr>
            <p:cNvPr id="3"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4"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5" name="Заголовок 1">
            <a:extLst>
              <a:ext uri="{FF2B5EF4-FFF2-40B4-BE49-F238E27FC236}">
                <a16:creationId xmlns:a16="http://schemas.microsoft.com/office/drawing/2014/main" id="{FD4E374F-0C0D-7C5D-3A34-18E91F9D9D1B}"/>
              </a:ext>
            </a:extLst>
          </p:cNvPr>
          <p:cNvSpPr txBox="1">
            <a:spLocks/>
          </p:cNvSpPr>
          <p:nvPr/>
        </p:nvSpPr>
        <p:spPr>
          <a:xfrm>
            <a:off x="1618891" y="340279"/>
            <a:ext cx="10161916" cy="678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0000FF"/>
                </a:solidFill>
                <a:effectLst>
                  <a:outerShdw blurRad="38100" dist="38100" dir="2700000" algn="tl">
                    <a:srgbClr val="000000">
                      <a:alpha val="43137"/>
                    </a:srgbClr>
                  </a:outerShdw>
                </a:effectLst>
                <a:latin typeface="Calibri Light" pitchFamily="34" charset="0"/>
              </a:rPr>
              <a:t>Внедрение ФОП ДО</a:t>
            </a:r>
          </a:p>
        </p:txBody>
      </p:sp>
      <p:sp>
        <p:nvSpPr>
          <p:cNvPr id="8" name="Прямоугольник 7"/>
          <p:cNvSpPr/>
          <p:nvPr/>
        </p:nvSpPr>
        <p:spPr>
          <a:xfrm>
            <a:off x="1207698" y="2216652"/>
            <a:ext cx="9538306" cy="1569660"/>
          </a:xfrm>
          <a:prstGeom prst="rect">
            <a:avLst/>
          </a:prstGeom>
        </p:spPr>
        <p:txBody>
          <a:bodyPr wrap="square">
            <a:spAutoFit/>
          </a:bodyPr>
          <a:lstStyle/>
          <a:p>
            <a:r>
              <a:rPr lang="ru-RU" sz="3200" b="1" dirty="0">
                <a:solidFill>
                  <a:schemeClr val="accent5">
                    <a:lumMod val="75000"/>
                  </a:schemeClr>
                </a:solidFill>
                <a:latin typeface="Calibri" panose="020F0502020204030204" pitchFamily="34" charset="0"/>
                <a:ea typeface="Courier New" panose="02070309020205020404" pitchFamily="49" charset="0"/>
              </a:rPr>
              <a:t>Министерство просвещения Российской Федерации будет реализовывать организационно-методическое сопровождение реализации ФОП</a:t>
            </a:r>
            <a:endParaRPr lang="ru-RU" sz="3200" i="1" dirty="0">
              <a:solidFill>
                <a:schemeClr val="accent5">
                  <a:lumMod val="75000"/>
                </a:schemeClr>
              </a:solidFill>
              <a:latin typeface="Calibri" panose="020F0502020204030204" pitchFamily="34" charset="0"/>
            </a:endParaRPr>
          </a:p>
        </p:txBody>
      </p:sp>
      <p:pic>
        <p:nvPicPr>
          <p:cNvPr id="6" name="Рисунок 5">
            <a:extLst>
              <a:ext uri="{FF2B5EF4-FFF2-40B4-BE49-F238E27FC236}">
                <a16:creationId xmlns:a16="http://schemas.microsoft.com/office/drawing/2014/main" id="{00B068E4-8CF3-E64F-AF65-A1C799169987}"/>
              </a:ext>
            </a:extLst>
          </p:cNvPr>
          <p:cNvPicPr>
            <a:picLocks noChangeAspect="1"/>
          </p:cNvPicPr>
          <p:nvPr/>
        </p:nvPicPr>
        <p:blipFill>
          <a:blip r:embed="rId4"/>
          <a:stretch>
            <a:fillRect/>
          </a:stretch>
        </p:blipFill>
        <p:spPr>
          <a:xfrm>
            <a:off x="382697" y="2335046"/>
            <a:ext cx="447782" cy="1332871"/>
          </a:xfrm>
          <a:prstGeom prst="rect">
            <a:avLst/>
          </a:prstGeom>
        </p:spPr>
      </p:pic>
    </p:spTree>
    <p:extLst>
      <p:ext uri="{BB962C8B-B14F-4D97-AF65-F5344CB8AC3E}">
        <p14:creationId xmlns:p14="http://schemas.microsoft.com/office/powerpoint/2010/main" val="854281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Группа 3">
            <a:extLst>
              <a:ext uri="{FF2B5EF4-FFF2-40B4-BE49-F238E27FC236}">
                <a16:creationId xmlns:a16="http://schemas.microsoft.com/office/drawing/2014/main" id="{AC4290E6-36D3-F48E-3D5A-A5F4AB77C6ED}"/>
              </a:ext>
            </a:extLst>
          </p:cNvPr>
          <p:cNvGrpSpPr/>
          <p:nvPr/>
        </p:nvGrpSpPr>
        <p:grpSpPr>
          <a:xfrm>
            <a:off x="0" y="18731"/>
            <a:ext cx="12186522" cy="6820538"/>
            <a:chOff x="0" y="0"/>
            <a:chExt cx="14623827" cy="8184644"/>
          </a:xfrm>
        </p:grpSpPr>
        <p:pic>
          <p:nvPicPr>
            <p:cNvPr id="5" name="Изображение 2">
              <a:extLst>
                <a:ext uri="{FF2B5EF4-FFF2-40B4-BE49-F238E27FC236}">
                  <a16:creationId xmlns:a16="http://schemas.microsoft.com/office/drawing/2014/main" id="{44B8ED2E-1994-8EED-C7C3-56A111382A1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7" name="Изображение 10" descr="СОЮЗ_ЛОГО_1.psd">
              <a:extLst>
                <a:ext uri="{FF2B5EF4-FFF2-40B4-BE49-F238E27FC236}">
                  <a16:creationId xmlns:a16="http://schemas.microsoft.com/office/drawing/2014/main" id="{62D42E93-2746-69D6-55C7-F5E28C854F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6" name="Заголовок 1">
            <a:extLst>
              <a:ext uri="{FF2B5EF4-FFF2-40B4-BE49-F238E27FC236}">
                <a16:creationId xmlns:a16="http://schemas.microsoft.com/office/drawing/2014/main" id="{D1065315-0BBA-52EC-B929-29ADA620D782}"/>
              </a:ext>
            </a:extLst>
          </p:cNvPr>
          <p:cNvSpPr txBox="1">
            <a:spLocks/>
          </p:cNvSpPr>
          <p:nvPr/>
        </p:nvSpPr>
        <p:spPr>
          <a:xfrm>
            <a:off x="1466493" y="168721"/>
            <a:ext cx="9161247" cy="63176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ru-RU" sz="4000" b="1" dirty="0">
                <a:solidFill>
                  <a:srgbClr val="1E3ADA"/>
                </a:solidFill>
                <a:effectLst>
                  <a:outerShdw blurRad="38100" dist="38100" dir="2700000" algn="tl">
                    <a:srgbClr val="000000">
                      <a:alpha val="43137"/>
                    </a:srgbClr>
                  </a:outerShdw>
                </a:effectLst>
              </a:rPr>
              <a:t>Структура ФОП дошкольного образования</a:t>
            </a:r>
          </a:p>
        </p:txBody>
      </p:sp>
      <p:sp>
        <p:nvSpPr>
          <p:cNvPr id="2" name="TextBox 1">
            <a:extLst>
              <a:ext uri="{FF2B5EF4-FFF2-40B4-BE49-F238E27FC236}">
                <a16:creationId xmlns:a16="http://schemas.microsoft.com/office/drawing/2014/main" id="{D8A13CEF-0318-7FD4-4BE6-3D8946ED5207}"/>
              </a:ext>
            </a:extLst>
          </p:cNvPr>
          <p:cNvSpPr txBox="1"/>
          <p:nvPr/>
        </p:nvSpPr>
        <p:spPr>
          <a:xfrm>
            <a:off x="456020" y="1743598"/>
            <a:ext cx="2809631" cy="1908215"/>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Региональный компонент</a:t>
            </a:r>
          </a:p>
          <a:p>
            <a:pPr>
              <a:lnSpc>
                <a:spcPct val="90000"/>
              </a:lnSpc>
              <a:spcBef>
                <a:spcPts val="600"/>
              </a:spcBef>
              <a:spcAft>
                <a:spcPts val="0"/>
              </a:spcAft>
              <a:tabLst>
                <a:tab pos="630238" algn="r"/>
              </a:tabLst>
            </a:pPr>
            <a:r>
              <a:rPr lang="ru-RU" sz="2400" b="1" dirty="0">
                <a:ea typeface="Verdana" panose="020B0604030504040204" pitchFamily="34" charset="0"/>
              </a:rPr>
              <a:t>Парциальные программы</a:t>
            </a:r>
          </a:p>
          <a:p>
            <a:pPr>
              <a:lnSpc>
                <a:spcPct val="90000"/>
              </a:lnSpc>
              <a:spcBef>
                <a:spcPts val="600"/>
              </a:spcBef>
              <a:spcAft>
                <a:spcPts val="0"/>
              </a:spcAft>
              <a:tabLst>
                <a:tab pos="630238" algn="r"/>
              </a:tabLst>
            </a:pPr>
            <a:r>
              <a:rPr lang="ru-RU" sz="2400" b="1" dirty="0">
                <a:ea typeface="Verdana" panose="020B0604030504040204" pitchFamily="34" charset="0"/>
              </a:rPr>
              <a:t>Традиции ДОО</a:t>
            </a:r>
          </a:p>
        </p:txBody>
      </p:sp>
      <p:sp>
        <p:nvSpPr>
          <p:cNvPr id="3" name="TextBox 2">
            <a:extLst>
              <a:ext uri="{FF2B5EF4-FFF2-40B4-BE49-F238E27FC236}">
                <a16:creationId xmlns:a16="http://schemas.microsoft.com/office/drawing/2014/main" id="{DDEB618F-6324-751C-0CA3-9F6939B84657}"/>
              </a:ext>
            </a:extLst>
          </p:cNvPr>
          <p:cNvSpPr txBox="1"/>
          <p:nvPr/>
        </p:nvSpPr>
        <p:spPr>
          <a:xfrm>
            <a:off x="7960707" y="2493034"/>
            <a:ext cx="2339232" cy="424732"/>
          </a:xfrm>
          <a:prstGeom prst="rect">
            <a:avLst/>
          </a:prstGeom>
          <a:noFill/>
        </p:spPr>
        <p:txBody>
          <a:bodyPr wrap="square">
            <a:spAutoFit/>
          </a:bodyPr>
          <a:lstStyle/>
          <a:p>
            <a:pPr>
              <a:lnSpc>
                <a:spcPct val="90000"/>
              </a:lnSpc>
              <a:spcBef>
                <a:spcPts val="600"/>
              </a:spcBef>
              <a:spcAft>
                <a:spcPts val="0"/>
              </a:spcAft>
              <a:tabLst>
                <a:tab pos="630238" algn="r"/>
              </a:tabLst>
            </a:pPr>
            <a:r>
              <a:rPr lang="ru-RU" sz="2400" b="1" dirty="0">
                <a:ea typeface="Verdana" panose="020B0604030504040204" pitchFamily="34" charset="0"/>
              </a:rPr>
              <a:t>ФОП ДО</a:t>
            </a:r>
          </a:p>
        </p:txBody>
      </p:sp>
      <p:graphicFrame>
        <p:nvGraphicFramePr>
          <p:cNvPr id="8" name="Диаграмма 7">
            <a:extLst>
              <a:ext uri="{FF2B5EF4-FFF2-40B4-BE49-F238E27FC236}">
                <a16:creationId xmlns:a16="http://schemas.microsoft.com/office/drawing/2014/main" id="{2C1A8897-EC57-F2A6-91EB-3921D3A66F2D}"/>
              </a:ext>
            </a:extLst>
          </p:cNvPr>
          <p:cNvGraphicFramePr>
            <a:graphicFrameLocks/>
          </p:cNvGraphicFramePr>
          <p:nvPr>
            <p:extLst>
              <p:ext uri="{D42A27DB-BD31-4B8C-83A1-F6EECF244321}">
                <p14:modId xmlns:p14="http://schemas.microsoft.com/office/powerpoint/2010/main" val="1985258481"/>
              </p:ext>
            </p:extLst>
          </p:nvPr>
        </p:nvGraphicFramePr>
        <p:xfrm>
          <a:off x="1380225" y="1896193"/>
          <a:ext cx="8108831" cy="419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6942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a:extLst>
              <a:ext uri="{FF2B5EF4-FFF2-40B4-BE49-F238E27FC236}">
                <a16:creationId xmlns:a16="http://schemas.microsoft.com/office/drawing/2014/main" id="{A69CB022-8461-459A-1058-D4B7DE4E0770}"/>
              </a:ext>
            </a:extLst>
          </p:cNvPr>
          <p:cNvGrpSpPr/>
          <p:nvPr/>
        </p:nvGrpSpPr>
        <p:grpSpPr>
          <a:xfrm>
            <a:off x="5478" y="0"/>
            <a:ext cx="12186522" cy="6820538"/>
            <a:chOff x="0" y="0"/>
            <a:chExt cx="14623827" cy="8184644"/>
          </a:xfrm>
        </p:grpSpPr>
        <p:pic>
          <p:nvPicPr>
            <p:cNvPr id="3" name="Изображение 2">
              <a:extLst>
                <a:ext uri="{FF2B5EF4-FFF2-40B4-BE49-F238E27FC236}">
                  <a16:creationId xmlns:a16="http://schemas.microsoft.com/office/drawing/2014/main" id="{3C67D592-003E-532B-6393-530C94055E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14623827" cy="8184644"/>
            </a:xfrm>
            <a:prstGeom prst="rect">
              <a:avLst/>
            </a:prstGeom>
          </p:spPr>
        </p:pic>
        <p:pic>
          <p:nvPicPr>
            <p:cNvPr id="4" name="Изображение 10" descr="СОЮЗ_ЛОГО_1.psd">
              <a:extLst>
                <a:ext uri="{FF2B5EF4-FFF2-40B4-BE49-F238E27FC236}">
                  <a16:creationId xmlns:a16="http://schemas.microsoft.com/office/drawing/2014/main" id="{E8E53F3A-6DBC-C79C-1D1B-80E4078CDE0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4456" y="248327"/>
              <a:ext cx="1228208" cy="814184"/>
            </a:xfrm>
            <a:prstGeom prst="rect">
              <a:avLst/>
            </a:prstGeom>
          </p:spPr>
        </p:pic>
      </p:grpSp>
      <p:sp>
        <p:nvSpPr>
          <p:cNvPr id="5" name="Заголовок 1">
            <a:extLst>
              <a:ext uri="{FF2B5EF4-FFF2-40B4-BE49-F238E27FC236}">
                <a16:creationId xmlns:a16="http://schemas.microsoft.com/office/drawing/2014/main" id="{FD4E374F-0C0D-7C5D-3A34-18E91F9D9D1B}"/>
              </a:ext>
            </a:extLst>
          </p:cNvPr>
          <p:cNvSpPr txBox="1">
            <a:spLocks/>
          </p:cNvSpPr>
          <p:nvPr/>
        </p:nvSpPr>
        <p:spPr>
          <a:xfrm>
            <a:off x="1475117" y="234413"/>
            <a:ext cx="10161916" cy="116306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4000" b="1" dirty="0">
                <a:solidFill>
                  <a:srgbClr val="0000FF"/>
                </a:solidFill>
                <a:effectLst>
                  <a:outerShdw blurRad="38100" dist="38100" dir="2700000" algn="tl">
                    <a:srgbClr val="000000">
                      <a:alpha val="43137"/>
                    </a:srgbClr>
                  </a:outerShdw>
                </a:effectLst>
                <a:latin typeface="Calibri Light" pitchFamily="34" charset="0"/>
              </a:rPr>
              <a:t>Отбор содержания дошкольного образования для детского сада</a:t>
            </a:r>
          </a:p>
        </p:txBody>
      </p:sp>
      <p:sp>
        <p:nvSpPr>
          <p:cNvPr id="6" name="Прямоугольник 5"/>
          <p:cNvSpPr/>
          <p:nvPr/>
        </p:nvSpPr>
        <p:spPr>
          <a:xfrm>
            <a:off x="793630" y="2002430"/>
            <a:ext cx="5512279" cy="584775"/>
          </a:xfrm>
          <a:prstGeom prst="rect">
            <a:avLst/>
          </a:prstGeom>
        </p:spPr>
        <p:txBody>
          <a:bodyPr wrap="square">
            <a:spAutoFit/>
          </a:bodyPr>
          <a:lstStyle/>
          <a:p>
            <a:r>
              <a:rPr lang="ru-RU" sz="3200" b="1" dirty="0">
                <a:solidFill>
                  <a:schemeClr val="accent5">
                    <a:lumMod val="75000"/>
                  </a:schemeClr>
                </a:solidFill>
                <a:latin typeface="Calibri" panose="020F0502020204030204" pitchFamily="34" charset="0"/>
                <a:ea typeface="Courier New" panose="02070309020205020404" pitchFamily="49" charset="0"/>
              </a:rPr>
              <a:t>Комплексные программы </a:t>
            </a:r>
            <a:endParaRPr lang="ru-RU" sz="3200" i="1" dirty="0">
              <a:solidFill>
                <a:schemeClr val="accent5">
                  <a:lumMod val="75000"/>
                </a:schemeClr>
              </a:solidFill>
              <a:latin typeface="Calibri" panose="020F0502020204030204" pitchFamily="34" charset="0"/>
            </a:endParaRPr>
          </a:p>
        </p:txBody>
      </p:sp>
      <p:sp>
        <p:nvSpPr>
          <p:cNvPr id="7" name="Прямоугольник 6"/>
          <p:cNvSpPr/>
          <p:nvPr/>
        </p:nvSpPr>
        <p:spPr>
          <a:xfrm>
            <a:off x="793630" y="5626302"/>
            <a:ext cx="5512279" cy="584775"/>
          </a:xfrm>
          <a:prstGeom prst="rect">
            <a:avLst/>
          </a:prstGeom>
        </p:spPr>
        <p:txBody>
          <a:bodyPr wrap="square">
            <a:spAutoFit/>
          </a:bodyPr>
          <a:lstStyle/>
          <a:p>
            <a:r>
              <a:rPr lang="ru-RU" sz="3200" b="1" dirty="0">
                <a:solidFill>
                  <a:schemeClr val="accent5">
                    <a:lumMod val="75000"/>
                  </a:schemeClr>
                </a:solidFill>
                <a:latin typeface="Calibri" panose="020F0502020204030204" pitchFamily="34" charset="0"/>
                <a:ea typeface="Courier New" panose="02070309020205020404" pitchFamily="49" charset="0"/>
              </a:rPr>
              <a:t>Парциальные программы </a:t>
            </a:r>
            <a:endParaRPr lang="ru-RU" sz="3200" i="1" dirty="0">
              <a:solidFill>
                <a:schemeClr val="accent5">
                  <a:lumMod val="75000"/>
                </a:schemeClr>
              </a:solidFill>
              <a:latin typeface="Calibri" panose="020F0502020204030204" pitchFamily="34" charset="0"/>
            </a:endParaRPr>
          </a:p>
        </p:txBody>
      </p:sp>
      <p:sp>
        <p:nvSpPr>
          <p:cNvPr id="8" name="Прямоугольник 7"/>
          <p:cNvSpPr/>
          <p:nvPr/>
        </p:nvSpPr>
        <p:spPr>
          <a:xfrm>
            <a:off x="793630" y="3264267"/>
            <a:ext cx="6590581" cy="1569660"/>
          </a:xfrm>
          <a:prstGeom prst="rect">
            <a:avLst/>
          </a:prstGeom>
        </p:spPr>
        <p:txBody>
          <a:bodyPr wrap="square">
            <a:spAutoFit/>
          </a:bodyPr>
          <a:lstStyle/>
          <a:p>
            <a:r>
              <a:rPr lang="ru-RU" sz="3200" b="1" dirty="0">
                <a:solidFill>
                  <a:schemeClr val="accent5">
                    <a:lumMod val="75000"/>
                  </a:schemeClr>
                </a:solidFill>
                <a:latin typeface="Calibri" panose="020F0502020204030204" pitchFamily="34" charset="0"/>
                <a:ea typeface="Courier New" panose="02070309020205020404" pitchFamily="49" charset="0"/>
              </a:rPr>
              <a:t>Авторские технологии и самостоятельные линейки пособий внутри комплексных программ</a:t>
            </a:r>
            <a:endParaRPr lang="ru-RU" sz="3200" i="1" dirty="0">
              <a:solidFill>
                <a:schemeClr val="accent5">
                  <a:lumMod val="75000"/>
                </a:schemeClr>
              </a:solidFill>
              <a:latin typeface="Calibri" panose="020F0502020204030204" pitchFamily="34" charset="0"/>
            </a:endParaRPr>
          </a:p>
        </p:txBody>
      </p:sp>
      <p:sp>
        <p:nvSpPr>
          <p:cNvPr id="10" name="Плюс 9"/>
          <p:cNvSpPr/>
          <p:nvPr/>
        </p:nvSpPr>
        <p:spPr>
          <a:xfrm>
            <a:off x="7458974" y="5483294"/>
            <a:ext cx="897147" cy="836762"/>
          </a:xfrm>
          <a:prstGeom prst="mathPlus">
            <a:avLst>
              <a:gd name="adj1" fmla="val 19396"/>
            </a:avLst>
          </a:prstGeom>
          <a:solidFill>
            <a:srgbClr val="00CC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Плюс 10"/>
          <p:cNvSpPr/>
          <p:nvPr/>
        </p:nvSpPr>
        <p:spPr>
          <a:xfrm>
            <a:off x="7458974" y="3630716"/>
            <a:ext cx="897147" cy="836762"/>
          </a:xfrm>
          <a:prstGeom prst="mathPlus">
            <a:avLst>
              <a:gd name="adj1" fmla="val 19396"/>
            </a:avLst>
          </a:prstGeom>
          <a:solidFill>
            <a:srgbClr val="00CC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026" name="Picture 2">
            <a:extLst>
              <a:ext uri="{FF2B5EF4-FFF2-40B4-BE49-F238E27FC236}">
                <a16:creationId xmlns:a16="http://schemas.microsoft.com/office/drawing/2014/main" id="{6A54528F-8054-4C57-1F0D-9BBB56E415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0649" y="1429366"/>
            <a:ext cx="1914012" cy="1435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0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1L45Bs_49czdZE6X9rW1g"/>
</p:tagLst>
</file>

<file path=ppt/theme/theme1.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34343</TotalTime>
  <Words>968</Words>
  <Application>Microsoft Office PowerPoint</Application>
  <PresentationFormat>Широкоэкранный</PresentationFormat>
  <Paragraphs>110</Paragraphs>
  <Slides>17</Slides>
  <Notes>4</Notes>
  <HiddenSlides>0</HiddenSlides>
  <MMClips>0</MMClips>
  <ScaleCrop>false</ScaleCrop>
  <HeadingPairs>
    <vt:vector size="8" baseType="variant">
      <vt:variant>
        <vt:lpstr>Использованные шрифты</vt:lpstr>
      </vt:variant>
      <vt:variant>
        <vt:i4>10</vt:i4>
      </vt:variant>
      <vt:variant>
        <vt:lpstr>Тема</vt:lpstr>
      </vt:variant>
      <vt:variant>
        <vt:i4>2</vt:i4>
      </vt:variant>
      <vt:variant>
        <vt:lpstr>Внедренные серверы OLE</vt:lpstr>
      </vt:variant>
      <vt:variant>
        <vt:i4>1</vt:i4>
      </vt:variant>
      <vt:variant>
        <vt:lpstr>Заголовки слайдов</vt:lpstr>
      </vt:variant>
      <vt:variant>
        <vt:i4>17</vt:i4>
      </vt:variant>
    </vt:vector>
  </HeadingPairs>
  <TitlesOfParts>
    <vt:vector size="30" baseType="lpstr">
      <vt:lpstr>Arial</vt:lpstr>
      <vt:lpstr>Calibri</vt:lpstr>
      <vt:lpstr>Calibri Light</vt:lpstr>
      <vt:lpstr>Courier New</vt:lpstr>
      <vt:lpstr>Helvetica Neue Black Condensed</vt:lpstr>
      <vt:lpstr>Impact</vt:lpstr>
      <vt:lpstr>Myriad Pro</vt:lpstr>
      <vt:lpstr>Trebuchet MS</vt:lpstr>
      <vt:lpstr>Verdana</vt:lpstr>
      <vt:lpstr>Wingdings</vt:lpstr>
      <vt:lpstr>2_Тема Office</vt:lpstr>
      <vt:lpstr>Специальное оформление</vt:lpstr>
      <vt:lpstr>Слайд think-cell</vt:lpstr>
      <vt:lpstr>Презентация PowerPoint</vt:lpstr>
      <vt:lpstr>Слайд 1 с информацией о кадрах</vt:lpstr>
      <vt:lpstr>Слайд 1 с информацией о кадрах</vt:lpstr>
      <vt:lpstr>Слайд 1 с информацией о кадрах</vt:lpstr>
      <vt:lpstr>Презентация PowerPoint</vt:lpstr>
      <vt:lpstr>Слайд 1 с информацией о кадрах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Горбунова Татьяна Александровна</dc:creator>
  <cp:lastModifiedBy>Елена Лисовая</cp:lastModifiedBy>
  <cp:revision>416</cp:revision>
  <cp:lastPrinted>2020-08-10T08:43:29Z</cp:lastPrinted>
  <dcterms:created xsi:type="dcterms:W3CDTF">2020-03-10T06:45:47Z</dcterms:created>
  <dcterms:modified xsi:type="dcterms:W3CDTF">2023-05-15T14:10:48Z</dcterms:modified>
</cp:coreProperties>
</file>