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3" r:id="rId2"/>
    <p:sldId id="306" r:id="rId3"/>
    <p:sldId id="307" r:id="rId4"/>
    <p:sldId id="256" r:id="rId5"/>
    <p:sldId id="285" r:id="rId6"/>
    <p:sldId id="292" r:id="rId7"/>
    <p:sldId id="286" r:id="rId8"/>
    <p:sldId id="287" r:id="rId9"/>
    <p:sldId id="301" r:id="rId10"/>
    <p:sldId id="288" r:id="rId11"/>
    <p:sldId id="289" r:id="rId12"/>
    <p:sldId id="293" r:id="rId13"/>
    <p:sldId id="290" r:id="rId14"/>
    <p:sldId id="299" r:id="rId15"/>
    <p:sldId id="291" r:id="rId16"/>
    <p:sldId id="294" r:id="rId17"/>
    <p:sldId id="295" r:id="rId18"/>
    <p:sldId id="260" r:id="rId19"/>
    <p:sldId id="296" r:id="rId20"/>
    <p:sldId id="305" r:id="rId21"/>
    <p:sldId id="298" r:id="rId22"/>
    <p:sldId id="303" r:id="rId23"/>
    <p:sldId id="304" r:id="rId24"/>
    <p:sldId id="302" r:id="rId25"/>
    <p:sldId id="261" r:id="rId2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EF"/>
    <a:srgbClr val="EFAFE6"/>
    <a:srgbClr val="66FF33"/>
    <a:srgbClr val="F0EBAE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24" autoAdjust="0"/>
  </p:normalViewPr>
  <p:slideViewPr>
    <p:cSldViewPr>
      <p:cViewPr varScale="1">
        <p:scale>
          <a:sx n="63" d="100"/>
          <a:sy n="63" d="100"/>
        </p:scale>
        <p:origin x="70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02572-548E-4D98-A304-DA2A45008C7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890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138F0-53A0-42EF-9BB1-7DBAC607D280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447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171D3-3261-41A5-B120-D8C5AEC0B18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958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0E05E-8813-41B2-9046-3ABB75AE570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30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A451D-A7C6-4D60-8CFF-B08F9D20AEC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649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3E70A-12BF-4F76-AC3C-41553188589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28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57A77-EEC5-4E68-B28B-6663551DD0C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8983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C11CC-81A4-45B0-98D0-79296FEEE97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29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E17B5-407E-47F4-8689-55309989D0B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275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DC904-D72D-4848-BCA6-F9CDC09F7BB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028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7D483-6F28-4268-8413-255C1B10557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30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815608-588A-43C1-8C16-229B11B87FED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864095"/>
          </a:xfrm>
        </p:spPr>
        <p:txBody>
          <a:bodyPr>
            <a:normAutofit fontScale="90000"/>
          </a:bodyPr>
          <a:lstStyle/>
          <a:p>
            <a:r>
              <a:rPr lang="ru-RU" sz="2400" kern="1200" dirty="0" smtClean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1200" dirty="0" smtClean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kern="1200" dirty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1200" dirty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1200" dirty="0" smtClean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</a:t>
            </a:r>
            <a:r>
              <a:rPr lang="ru-RU" sz="2000" kern="1200" dirty="0" smtClean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  <a:r>
              <a:rPr lang="en-US" sz="2000" kern="1200" dirty="0" smtClean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kern="1200" dirty="0" smtClean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kern="1200" dirty="0" smtClean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1200" dirty="0" smtClean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sz="2000" kern="1200" dirty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 № 18 </a:t>
            </a:r>
            <a:r>
              <a:rPr lang="ru-RU" sz="2000" kern="1200" dirty="0" smtClean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</a:t>
            </a:r>
            <a:r>
              <a:rPr lang="ru-RU" sz="2000" kern="1200" dirty="0" smtClean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вида</a:t>
            </a:r>
            <a:br>
              <a:rPr lang="ru-RU" sz="2000" kern="1200" dirty="0" smtClean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1200" dirty="0" smtClean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Орехово-Зуевского городского округа Московской области</a:t>
            </a:r>
            <a:r>
              <a:rPr lang="ru-RU" sz="2000" kern="1200" dirty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kern="1200" dirty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0718" y="1825336"/>
            <a:ext cx="5256584" cy="1584176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«АРТ-методики 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как эффективные алгоритмы 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творческого развития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детей раннего возраста при реализации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КОП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«Теремок»</a:t>
            </a:r>
          </a:p>
          <a:p>
            <a:pPr>
              <a:spcAft>
                <a:spcPts val="0"/>
              </a:spcAft>
            </a:pPr>
            <a:endParaRPr lang="ru-RU" sz="1800" b="1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1800" dirty="0">
              <a:latin typeface="Calibri"/>
              <a:ea typeface="Calibri"/>
              <a:cs typeface="Times New Roman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 	 </a:t>
            </a:r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Презентация педагога-психолога</a:t>
            </a:r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Борисовой Аллы Михайловны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61" y="1047206"/>
            <a:ext cx="2843808" cy="4536504"/>
          </a:xfrm>
          <a:prstGeom prst="rect">
            <a:avLst/>
          </a:prstGeom>
        </p:spPr>
      </p:pic>
      <p:pic>
        <p:nvPicPr>
          <p:cNvPr id="6" name="Рисунок 5" descr="https://ds05.infourok.ru/uploads/ex/0ff2/0002bb89-63996778/2/img38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937338">
            <a:off x="660928" y="3492248"/>
            <a:ext cx="2133512" cy="297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Солнце 6"/>
          <p:cNvSpPr/>
          <p:nvPr/>
        </p:nvSpPr>
        <p:spPr>
          <a:xfrm>
            <a:off x="179512" y="836712"/>
            <a:ext cx="1448841" cy="129260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183" y="260648"/>
            <a:ext cx="8229600" cy="360040"/>
          </a:xfrm>
        </p:spPr>
        <p:txBody>
          <a:bodyPr/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Кривенко Е.Е.  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Арт-методика «Акварель по мокрому листу»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836712"/>
            <a:ext cx="87129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методики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рисование по мокрому листу- создание условий для творческого освоения цвета в процессе его «переживания» детьми раннего возраста.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(от 2 до 3 лет):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рисовать нетрадиционным способом «по мокрому листу».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правильно держать кисточку, обмакивать её в краску, мыть перед использованием краски другого цвета.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детей о свойствах красок.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эстетический вкус, креативность, воображение.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желание самому выбирать цвет краски.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мелкую моторику.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уверенность в себе, в своих силах, интерес и положительное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отношение к изобразительной деятельности.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C:\Users\000\Desktop\фото ромашки\фото Ромашки\IMG-20190822-WA0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876" y="3298925"/>
            <a:ext cx="4410073" cy="3307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олнце 10"/>
          <p:cNvSpPr/>
          <p:nvPr/>
        </p:nvSpPr>
        <p:spPr>
          <a:xfrm>
            <a:off x="6548414" y="1916832"/>
            <a:ext cx="2292288" cy="151216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Игра 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«На  что похожа клякса?» </a:t>
            </a:r>
          </a:p>
        </p:txBody>
      </p:sp>
      <p:sp>
        <p:nvSpPr>
          <p:cNvPr id="12" name="Солнце 11"/>
          <p:cNvSpPr/>
          <p:nvPr/>
        </p:nvSpPr>
        <p:spPr>
          <a:xfrm>
            <a:off x="0" y="5373611"/>
            <a:ext cx="2411760" cy="143180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Игра 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«Цветная вода» </a:t>
            </a:r>
          </a:p>
        </p:txBody>
      </p:sp>
      <p:pic>
        <p:nvPicPr>
          <p:cNvPr id="1026" name="Picture 2" descr="C:\Users\Ноут\Downloads\PHOTO-2022-01-10-09-38-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449" y="3298925"/>
            <a:ext cx="4344045" cy="325803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99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pPr algn="l"/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			Кривенко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Е.Е.  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	Арт-методика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«Акварель по мокрому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листу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812828"/>
            <a:ext cx="4525581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05093" y="2281178"/>
            <a:ext cx="4282327" cy="440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олнце 9"/>
          <p:cNvSpPr/>
          <p:nvPr/>
        </p:nvSpPr>
        <p:spPr>
          <a:xfrm>
            <a:off x="6084168" y="332656"/>
            <a:ext cx="3059832" cy="208823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«Бабочка» техника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«Монотипия»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0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490066"/>
          </a:xfrm>
        </p:spPr>
        <p:txBody>
          <a:bodyPr/>
          <a:lstStyle/>
          <a:p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Скворцова Т.П. 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Арт-методика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«Рисование на песке» с использованием  светового  стола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764704"/>
            <a:ext cx="8147248" cy="5361459"/>
          </a:xfrm>
        </p:spPr>
        <p:txBody>
          <a:bodyPr/>
          <a:lstStyle/>
          <a:p>
            <a:pPr marL="0" indent="0">
              <a:buNone/>
            </a:pPr>
            <a:endPara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методики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эмоциональной отзывчивости, формирование предпосылок ценностно-смыслового восприятия мира, становление эстетического отношения к окружающему миру, творческого воображения, конструктивного взаимодействия ребенка со сверстниками, родителями и педагогами.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r="5381"/>
          <a:stretch/>
        </p:blipFill>
        <p:spPr>
          <a:xfrm>
            <a:off x="4763063" y="1948310"/>
            <a:ext cx="4273433" cy="42169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51" name="Picture 3" descr="C:\Users\Ноут\Downloads\IMG_1961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48310"/>
            <a:ext cx="4520195" cy="421699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олнце 6"/>
          <p:cNvSpPr/>
          <p:nvPr/>
        </p:nvSpPr>
        <p:spPr>
          <a:xfrm>
            <a:off x="3923928" y="4510843"/>
            <a:ext cx="2808312" cy="203565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Занятие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«Сказки на песке»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Скворцова Т.П.  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Арт-методика «Рисование на песке» с использованием  светового  стола</a:t>
            </a:r>
            <a:endParaRPr lang="ru-RU" sz="1600" dirty="0"/>
          </a:p>
        </p:txBody>
      </p:sp>
      <p:pic>
        <p:nvPicPr>
          <p:cNvPr id="3076" name="Picture 4" descr="https://zvezdochka16.ds-rf.ru/wp-content/uploads/2020/11/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/>
          <a:stretch/>
        </p:blipFill>
        <p:spPr bwMode="auto">
          <a:xfrm>
            <a:off x="226792" y="980728"/>
            <a:ext cx="4273199" cy="33843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олнце 10"/>
          <p:cNvSpPr/>
          <p:nvPr/>
        </p:nvSpPr>
        <p:spPr>
          <a:xfrm>
            <a:off x="959235" y="4149080"/>
            <a:ext cx="2808312" cy="203565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Игра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«Тучка в гости прилетела»</a:t>
            </a:r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3078" name="Picture 6" descr="http://cleverbaby.ru/images/News/17.10.2018/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" r="4354"/>
          <a:stretch/>
        </p:blipFill>
        <p:spPr bwMode="auto">
          <a:xfrm>
            <a:off x="4644008" y="2941169"/>
            <a:ext cx="4375550" cy="34605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олнце 12"/>
          <p:cNvSpPr/>
          <p:nvPr/>
        </p:nvSpPr>
        <p:spPr>
          <a:xfrm>
            <a:off x="6031131" y="764704"/>
            <a:ext cx="2808312" cy="203565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Игра 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«Песочные следы»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6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Скворцова Т.П.  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Арт-методика «Рисование на песке» с использованием  светового  стола</a:t>
            </a:r>
            <a:endParaRPr lang="ru-RU" dirty="0"/>
          </a:p>
        </p:txBody>
      </p:sp>
      <p:pic>
        <p:nvPicPr>
          <p:cNvPr id="3075" name="Picture 3" descr="C:\Users\Ноут\Downloads\IMG_2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6062" y="1340768"/>
            <a:ext cx="145816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Ноут\Downloads\PHOTO-2018-10-01-16-34-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4228" y="3429000"/>
            <a:ext cx="1463660" cy="195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61418"/>
            <a:ext cx="2526771" cy="30723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3573016"/>
            <a:ext cx="2700365" cy="3109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Ноут\Downloads\IMG_2409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9329"/>
            <a:ext cx="2952328" cy="320701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Ноут\Downloads\IMG_339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84" y="919329"/>
            <a:ext cx="2772244" cy="319235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лнце 11"/>
          <p:cNvSpPr/>
          <p:nvPr/>
        </p:nvSpPr>
        <p:spPr>
          <a:xfrm>
            <a:off x="3131840" y="841569"/>
            <a:ext cx="1836269" cy="129371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Кинетический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13" name="Солнце 12"/>
          <p:cNvSpPr/>
          <p:nvPr/>
        </p:nvSpPr>
        <p:spPr>
          <a:xfrm>
            <a:off x="7308304" y="2135285"/>
            <a:ext cx="1656184" cy="129128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песок</a:t>
            </a:r>
          </a:p>
        </p:txBody>
      </p:sp>
    </p:spTree>
    <p:extLst>
      <p:ext uri="{BB962C8B-B14F-4D97-AF65-F5344CB8AC3E}">
        <p14:creationId xmlns:p14="http://schemas.microsoft.com/office/powerpoint/2010/main" val="7474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Лыкова И.А. 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Арт-методика «Веселые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мукосольки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»: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тестопластика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для малышей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52736"/>
            <a:ext cx="8147248" cy="5073427"/>
          </a:xfrm>
        </p:spPr>
        <p:txBody>
          <a:bodyPr/>
          <a:lstStyle/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методики: </a:t>
            </a:r>
            <a:r>
              <a:rPr lang="ru-RU" sz="1400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приобщать детей к народному искусству, создать условия для «открытия» свойств теста и освоения базовых способов лепки; поддержать первые радостные проявления художественного творчества.</a:t>
            </a: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(от 2 до 3 лет</a:t>
            </a:r>
            <a:r>
              <a:rPr lang="ru-RU" sz="1400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:</a:t>
            </a: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SzPct val="4500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соленым тестом как пластичным материалом, помочь выявить его свойства.</a:t>
            </a: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SzPct val="4500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Поддержать интерес к экспериментированию с соленым тестом и накоплению начального художественного опыта.</a:t>
            </a: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SzPct val="4500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освоения базовых способов лепки и их свободного применения в художественной деятельности.</a:t>
            </a: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SzPct val="4500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Инициировать мотивированное включение в совместную деятельность со взрослым и другими детьми в процессе создания фигурок и рельефных картин из соленого теста.</a:t>
            </a: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SzPct val="4500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восприятие, ассоциативное и наглядно-образное мышление, воображение, речь.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8687" y="3753967"/>
            <a:ext cx="2745337" cy="2881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http://www.tema-centr.ru/blogg/wp-content/uploads/2014/03/1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33" r="23227"/>
          <a:stretch/>
        </p:blipFill>
        <p:spPr bwMode="auto">
          <a:xfrm>
            <a:off x="493562" y="3820468"/>
            <a:ext cx="4994572" cy="281490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олнце 14"/>
          <p:cNvSpPr/>
          <p:nvPr/>
        </p:nvSpPr>
        <p:spPr>
          <a:xfrm>
            <a:off x="4932040" y="3616257"/>
            <a:ext cx="2453295" cy="1825389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Игра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«Ладушки-оладушки»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03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Лыкова И.А. 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Арт-методика «Веселые </a:t>
            </a:r>
            <a:r>
              <a:rPr lang="ru-RU" sz="1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мукосольки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»: </a:t>
            </a:r>
            <a:r>
              <a:rPr lang="ru-RU" sz="1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тестопластика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для малышей</a:t>
            </a:r>
            <a:endParaRPr lang="ru-RU" dirty="0"/>
          </a:p>
        </p:txBody>
      </p:sp>
      <p:pic>
        <p:nvPicPr>
          <p:cNvPr id="5" name="Picture 2" descr="http://www.tema-centr.ru/blogg/wp-content/uploads/2014/03/2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7" y="980728"/>
            <a:ext cx="4013172" cy="300987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Тестопластика в Детском клубе Тём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2"/>
          <a:stretch/>
        </p:blipFill>
        <p:spPr bwMode="auto">
          <a:xfrm>
            <a:off x="5652120" y="980728"/>
            <a:ext cx="3299595" cy="279502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лнце 7"/>
          <p:cNvSpPr/>
          <p:nvPr/>
        </p:nvSpPr>
        <p:spPr>
          <a:xfrm>
            <a:off x="233373" y="4008702"/>
            <a:ext cx="2770439" cy="204836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Игра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«Я пеку, пеку, пеку»</a:t>
            </a:r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10" name="Picture 4" descr="Тестопластика в Детском клубе Тёма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45024"/>
            <a:ext cx="3517508" cy="29441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олнце 10"/>
          <p:cNvSpPr/>
          <p:nvPr/>
        </p:nvSpPr>
        <p:spPr>
          <a:xfrm>
            <a:off x="5525645" y="5498074"/>
            <a:ext cx="1956054" cy="137762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</a:rPr>
              <a:t>Тестоп</a:t>
            </a:r>
            <a:r>
              <a:rPr lang="ru-RU" sz="1000" dirty="0" smtClean="0">
                <a:solidFill>
                  <a:schemeClr val="tx1"/>
                </a:solidFill>
              </a:rPr>
              <a:t>-ластика</a:t>
            </a:r>
          </a:p>
        </p:txBody>
      </p:sp>
    </p:spTree>
    <p:extLst>
      <p:ext uri="{BB962C8B-B14F-4D97-AF65-F5344CB8AC3E}">
        <p14:creationId xmlns:p14="http://schemas.microsoft.com/office/powerpoint/2010/main" val="258993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Мартынова А.И.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Арт-методика «Театр на  столе»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19256" cy="5145435"/>
          </a:xfrm>
        </p:spPr>
        <p:txBody>
          <a:bodyPr/>
          <a:lstStyle/>
          <a:p>
            <a:pPr marL="82296" lvl="0" indent="0" algn="just" fontAlgn="auto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None/>
            </a:pPr>
            <a:r>
              <a:rPr lang="ru-RU" sz="14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kern="1200" dirty="0" smtClean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</a:t>
            </a:r>
            <a:r>
              <a:rPr lang="ru-RU" sz="1400" kern="12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коммуникативное развитие детей раннего дошкольного </a:t>
            </a:r>
            <a:r>
              <a:rPr lang="ru-RU" sz="1400" kern="1200" dirty="0" smtClean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возраста, познание </a:t>
            </a:r>
            <a:r>
              <a:rPr lang="ru-RU" sz="1400" kern="12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многогранного окружающего мира через театрализованные представления на столе. </a:t>
            </a:r>
            <a:r>
              <a:rPr lang="ru-RU" sz="1400" kern="1200" dirty="0" smtClean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сказки, положенные в основу методики, расширяют  представления об окружающем мире, способствуют  познавательному развитию и изучению традиций, инициируют развитие речи.</a:t>
            </a:r>
          </a:p>
          <a:p>
            <a:pPr marL="82296" lvl="0" indent="0" algn="just" fontAlgn="auto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None/>
            </a:pPr>
            <a:r>
              <a:rPr lang="ru-RU" sz="1400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применения методики и её адаптация к запросу особого ребенка:  </a:t>
            </a:r>
            <a:r>
              <a:rPr lang="ru-RU" sz="1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может быть реализована  в группах общеразвивающей и комбинированной, компенсирующей направленности.  Возможно применение в работе с детьми с ОВЗ, слабовидящих, слабослышащих, детей с легкой и умеренной тяжестью умственных нарушений.</a:t>
            </a:r>
            <a:endPara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/>
          <a:stretch/>
        </p:blipFill>
        <p:spPr>
          <a:xfrm>
            <a:off x="467544" y="2924946"/>
            <a:ext cx="4859120" cy="37079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4" descr="C:\Users\Ноут\Downloads\IMG_52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10"/>
          <a:stretch/>
        </p:blipFill>
        <p:spPr bwMode="auto">
          <a:xfrm rot="5400000">
            <a:off x="5381424" y="3051626"/>
            <a:ext cx="3637735" cy="33843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лнце 7"/>
          <p:cNvSpPr/>
          <p:nvPr/>
        </p:nvSpPr>
        <p:spPr>
          <a:xfrm>
            <a:off x="3059832" y="5216384"/>
            <a:ext cx="2616039" cy="16288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Театр на столе «Колобок»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Мартынова А.И.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Арт-методика «Театр на 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столе»</a:t>
            </a:r>
            <a:endParaRPr lang="ru-RU" sz="1600" dirty="0"/>
          </a:p>
        </p:txBody>
      </p:sp>
      <p:pic>
        <p:nvPicPr>
          <p:cNvPr id="5122" name="Picture 2" descr="C:\Users\Ноут\Downloads\IMG_51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3"/>
          <a:stretch/>
        </p:blipFill>
        <p:spPr bwMode="auto">
          <a:xfrm>
            <a:off x="4516847" y="2924944"/>
            <a:ext cx="4512501" cy="35283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Ноут\Downloads\IMG_51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7"/>
          <a:stretch/>
        </p:blipFill>
        <p:spPr bwMode="auto">
          <a:xfrm>
            <a:off x="179512" y="980728"/>
            <a:ext cx="4315834" cy="33843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олнце 10"/>
          <p:cNvSpPr/>
          <p:nvPr/>
        </p:nvSpPr>
        <p:spPr>
          <a:xfrm>
            <a:off x="5387877" y="626297"/>
            <a:ext cx="2770439" cy="204836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Театр на столе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«Репка»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8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Александрова Е.Ю. 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Арт-методика «Загадки театра теней для малышей»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91877"/>
            <a:ext cx="8219256" cy="5073427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методики</a:t>
            </a:r>
            <a:r>
              <a:rPr lang="ru-RU" sz="1400" dirty="0" smtClean="0">
                <a:solidFill>
                  <a:srgbClr val="C00000"/>
                </a:solidFill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развитие детей раннего и младшего дошкольного возраста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приобщения к искусству театра теней в современной деятельности.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" y="1772816"/>
            <a:ext cx="4464496" cy="35283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Театр – лучшая школа жизни и наглядный источник информации о мире 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625" y="2924944"/>
            <a:ext cx="3960440" cy="34563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лнце 5"/>
          <p:cNvSpPr/>
          <p:nvPr/>
        </p:nvSpPr>
        <p:spPr>
          <a:xfrm>
            <a:off x="6593202" y="1036065"/>
            <a:ext cx="2299277" cy="1888879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Театр теней</a:t>
            </a:r>
          </a:p>
        </p:txBody>
      </p:sp>
    </p:spTree>
    <p:extLst>
      <p:ext uri="{BB962C8B-B14F-4D97-AF65-F5344CB8AC3E}">
        <p14:creationId xmlns:p14="http://schemas.microsoft.com/office/powerpoint/2010/main" val="90082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634082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АРТ-методики: 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эффективные алгоритмы творческого развития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детей раннего возраста при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реализации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КОП «Теремок»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endParaRPr lang="ru-RU" sz="1600" dirty="0"/>
          </a:p>
        </p:txBody>
      </p:sp>
      <p:pic>
        <p:nvPicPr>
          <p:cNvPr id="2052" name="Picture 4" descr="C:\Users\Ноут\Downloads\IMG_417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407" y="910542"/>
            <a:ext cx="2751902" cy="36692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Ноут\Downloads\IMG_43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4"/>
          <a:stretch/>
        </p:blipFill>
        <p:spPr bwMode="auto">
          <a:xfrm rot="5400000">
            <a:off x="2847255" y="3477423"/>
            <a:ext cx="3476520" cy="290735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Ноут\Downloads\IMG_42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2523" y="1353628"/>
            <a:ext cx="3648405" cy="27363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олнце 12"/>
          <p:cNvSpPr/>
          <p:nvPr/>
        </p:nvSpPr>
        <p:spPr>
          <a:xfrm>
            <a:off x="3249726" y="840319"/>
            <a:ext cx="2805454" cy="230045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Новые игры, новые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друзья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7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Александрова Е.Ю. 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Арт-методика «Загадки театра теней для малышей»</a:t>
            </a:r>
            <a:endParaRPr lang="ru-RU" dirty="0"/>
          </a:p>
        </p:txBody>
      </p:sp>
      <p:pic>
        <p:nvPicPr>
          <p:cNvPr id="1026" name="Picture 2" descr="C:\Users\Ноут\Desktop\image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3229"/>
            <a:ext cx="1868039" cy="264273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оут\Desktop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937" y="3178023"/>
            <a:ext cx="1801776" cy="25482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оут\Desktop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284984"/>
            <a:ext cx="1781970" cy="252028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Ноут\Desktop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24696"/>
            <a:ext cx="1726616" cy="24419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Ноут\Desktop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05" y="1052736"/>
            <a:ext cx="1706200" cy="241311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Ноут\Desktop\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75" y="3197445"/>
            <a:ext cx="1788044" cy="252887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лнце 11"/>
          <p:cNvSpPr/>
          <p:nvPr/>
        </p:nvSpPr>
        <p:spPr>
          <a:xfrm>
            <a:off x="3307729" y="3645024"/>
            <a:ext cx="1559125" cy="145369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театр</a:t>
            </a:r>
          </a:p>
        </p:txBody>
      </p:sp>
      <p:sp>
        <p:nvSpPr>
          <p:cNvPr id="13" name="Солнце 12"/>
          <p:cNvSpPr/>
          <p:nvPr/>
        </p:nvSpPr>
        <p:spPr>
          <a:xfrm>
            <a:off x="1674937" y="1052737"/>
            <a:ext cx="1744935" cy="152565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Ручной</a:t>
            </a:r>
          </a:p>
        </p:txBody>
      </p:sp>
      <p:sp>
        <p:nvSpPr>
          <p:cNvPr id="15" name="Солнце 14"/>
          <p:cNvSpPr/>
          <p:nvPr/>
        </p:nvSpPr>
        <p:spPr>
          <a:xfrm>
            <a:off x="4788024" y="1023450"/>
            <a:ext cx="1637955" cy="158422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cs typeface="Times New Roman" panose="02020603050405020304" pitchFamily="18" charset="0"/>
              </a:rPr>
              <a:t>т</a:t>
            </a:r>
            <a:r>
              <a:rPr lang="ru-RU" sz="1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еней</a:t>
            </a:r>
          </a:p>
        </p:txBody>
      </p:sp>
    </p:spTree>
    <p:extLst>
      <p:ext uri="{BB962C8B-B14F-4D97-AF65-F5344CB8AC3E}">
        <p14:creationId xmlns:p14="http://schemas.microsoft.com/office/powerpoint/2010/main" val="26766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1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Синицина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И. А.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Арт-методика «Росток» художественное развитие малышей 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на основе музыкального движения.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19256" cy="5001419"/>
          </a:xfrm>
        </p:spPr>
        <p:txBody>
          <a:bodyPr/>
          <a:lstStyle/>
          <a:p>
            <a:pPr marL="0" indent="0">
              <a:buNone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системное представление о порядке организации художественного развития детей раннего возраста на основе музыкального движения, с учетом психофизиологических характеристик детского возраста, понимания самооценки периода </a:t>
            </a:r>
            <a:r>
              <a:rPr lang="ru-RU" sz="1400" dirty="0" smtClean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детства.</a:t>
            </a:r>
            <a:endParaRPr lang="ru-RU" sz="1400" dirty="0">
              <a:solidFill>
                <a:srgbClr val="3E180E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988056"/>
            <a:ext cx="3852328" cy="41764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Ноут\Desktop\IMG_36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"/>
          <a:stretch/>
        </p:blipFill>
        <p:spPr bwMode="auto">
          <a:xfrm>
            <a:off x="4683124" y="2896083"/>
            <a:ext cx="4279643" cy="331236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лнце 5"/>
          <p:cNvSpPr/>
          <p:nvPr/>
        </p:nvSpPr>
        <p:spPr>
          <a:xfrm>
            <a:off x="6228184" y="1628800"/>
            <a:ext cx="2304256" cy="160084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«Где-же наши ручки?»</a:t>
            </a:r>
          </a:p>
        </p:txBody>
      </p:sp>
      <p:sp>
        <p:nvSpPr>
          <p:cNvPr id="7" name="Солнце 6"/>
          <p:cNvSpPr/>
          <p:nvPr/>
        </p:nvSpPr>
        <p:spPr>
          <a:xfrm>
            <a:off x="2627784" y="5120897"/>
            <a:ext cx="2592288" cy="160084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«Танцуют малыши»</a:t>
            </a:r>
          </a:p>
        </p:txBody>
      </p:sp>
    </p:spTree>
    <p:extLst>
      <p:ext uri="{BB962C8B-B14F-4D97-AF65-F5344CB8AC3E}">
        <p14:creationId xmlns:p14="http://schemas.microsoft.com/office/powerpoint/2010/main" val="313480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1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Синицина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И. А.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Арт-методика «Росток» художественное развитие малышей 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на основе музыкального движения.</a:t>
            </a:r>
            <a:endParaRPr lang="ru-RU" dirty="0"/>
          </a:p>
        </p:txBody>
      </p:sp>
      <p:pic>
        <p:nvPicPr>
          <p:cNvPr id="1026" name="Picture 2" descr="C:\Users\Ноут\Desktop\IMG_20211230_1026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8"/>
          <a:stretch/>
        </p:blipFill>
        <p:spPr bwMode="auto">
          <a:xfrm>
            <a:off x="177768" y="1196752"/>
            <a:ext cx="4322224" cy="354639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оут\Desktop\IMG_20211230_1023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" r="24631"/>
          <a:stretch/>
        </p:blipFill>
        <p:spPr bwMode="auto">
          <a:xfrm>
            <a:off x="4646507" y="2888940"/>
            <a:ext cx="4252451" cy="370841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олнце 9"/>
          <p:cNvSpPr/>
          <p:nvPr/>
        </p:nvSpPr>
        <p:spPr>
          <a:xfrm>
            <a:off x="5724128" y="828376"/>
            <a:ext cx="2592288" cy="183176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«Новая встреча»</a:t>
            </a:r>
          </a:p>
        </p:txBody>
      </p:sp>
    </p:spTree>
    <p:extLst>
      <p:ext uri="{BB962C8B-B14F-4D97-AF65-F5344CB8AC3E}">
        <p14:creationId xmlns:p14="http://schemas.microsoft.com/office/powerpoint/2010/main" val="241904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1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Синицина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И. А.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Арт-методика «Росток» художественное развитие малышей 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на основе музыкального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движения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120380" cy="39604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4149532" cy="35703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олнце 5"/>
          <p:cNvSpPr/>
          <p:nvPr/>
        </p:nvSpPr>
        <p:spPr>
          <a:xfrm>
            <a:off x="5940152" y="954380"/>
            <a:ext cx="2448272" cy="18002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«Мы танцуем и поём»</a:t>
            </a:r>
          </a:p>
        </p:txBody>
      </p:sp>
    </p:spTree>
    <p:extLst>
      <p:ext uri="{BB962C8B-B14F-4D97-AF65-F5344CB8AC3E}">
        <p14:creationId xmlns:p14="http://schemas.microsoft.com/office/powerpoint/2010/main" val="87529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1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Синицина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И. А.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Арт-методика «Росток» художественное развитие малышей 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на основе музыкального движения.</a:t>
            </a:r>
            <a:endParaRPr lang="ru-RU" dirty="0"/>
          </a:p>
        </p:txBody>
      </p:sp>
      <p:pic>
        <p:nvPicPr>
          <p:cNvPr id="4" name="Фрагмент занятия педагога-психолога_convert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587" b="8681"/>
          <a:stretch/>
        </p:blipFill>
        <p:spPr>
          <a:xfrm>
            <a:off x="197843" y="1196752"/>
            <a:ext cx="8748313" cy="4824536"/>
          </a:xfrm>
        </p:spPr>
      </p:pic>
    </p:spTree>
    <p:extLst>
      <p:ext uri="{BB962C8B-B14F-4D97-AF65-F5344CB8AC3E}">
        <p14:creationId xmlns:p14="http://schemas.microsoft.com/office/powerpoint/2010/main" val="296065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«Удовлетворение потребности в творчестве -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ведет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счастью».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Эрих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Фромм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19256" cy="5073427"/>
          </a:xfrm>
        </p:spPr>
        <p:txBody>
          <a:bodyPr>
            <a:scene3d>
              <a:camera prst="orthographicFront"/>
              <a:lightRig rig="threePt" dir="t"/>
            </a:scene3d>
            <a:sp3d contourW="12700">
              <a:contourClr>
                <a:schemeClr val="accent2">
                  <a:lumMod val="75000"/>
                </a:schemeClr>
              </a:contourClr>
            </a:sp3d>
          </a:bodyPr>
          <a:lstStyle/>
          <a:p>
            <a:pPr marL="0" indent="0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kern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		</a:t>
            </a:r>
          </a:p>
          <a:p>
            <a:pPr marL="0" indent="0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1" kern="12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1" kern="12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1" kern="12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1" kern="12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1" kern="12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kern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</a:t>
            </a:r>
          </a:p>
          <a:p>
            <a:pPr marL="0" indent="0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4400" kern="12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kern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		</a:t>
            </a:r>
          </a:p>
          <a:p>
            <a:pPr marL="0" indent="0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kern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	</a:t>
            </a:r>
            <a:r>
              <a:rPr lang="ru-RU" sz="4400" kern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	   </a:t>
            </a:r>
          </a:p>
          <a:p>
            <a:pPr marL="0" indent="0" algn="ctr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21" y="1196752"/>
            <a:ext cx="377991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4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634082"/>
          </a:xfrm>
        </p:spPr>
        <p:txBody>
          <a:bodyPr/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АРТ-методики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 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эффективные алгоритмы творческого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развития детей раннего возраста при реализации КОП «Теремок»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5" name="Picture 5" descr="C:\Users\Ноут\Downloads\IMG_42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1"/>
          <a:stretch/>
        </p:blipFill>
        <p:spPr bwMode="auto">
          <a:xfrm>
            <a:off x="315346" y="908721"/>
            <a:ext cx="2888501" cy="38884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Ноут\Downloads\IMG_47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8721"/>
            <a:ext cx="2787774" cy="352501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Ноут\Downloads\IMG_05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4"/>
          <a:stretch/>
        </p:blipFill>
        <p:spPr bwMode="auto">
          <a:xfrm>
            <a:off x="2915816" y="3968522"/>
            <a:ext cx="3688912" cy="277284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олнце 8"/>
          <p:cNvSpPr/>
          <p:nvPr/>
        </p:nvSpPr>
        <p:spPr>
          <a:xfrm>
            <a:off x="3203848" y="1136999"/>
            <a:ext cx="2952328" cy="243601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Новые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и</a:t>
            </a:r>
            <a:r>
              <a:rPr lang="ru-RU" sz="1200" dirty="0" smtClean="0">
                <a:solidFill>
                  <a:schemeClr val="tx1"/>
                </a:solidFill>
              </a:rPr>
              <a:t>гры, новые друзья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1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6" y="1484784"/>
            <a:ext cx="39604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66FF33">
                      <a:shade val="30000"/>
                      <a:satMod val="115000"/>
                    </a:srgbClr>
                  </a:gs>
                  <a:gs pos="50000">
                    <a:srgbClr val="66FF33">
                      <a:shade val="67500"/>
                      <a:satMod val="115000"/>
                    </a:srgbClr>
                  </a:gs>
                  <a:gs pos="100000">
                    <a:srgbClr val="66FF33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172" y="151311"/>
            <a:ext cx="790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ru-RU" sz="1600" b="1" dirty="0" smtClean="0"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АРТ-методика  «рецепт для творчества»</a:t>
            </a:r>
          </a:p>
        </p:txBody>
      </p:sp>
      <p:sp>
        <p:nvSpPr>
          <p:cNvPr id="4" name="Облако 3"/>
          <p:cNvSpPr/>
          <p:nvPr/>
        </p:nvSpPr>
        <p:spPr>
          <a:xfrm>
            <a:off x="269648" y="848388"/>
            <a:ext cx="1566048" cy="1474538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Теплова А.Б. 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Арт-методика «Тряпичная кукла </a:t>
            </a:r>
            <a:r>
              <a:rPr lang="ru-RU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пеленашка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Облако 14"/>
          <p:cNvSpPr/>
          <p:nvPr/>
        </p:nvSpPr>
        <p:spPr>
          <a:xfrm>
            <a:off x="2105117" y="1117144"/>
            <a:ext cx="2088230" cy="1224136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Суздальцева Л.В. 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Арт-методика «Фольклор нас учит говорить»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118007" y="2484542"/>
            <a:ext cx="2509777" cy="1783847"/>
          </a:xfrm>
          <a:prstGeom prst="cloud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Фейзуллаева</a:t>
            </a:r>
            <a:r>
              <a:rPr lang="ru-RU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Е.Д., </a:t>
            </a:r>
            <a:r>
              <a:rPr lang="ru-RU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Фицнер</a:t>
            </a:r>
            <a:r>
              <a:rPr lang="ru-RU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Т.Д. </a:t>
            </a:r>
          </a:p>
          <a:p>
            <a:pPr algn="ctr"/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Авторская арт-методика «Альтернативное рисование тканью с использованием конструктора  «Шифоновая  радуга»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Облако 16"/>
          <p:cNvSpPr/>
          <p:nvPr/>
        </p:nvSpPr>
        <p:spPr>
          <a:xfrm>
            <a:off x="191805" y="4302224"/>
            <a:ext cx="1847621" cy="110245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Мартынова А.Е.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Арт-методика «Театр на столе»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Облако 17"/>
          <p:cNvSpPr/>
          <p:nvPr/>
        </p:nvSpPr>
        <p:spPr>
          <a:xfrm>
            <a:off x="2667920" y="3816411"/>
            <a:ext cx="2209645" cy="1378808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Александрова Е.Ю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Арт-методика «Загадки театра теней для малышей»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Облако 18"/>
          <p:cNvSpPr/>
          <p:nvPr/>
        </p:nvSpPr>
        <p:spPr>
          <a:xfrm>
            <a:off x="1372895" y="5195219"/>
            <a:ext cx="1872208" cy="1437893"/>
          </a:xfrm>
          <a:prstGeom prst="cloud">
            <a:avLst/>
          </a:prstGeom>
          <a:solidFill>
            <a:srgbClr val="EFAF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err="1" smtClean="0">
                <a:solidFill>
                  <a:schemeClr val="tx1"/>
                </a:solidFill>
              </a:rPr>
              <a:t>Микляева</a:t>
            </a:r>
            <a:r>
              <a:rPr lang="ru-RU" sz="1000" b="1" dirty="0" smtClean="0">
                <a:solidFill>
                  <a:schemeClr val="tx1"/>
                </a:solidFill>
              </a:rPr>
              <a:t> Н.В. </a:t>
            </a:r>
            <a:r>
              <a:rPr lang="ru-RU" sz="1000" dirty="0" smtClean="0">
                <a:solidFill>
                  <a:schemeClr val="tx1"/>
                </a:solidFill>
              </a:rPr>
              <a:t>Арт-методика передвижной аппликации «Оживший  мир»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21" name="Облако 20"/>
          <p:cNvSpPr/>
          <p:nvPr/>
        </p:nvSpPr>
        <p:spPr>
          <a:xfrm>
            <a:off x="3051830" y="2341280"/>
            <a:ext cx="1857607" cy="1391744"/>
          </a:xfrm>
          <a:prstGeom prst="cloud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Скворцова Т.П.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Арт-методика «Рисование на песке»  с использованием светового стола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Облако 21"/>
          <p:cNvSpPr/>
          <p:nvPr/>
        </p:nvSpPr>
        <p:spPr>
          <a:xfrm>
            <a:off x="5141925" y="2045105"/>
            <a:ext cx="1728192" cy="1156904"/>
          </a:xfrm>
          <a:prstGeom prst="cloud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Лыкова И.А.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Арт-методика «Веселые </a:t>
            </a:r>
            <a:r>
              <a:rPr lang="ru-RU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мукосольки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 </a:t>
            </a:r>
            <a:r>
              <a:rPr lang="ru-RU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тестопластика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для малышей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Облако 22"/>
          <p:cNvSpPr/>
          <p:nvPr/>
        </p:nvSpPr>
        <p:spPr>
          <a:xfrm>
            <a:off x="4649787" y="4899969"/>
            <a:ext cx="2209745" cy="1532094"/>
          </a:xfrm>
          <a:prstGeom prst="cloud">
            <a:avLst/>
          </a:prstGeom>
          <a:solidFill>
            <a:srgbClr val="FFFE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Лаврентьева И.А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Методика «Водный мир: лепим, играем , растем» с применением плавающего пластилина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Облако 23"/>
          <p:cNvSpPr/>
          <p:nvPr/>
        </p:nvSpPr>
        <p:spPr>
          <a:xfrm>
            <a:off x="7130694" y="4505815"/>
            <a:ext cx="1800200" cy="1440160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err="1" smtClean="0">
                <a:solidFill>
                  <a:srgbClr val="FFFEEF"/>
                </a:solidFill>
              </a:rPr>
              <a:t>Синицина</a:t>
            </a:r>
            <a:r>
              <a:rPr lang="ru-RU" sz="1000" b="1" dirty="0" smtClean="0">
                <a:solidFill>
                  <a:srgbClr val="FFFEEF"/>
                </a:solidFill>
              </a:rPr>
              <a:t> И.А. </a:t>
            </a:r>
            <a:r>
              <a:rPr lang="ru-RU" sz="1000" dirty="0" smtClean="0">
                <a:solidFill>
                  <a:srgbClr val="FFFEEF"/>
                </a:solidFill>
              </a:rPr>
              <a:t>Арт-методика «Росток» худ. развитие на основе музыкального движения</a:t>
            </a:r>
            <a:endParaRPr lang="ru-RU" sz="1000" dirty="0">
              <a:solidFill>
                <a:srgbClr val="FFFEEF"/>
              </a:solidFill>
            </a:endParaRPr>
          </a:p>
        </p:txBody>
      </p:sp>
      <p:sp>
        <p:nvSpPr>
          <p:cNvPr id="25" name="Облако 24"/>
          <p:cNvSpPr/>
          <p:nvPr/>
        </p:nvSpPr>
        <p:spPr>
          <a:xfrm>
            <a:off x="5019244" y="3303580"/>
            <a:ext cx="2181887" cy="153055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Воробьева И.Н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Арт-методика «Творчество с младенчества  или Художники в памперсах» рисование красками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Облако 25"/>
          <p:cNvSpPr/>
          <p:nvPr/>
        </p:nvSpPr>
        <p:spPr>
          <a:xfrm>
            <a:off x="4422478" y="1016271"/>
            <a:ext cx="1937849" cy="93702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Локтионова</a:t>
            </a:r>
            <a:r>
              <a:rPr lang="ru-RU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Е.В.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Арт-методика «Яркие следы»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Облако 26"/>
          <p:cNvSpPr/>
          <p:nvPr/>
        </p:nvSpPr>
        <p:spPr>
          <a:xfrm>
            <a:off x="6997878" y="1540204"/>
            <a:ext cx="1841040" cy="1027932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Кривенко Е.Е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Арт-методика «Акварель по мокрому листу»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Облако 27"/>
          <p:cNvSpPr/>
          <p:nvPr/>
        </p:nvSpPr>
        <p:spPr>
          <a:xfrm>
            <a:off x="7201131" y="2803948"/>
            <a:ext cx="1729763" cy="1443548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Швецова</a:t>
            </a:r>
            <a:r>
              <a:rPr lang="ru-RU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Е.Н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Арт-методика многослойной лепки «Секреты </a:t>
            </a:r>
            <a:r>
              <a:rPr lang="ru-RU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Миллефиори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Солнце 19"/>
          <p:cNvSpPr/>
          <p:nvPr/>
        </p:nvSpPr>
        <p:spPr>
          <a:xfrm>
            <a:off x="6723559" y="192176"/>
            <a:ext cx="1448841" cy="129260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И.Н. Воробьева. 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Арт-методика «Творчество с младенчества, или художники в памперсах» 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(рисование красками)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430" y="908720"/>
            <a:ext cx="8438042" cy="4752529"/>
          </a:xfrm>
        </p:spPr>
        <p:txBody>
          <a:bodyPr/>
          <a:lstStyle/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методики: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творческих проявлений в рисовании красками у детей от 6 месяцев до 3 лет.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(от 2 до 3 лет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рисованию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красками. Обучение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простейшим способам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изображения. Освоение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технических навыков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рисовании. Формирование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 в рисунках детей.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методики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с различными изобразительными материалами. Развитие видения у детей ассоциативного образа в пятнах, мазках и линиях. Опыт предметно-практической деятельности в процессе рисования позволяет малышу почувствовать потребность в самовыражении.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0" y="2636912"/>
            <a:ext cx="4333586" cy="34563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 descr="C:\Users\Ноут\Downloads\IMG_1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91273"/>
            <a:ext cx="4176464" cy="34850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олнце 8"/>
          <p:cNvSpPr/>
          <p:nvPr/>
        </p:nvSpPr>
        <p:spPr>
          <a:xfrm>
            <a:off x="3707904" y="5251238"/>
            <a:ext cx="2592288" cy="158417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«Зимние фантазии»</a:t>
            </a:r>
          </a:p>
        </p:txBody>
      </p:sp>
    </p:spTree>
    <p:extLst>
      <p:ext uri="{BB962C8B-B14F-4D97-AF65-F5344CB8AC3E}">
        <p14:creationId xmlns:p14="http://schemas.microsoft.com/office/powerpoint/2010/main" val="1581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/>
          <a:lstStyle/>
          <a:p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И.Н. Воробьева.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Арт-методика «Творчество с младенчества, или художники в памперсах»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рисование красками)</a:t>
            </a:r>
            <a:endParaRPr lang="ru-RU" dirty="0"/>
          </a:p>
        </p:txBody>
      </p:sp>
      <p:pic>
        <p:nvPicPr>
          <p:cNvPr id="6" name="Picture 4" descr="C:\Users\000\Desktop\рабочий стол\инновационная площадка\Арт-методики\фото по арт-методикам\фото ромашки\IMG_20190304_080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020" y="874217"/>
            <a:ext cx="2983648" cy="371705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7" name="Picture 2" descr="C:\Users\000\Desktop\рабочий стол\инновационная площадка\Арт-методики\фото по арт-методикам\фото ромашки\IMG_20190211_082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617" y="3068960"/>
            <a:ext cx="305142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C:\Users\000\Desktop\рабочий стол\инновационная площадка\Арт-методики\фото по арт-методикам\фото ромашки\IMG_20190314_081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08720"/>
            <a:ext cx="2902549" cy="3717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олнце 9"/>
          <p:cNvSpPr/>
          <p:nvPr/>
        </p:nvSpPr>
        <p:spPr>
          <a:xfrm>
            <a:off x="3340602" y="921968"/>
            <a:ext cx="2770439" cy="204836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Занятие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«Цветущая полянка»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6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/>
          <a:lstStyle/>
          <a:p>
            <a:pPr algn="l">
              <a:spcBef>
                <a:spcPct val="2000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                      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		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		 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Локтионова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Е.В.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		        Арт-методика «Яркие следы»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b="1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занимательной и игровой форме развивать художественно – творческие способности, содействовать становлению эстетического отношения к окружающей действительности, что поможет малышу в будущем вырасти гармоничной, всесторонне развитой и успешной </a:t>
            </a:r>
            <a:r>
              <a:rPr lang="ru-RU" sz="1400" dirty="0" smtClean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личностью.</a:t>
            </a:r>
            <a: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 мелкой моторики рук, координации </a:t>
            </a:r>
            <a:r>
              <a:rPr lang="ru-RU" sz="1400" dirty="0" smtClean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движений</a:t>
            </a:r>
            <a: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творческой деятельности и экспериментирования с красками;</a:t>
            </a:r>
            <a:b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опыта совместного переживания, потребности в самовыражении</a:t>
            </a:r>
            <a:r>
              <a:rPr lang="ru-RU" sz="1400" dirty="0" smtClean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1400" dirty="0" smtClean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Приучать ребенка к организованности и </a:t>
            </a:r>
            <a:r>
              <a:rPr lang="ru-RU" sz="1400" dirty="0" smtClean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аккуратности;</a:t>
            </a:r>
            <a: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уверенность в своих возможностях через использование различных изо-техник;</a:t>
            </a:r>
            <a:b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Обучать приемам нетрадиционной техники рисования и способам изображения с использованием различных </a:t>
            </a:r>
            <a:r>
              <a:rPr lang="ru-RU" sz="1400" dirty="0" smtClean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материалов.</a:t>
            </a:r>
            <a: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3E1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  <p:pic>
        <p:nvPicPr>
          <p:cNvPr id="12" name="Picture 2" descr="C:\Users\Ноут\Desktop\DqL6I24XcAE3T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83901"/>
            <a:ext cx="3286185" cy="322899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оут\Desktop\DSCF9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85765"/>
            <a:ext cx="4186103" cy="312713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олнце 6"/>
          <p:cNvSpPr/>
          <p:nvPr/>
        </p:nvSpPr>
        <p:spPr>
          <a:xfrm>
            <a:off x="3707904" y="4826059"/>
            <a:ext cx="2880320" cy="187220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«Краска </a:t>
            </a:r>
            <a:r>
              <a:rPr lang="ru-RU" sz="1000" dirty="0" smtClean="0">
                <a:solidFill>
                  <a:schemeClr val="tx1"/>
                </a:solidFill>
              </a:rPr>
              <a:t>волшебница»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3706"/>
          </a:xfrm>
        </p:spPr>
        <p:txBody>
          <a:bodyPr/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Локтионова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Е.В. 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Арт-методика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«Яркие следы»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9" name="Picture 4" descr="C:\Users\000\Desktop\фото ромашки\IMG_20190703_093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820" y="788344"/>
            <a:ext cx="3931270" cy="436884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0" name="Солнце 9"/>
          <p:cNvSpPr/>
          <p:nvPr/>
        </p:nvSpPr>
        <p:spPr>
          <a:xfrm>
            <a:off x="5724128" y="332655"/>
            <a:ext cx="2736304" cy="201622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«Пальчики художники»</a:t>
            </a:r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92896"/>
            <a:ext cx="4822675" cy="39604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4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/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Локтионова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Е.В. 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Арт-методика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«Яркие следы»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144" y="1700807"/>
            <a:ext cx="1944216" cy="57606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C:\Users\Ноут\Desktop\DSCF9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7059"/>
            <a:ext cx="8430774" cy="54726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лнце 4"/>
          <p:cNvSpPr/>
          <p:nvPr/>
        </p:nvSpPr>
        <p:spPr>
          <a:xfrm>
            <a:off x="5868144" y="116632"/>
            <a:ext cx="2592288" cy="165618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«Яркие шедевры»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1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5094</TotalTime>
  <Words>856</Words>
  <Application>Microsoft Office PowerPoint</Application>
  <PresentationFormat>Экран (4:3)</PresentationFormat>
  <Paragraphs>132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Verdana</vt:lpstr>
      <vt:lpstr>Тема1</vt:lpstr>
      <vt:lpstr>  Муниципальное дошкольное образовательное учреждение  детский сад № 18 комбинированного вида Орехово-Зуевского городского округа Московской области </vt:lpstr>
      <vt:lpstr>АРТ-методики:  эффективные алгоритмы творческого развития детей раннего возраста при реализации КОП «Теремок» </vt:lpstr>
      <vt:lpstr>  АРТ-методики:  эффективные алгоритмы творческого развития детей раннего возраста при реализации КОП «Теремок» </vt:lpstr>
      <vt:lpstr>Презентация PowerPoint</vt:lpstr>
      <vt:lpstr>И.Н. Воробьева.   Арт-методика «Творчество с младенчества, или художники в памперсах»  (рисование красками)</vt:lpstr>
      <vt:lpstr>И.Н. Воробьева.   Арт-методика «Творчество с младенчества, или художники в памперсах»  (рисование красками)</vt:lpstr>
      <vt:lpstr>                                             Локтионова Е.В.            Арт-методика «Яркие следы»  Цель: в занимательной и игровой форме развивать художественно – творческие способности, содействовать становлению эстетического отношения к окружающей действительности, что поможет малышу в будущем вырасти гармоничной, всесторонне развитой и успешной личностью. Задачи:  Способствовать развитию  мелкой моторики рук, координации движений Создать условия для творческой деятельности и экспериментирования с красками; Способствовать формированию опыта совместного переживания, потребности в самовыражении; Приучать ребенка к организованности и аккуратности; Воспитывать уверенность в своих возможностях через использование различных изо-техник; Обучать приемам нетрадиционной техники рисования и способам изображения с использованием различных материалов. .  </vt:lpstr>
      <vt:lpstr>   Локтионова Е.В.    Арт-методика «Яркие следы»  </vt:lpstr>
      <vt:lpstr>  Локтионова Е.В.   Арт-методика «Яркие следы» </vt:lpstr>
      <vt:lpstr>Кривенко Е.Е.   Арт-методика «Акварель по мокрому листу»</vt:lpstr>
      <vt:lpstr>    Кривенко Е.Е.     Арт-методика «Акварель по мокрому листу</vt:lpstr>
      <vt:lpstr>Скворцова Т.П.   Арт-методика «Рисование на песке» с использованием  светового  стола</vt:lpstr>
      <vt:lpstr>Скворцова Т.П.   Арт-методика «Рисование на песке» с использованием  светового  стола</vt:lpstr>
      <vt:lpstr>Скворцова Т.П.   Арт-методика «Рисование на песке» с использованием  светового  стола</vt:lpstr>
      <vt:lpstr>Лыкова И.А.  Арт-методика «Веселые мукосольки»: тестопластика для малышей</vt:lpstr>
      <vt:lpstr>Лыкова И.А.  Арт-методика «Веселые мукосольки»: тестопластика для малышей</vt:lpstr>
      <vt:lpstr>Мартынова А.И. Арт-методика «Театр на  столе»</vt:lpstr>
      <vt:lpstr>Мартынова А.И. Арт-методика «Театр на  столе»</vt:lpstr>
      <vt:lpstr>Александрова Е.Ю.  Арт-методика «Загадки театра теней для малышей»</vt:lpstr>
      <vt:lpstr>Александрова Е.Ю.  Арт-методика «Загадки театра теней для малышей»</vt:lpstr>
      <vt:lpstr>Синицина И. А. Арт-методика «Росток» художественное развитие малышей  на основе музыкального движения.</vt:lpstr>
      <vt:lpstr>Синицина И. А. Арт-методика «Росток» художественное развитие малышей  на основе музыкального движения.</vt:lpstr>
      <vt:lpstr>Синицина И. А. Арт-методика «Росток» художественное развитие малышей  на основе музыкального движения</vt:lpstr>
      <vt:lpstr>Синицина И. А. Арт-методика «Росток» художественное развитие малышей  на основе музыкального движения.</vt:lpstr>
      <vt:lpstr>«Удовлетворение потребности в творчестве -    ведет к счастью».    Эрих Фромм 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Татьяна</cp:lastModifiedBy>
  <cp:revision>343</cp:revision>
  <dcterms:created xsi:type="dcterms:W3CDTF">2010-05-23T14:28:12Z</dcterms:created>
  <dcterms:modified xsi:type="dcterms:W3CDTF">2022-03-22T06:48:32Z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93004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