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23" r:id="rId2"/>
    <p:sldId id="435" r:id="rId3"/>
    <p:sldId id="442" r:id="rId4"/>
    <p:sldId id="438" r:id="rId5"/>
    <p:sldId id="439" r:id="rId6"/>
    <p:sldId id="441" r:id="rId7"/>
    <p:sldId id="437" r:id="rId8"/>
    <p:sldId id="443" r:id="rId9"/>
    <p:sldId id="444" r:id="rId10"/>
    <p:sldId id="43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7797CDD-4D84-4DB9-BBDA-0D38E63B1D7A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077071-0133-47BE-9D21-9E9E0222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0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63D7D-774C-472C-A695-829D1A50DFCD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AA63DA-7783-49CD-BAA3-8183DFAD1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83AF-A984-4A53-A628-B11C8213CE1E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33AC-B46D-4C67-AA1B-10992DC77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0273-934E-4C8A-B28E-BDF32685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47-3701-4F32-80AA-A889EAB8CADC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F769-1BC1-4D46-8C76-4837C8386B93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4EA5-018E-4EC2-9891-8AE3A1CD0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84DF-6547-4A7D-9957-5204A2C71CC2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4DB6530-D3B3-4CC6-9A4D-34EE27974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2E12-C8A4-4FDE-A7B6-C217DC08DBA1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63B6-6663-4C43-AA5B-9AD527048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F75F-F178-472A-98AD-1A03FFBA6900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3CD4C869-439F-4ABF-8CF6-EFD2400A6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06B3A-1E8F-4880-9DD8-93CCB370EE6C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39BCF-A76B-4CFD-A659-76D7F177B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90AA-2D09-46BC-8792-F907DCF9E7A2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C85A78-A9CE-41AE-A956-A73FE9D05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5F17FF-C0E4-466C-98B1-35CC9F358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F47AA-FE0D-4E9C-8C8E-54981EA6FE0B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BCBE1-CC5B-4AD1-9833-AF9910890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12DE-6A41-418C-B828-937763B5A059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430ABC-F3B7-42F3-9F4C-FB5CFD773155}" type="datetimeFigureOut">
              <a:rPr lang="ru-RU"/>
              <a:pPr>
                <a:defRPr/>
              </a:pPr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CBA2A-FFBC-43BA-B84C-11FF5A89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005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0054" r="9811" b="6739"/>
          <a:stretch/>
        </p:blipFill>
        <p:spPr bwMode="auto">
          <a:xfrm>
            <a:off x="1187624" y="2780928"/>
            <a:ext cx="6616594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64896" cy="1752600"/>
          </a:xfrm>
        </p:spPr>
        <p:txBody>
          <a:bodyPr/>
          <a:lstStyle/>
          <a:p>
            <a:r>
              <a:rPr lang="ru-RU" sz="4400" dirty="0" smtClean="0"/>
              <a:t>Как сделать педагогический мастер-класс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252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0054" r="9811" b="6739"/>
          <a:stretch/>
        </p:blipFill>
        <p:spPr bwMode="auto">
          <a:xfrm>
            <a:off x="971600" y="2780928"/>
            <a:ext cx="6696744" cy="3716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064896" cy="1752600"/>
          </a:xfrm>
        </p:spPr>
        <p:txBody>
          <a:bodyPr/>
          <a:lstStyle/>
          <a:p>
            <a:r>
              <a:rPr lang="ru-RU" sz="4400" dirty="0" smtClean="0"/>
              <a:t>ПРИГЛАШАЮ К ОБЩЕНИЮ!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037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05" r="39463" b="6180"/>
          <a:stretch/>
        </p:blipFill>
        <p:spPr bwMode="auto">
          <a:xfrm>
            <a:off x="1691680" y="1484784"/>
            <a:ext cx="6192688" cy="488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2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Важная мысль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Певец учит петь </a:t>
            </a:r>
          </a:p>
          <a:p>
            <a:r>
              <a:rPr lang="ru-RU" dirty="0" smtClean="0"/>
              <a:t>Художник учит рисовать</a:t>
            </a:r>
          </a:p>
          <a:p>
            <a:r>
              <a:rPr lang="ru-RU" dirty="0" smtClean="0"/>
              <a:t>Тренер учит бегать\упражняться\прыгать\играть в мяч</a:t>
            </a:r>
          </a:p>
          <a:p>
            <a:r>
              <a:rPr lang="ru-RU" dirty="0" smtClean="0"/>
              <a:t>Аниматор учит играть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Педагог учит </a:t>
            </a:r>
            <a:r>
              <a:rPr lang="ru-RU" b="1" dirty="0" smtClean="0">
                <a:solidFill>
                  <a:srgbClr val="FF0000"/>
                </a:solidFill>
              </a:rPr>
              <a:t>УЧИТЬ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45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различия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60468741"/>
              </p:ext>
            </p:extLst>
          </p:nvPr>
        </p:nvGraphicFramePr>
        <p:xfrm>
          <a:off x="301625" y="1527175"/>
          <a:ext cx="8504238" cy="5339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МАСТЕР-КЛАСС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Мастер показывает, участники повторяют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Мастер выделяет проблему, участники ее решают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Взрослые в роли детей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Взрослые в роли педагогов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 результате осваивают только деятельность</a:t>
                      </a:r>
                    </a:p>
                    <a:p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 результате осваивают метод/прием\технологию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Распределите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dirty="0" smtClean="0"/>
              <a:t>Изготовление куклы-ложки</a:t>
            </a:r>
          </a:p>
          <a:p>
            <a:r>
              <a:rPr lang="ru-RU" sz="1800" dirty="0" smtClean="0"/>
              <a:t>Применение куклы-ложки в образовательных ситуациях</a:t>
            </a:r>
          </a:p>
          <a:p>
            <a:r>
              <a:rPr lang="ru-RU" sz="1800" dirty="0" smtClean="0"/>
              <a:t>Проведение педагогического </a:t>
            </a:r>
            <a:r>
              <a:rPr lang="ru-RU" sz="1800" dirty="0" err="1" smtClean="0"/>
              <a:t>квеста</a:t>
            </a:r>
            <a:endParaRPr lang="ru-RU" sz="1800" dirty="0" smtClean="0"/>
          </a:p>
          <a:p>
            <a:r>
              <a:rPr lang="ru-RU" sz="1800" dirty="0" smtClean="0"/>
              <a:t>Конструирование </a:t>
            </a:r>
            <a:r>
              <a:rPr lang="ru-RU" sz="1800" dirty="0" err="1" smtClean="0"/>
              <a:t>квеста</a:t>
            </a:r>
            <a:r>
              <a:rPr lang="ru-RU" sz="1800" dirty="0" smtClean="0"/>
              <a:t> для разных возрастных групп и т.п.</a:t>
            </a:r>
          </a:p>
          <a:p>
            <a:r>
              <a:rPr lang="ru-RU" sz="1800" dirty="0" smtClean="0"/>
              <a:t>Рисование картины в технике интуитивной живописи</a:t>
            </a:r>
          </a:p>
          <a:p>
            <a:r>
              <a:rPr lang="ru-RU" sz="1800" dirty="0" smtClean="0"/>
              <a:t>Применение интуитивной живописи для решения разных </a:t>
            </a:r>
            <a:r>
              <a:rPr lang="ru-RU" sz="1800" dirty="0" smtClean="0"/>
              <a:t>задач</a:t>
            </a:r>
            <a:endParaRPr lang="ru-RU" sz="1800" dirty="0"/>
          </a:p>
          <a:p>
            <a:r>
              <a:rPr lang="ru-RU" sz="1800" dirty="0" smtClean="0"/>
              <a:t>Спортивные упражнения с </a:t>
            </a:r>
            <a:r>
              <a:rPr lang="ru-RU" sz="1800" dirty="0" err="1" smtClean="0"/>
              <a:t>резиночкой</a:t>
            </a:r>
            <a:r>
              <a:rPr lang="ru-RU" sz="1800" dirty="0" smtClean="0"/>
              <a:t>/мячами/оборудованием и т.п.</a:t>
            </a:r>
          </a:p>
          <a:p>
            <a:r>
              <a:rPr lang="ru-RU" sz="1800" dirty="0" smtClean="0"/>
              <a:t>Освоение применения спортивных упражнений в решении задач из разных образовательных областей</a:t>
            </a:r>
          </a:p>
          <a:p>
            <a:r>
              <a:rPr lang="ru-RU" sz="1800" dirty="0" smtClean="0"/>
              <a:t>Обучение пению\ритмическим движениям и т.п.</a:t>
            </a:r>
          </a:p>
          <a:p>
            <a:r>
              <a:rPr lang="ru-RU" sz="1800" dirty="0" smtClean="0"/>
              <a:t>Применение разных приемов\этапов  пения\ритмических движений </a:t>
            </a:r>
            <a:r>
              <a:rPr lang="ru-RU" sz="1800" dirty="0"/>
              <a:t>и т.п</a:t>
            </a:r>
            <a:r>
              <a:rPr lang="ru-RU" sz="1800" dirty="0" smtClean="0"/>
              <a:t>. для ……</a:t>
            </a:r>
          </a:p>
          <a:p>
            <a:r>
              <a:rPr lang="ru-RU" sz="1800" dirty="0" smtClean="0"/>
              <a:t>Проведение </a:t>
            </a:r>
            <a:r>
              <a:rPr lang="ru-RU" sz="1800" dirty="0"/>
              <a:t>театрализованной постановки </a:t>
            </a:r>
            <a:endParaRPr lang="ru-RU" sz="1800" dirty="0" smtClean="0"/>
          </a:p>
          <a:p>
            <a:r>
              <a:rPr lang="ru-RU" sz="1800" dirty="0" smtClean="0"/>
              <a:t>Использование </a:t>
            </a:r>
            <a:r>
              <a:rPr lang="ru-RU" sz="1800" dirty="0"/>
              <a:t>театрализованной постановки </a:t>
            </a:r>
            <a:r>
              <a:rPr lang="ru-RU" sz="1800" dirty="0" smtClean="0"/>
              <a:t>для работы с детьми или родителями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859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5441513"/>
              </p:ext>
            </p:extLst>
          </p:nvPr>
        </p:nvGraphicFramePr>
        <p:xfrm>
          <a:off x="301625" y="1527175"/>
          <a:ext cx="8504238" cy="540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2119"/>
                <a:gridCol w="42521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МАСТЕР-КЛАСС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Изготовление куклы-ложки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Применение куклы-ложки в образовательных ситуациях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Проведение педагогического </a:t>
                      </a:r>
                      <a:r>
                        <a:rPr lang="ru-RU" sz="1800" dirty="0" err="1" smtClean="0"/>
                        <a:t>квеста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Конструирование </a:t>
                      </a:r>
                      <a:r>
                        <a:rPr lang="ru-RU" sz="1800" dirty="0" err="1" smtClean="0"/>
                        <a:t>квеста</a:t>
                      </a:r>
                      <a:r>
                        <a:rPr lang="ru-RU" sz="1800" dirty="0" smtClean="0"/>
                        <a:t> для разных возрастных групп и т.п.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Рисование картины в технике интуитивной живописи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Применение интуитивной живописи для решения разных задач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Спортивные упражнения с </a:t>
                      </a:r>
                      <a:r>
                        <a:rPr lang="ru-RU" sz="1800" dirty="0" err="1" smtClean="0"/>
                        <a:t>резиночкой</a:t>
                      </a:r>
                      <a:r>
                        <a:rPr lang="ru-RU" sz="1800" dirty="0" smtClean="0"/>
                        <a:t>/мячами/оборудованием и т.п.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Освоение применения спортивных упражнений в решении задач из разных образовательных областей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Обучение пению\ритмическим движениям и т.п.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Применение разных приемов\этапов  пения\ритмических движений и т.п. для ……</a:t>
                      </a:r>
                      <a:endParaRPr lang="ru-RU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Проведение театрализованной постановки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Использование театрализованной постановки для работы с детьми или родителями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20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1368152"/>
          </a:xfrm>
        </p:spPr>
        <p:txBody>
          <a:bodyPr>
            <a:noAutofit/>
          </a:bodyPr>
          <a:lstStyle/>
          <a:p>
            <a:r>
              <a:rPr lang="ru-RU" sz="4400" dirty="0">
                <a:latin typeface="Bookman Old Style" panose="02050604050505020204" pitchFamily="18" charset="0"/>
              </a:rPr>
              <a:t>Алгоритм проведения  мастер-класса</a:t>
            </a:r>
            <a:br>
              <a:rPr lang="ru-RU" sz="4400" dirty="0">
                <a:latin typeface="Bookman Old Style" panose="02050604050505020204" pitchFamily="18" charset="0"/>
              </a:rPr>
            </a:b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5734"/>
            <a:ext cx="8928991" cy="4023360"/>
          </a:xfrm>
        </p:spPr>
        <p:txBody>
          <a:bodyPr>
            <a:noAutofit/>
          </a:bodyPr>
          <a:lstStyle/>
          <a:p>
            <a:r>
              <a:rPr lang="ru-RU" sz="2400" dirty="0"/>
              <a:t>Выделение </a:t>
            </a:r>
            <a:r>
              <a:rPr lang="ru-RU" sz="2400" dirty="0" smtClean="0"/>
              <a:t>проблемы (приема)</a:t>
            </a:r>
            <a:endParaRPr lang="ru-RU" sz="2400" dirty="0"/>
          </a:p>
          <a:p>
            <a:r>
              <a:rPr lang="ru-RU" sz="2400" dirty="0"/>
              <a:t>Панель-объединение в группы для решения </a:t>
            </a:r>
            <a:r>
              <a:rPr lang="ru-RU" sz="2400" dirty="0" smtClean="0"/>
              <a:t>проблемы (освоения приема)</a:t>
            </a:r>
            <a:endParaRPr lang="ru-RU" sz="2400" dirty="0"/>
          </a:p>
          <a:p>
            <a:r>
              <a:rPr lang="ru-RU" sz="2400" dirty="0"/>
              <a:t>Работа с </a:t>
            </a:r>
            <a:r>
              <a:rPr lang="ru-RU" sz="2400" dirty="0" err="1" smtClean="0"/>
              <a:t>фокус-групп</a:t>
            </a:r>
            <a:r>
              <a:rPr lang="ru-RU" sz="2400" dirty="0" smtClean="0"/>
              <a:t> материалом </a:t>
            </a:r>
            <a:r>
              <a:rPr lang="ru-RU" sz="2400" dirty="0"/>
              <a:t>(в это время предусмотреть работу с залом)</a:t>
            </a:r>
          </a:p>
          <a:p>
            <a:r>
              <a:rPr lang="ru-RU" sz="2400" dirty="0"/>
              <a:t>Афиширование - представление результатов работы</a:t>
            </a:r>
          </a:p>
          <a:p>
            <a:r>
              <a:rPr lang="ru-RU" sz="2400" dirty="0"/>
              <a:t>Обсуждение и корректировка результатов работы</a:t>
            </a:r>
          </a:p>
          <a:p>
            <a:r>
              <a:rPr lang="ru-RU" sz="2400" dirty="0" err="1" smtClean="0"/>
              <a:t>РефлЕксия</a:t>
            </a:r>
            <a:r>
              <a:rPr lang="ru-RU" sz="2400" dirty="0" smtClean="0"/>
              <a:t> </a:t>
            </a:r>
            <a:r>
              <a:rPr lang="ru-RU" sz="2400" dirty="0"/>
              <a:t>участников мастер-класса</a:t>
            </a:r>
          </a:p>
        </p:txBody>
      </p:sp>
    </p:spTree>
    <p:extLst>
      <p:ext uri="{BB962C8B-B14F-4D97-AF65-F5344CB8AC3E}">
        <p14:creationId xmlns:p14="http://schemas.microsoft.com/office/powerpoint/2010/main" val="17999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Фокус-группа неприкаянная (не предусмотрены места и понятные инструкции о том, что им делать)</a:t>
            </a:r>
          </a:p>
          <a:p>
            <a:r>
              <a:rPr lang="ru-RU" dirty="0" smtClean="0"/>
              <a:t>Не слышно ответов из большой аудитории</a:t>
            </a:r>
          </a:p>
          <a:p>
            <a:r>
              <a:rPr lang="ru-RU" dirty="0" smtClean="0"/>
              <a:t>Не видно, что делает фокус-группа</a:t>
            </a:r>
          </a:p>
          <a:p>
            <a:r>
              <a:rPr lang="ru-RU" dirty="0" smtClean="0"/>
              <a:t>Слишком много мелкого или объемного оборудования</a:t>
            </a:r>
          </a:p>
          <a:p>
            <a:r>
              <a:rPr lang="ru-RU" dirty="0" smtClean="0"/>
              <a:t>Работа с большой аудиторией за спинами жюри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48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640960" cy="4824536"/>
          </a:xfrm>
        </p:spPr>
        <p:txBody>
          <a:bodyPr/>
          <a:lstStyle/>
          <a:p>
            <a:r>
              <a:rPr lang="ru-RU" sz="2000" b="1" dirty="0"/>
              <a:t>«Не забыть об этом сказать!»</a:t>
            </a:r>
          </a:p>
          <a:p>
            <a:pPr marL="0" indent="0">
              <a:buNone/>
            </a:pPr>
            <a:r>
              <a:rPr lang="ru-RU" sz="1600" dirty="0" smtClean="0"/>
              <a:t>(а еще мы с родителями работаем…)</a:t>
            </a:r>
          </a:p>
          <a:p>
            <a:r>
              <a:rPr lang="ru-RU" sz="2000" b="1" dirty="0" smtClean="0"/>
              <a:t>«Нужно </a:t>
            </a:r>
            <a:r>
              <a:rPr lang="ru-RU" sz="2000" b="1" dirty="0"/>
              <a:t>немного по(за)умнее!»</a:t>
            </a:r>
          </a:p>
          <a:p>
            <a:pPr marL="0" indent="0">
              <a:buNone/>
            </a:pPr>
            <a:r>
              <a:rPr lang="ru-RU" sz="1600" dirty="0" smtClean="0"/>
              <a:t>(пусть все понимают, что я умные слова знаю…)</a:t>
            </a:r>
          </a:p>
          <a:p>
            <a:r>
              <a:rPr lang="ru-RU" sz="2000" b="1" dirty="0"/>
              <a:t>«Это и так понятно!» </a:t>
            </a:r>
            <a:r>
              <a:rPr lang="ru-RU" sz="1800" i="1" u="sng" dirty="0" smtClean="0"/>
              <a:t>очевидные вопросы</a:t>
            </a:r>
          </a:p>
          <a:p>
            <a:pPr marL="0" indent="0">
              <a:buNone/>
            </a:pPr>
            <a:r>
              <a:rPr lang="ru-RU" sz="1600" dirty="0"/>
              <a:t>(нужно ли </a:t>
            </a:r>
            <a:r>
              <a:rPr lang="ru-RU" sz="1600" dirty="0" smtClean="0"/>
              <a:t>учить </a:t>
            </a:r>
            <a:r>
              <a:rPr lang="ru-RU" sz="1600" dirty="0"/>
              <a:t>детей сотрудничеству?, какого цвета бывают карандаши</a:t>
            </a:r>
            <a:r>
              <a:rPr lang="ru-RU" sz="1600" dirty="0" smtClean="0"/>
              <a:t>?...)</a:t>
            </a:r>
          </a:p>
          <a:p>
            <a:r>
              <a:rPr lang="ru-RU" sz="2000" b="1" dirty="0"/>
              <a:t>«Хороший тамада и конкурсы интересные»</a:t>
            </a:r>
          </a:p>
          <a:p>
            <a:pPr marL="0" indent="0">
              <a:buNone/>
            </a:pPr>
            <a:r>
              <a:rPr lang="ru-RU" sz="1600" dirty="0" smtClean="0"/>
              <a:t>(а пока фокус-группа работает, мы с вами споем песню…)</a:t>
            </a:r>
          </a:p>
          <a:p>
            <a:r>
              <a:rPr lang="ru-RU" sz="2000" b="1" dirty="0"/>
              <a:t>«Ну наконец-то!»</a:t>
            </a:r>
          </a:p>
          <a:p>
            <a:pPr marL="0" indent="0">
              <a:buNone/>
            </a:pPr>
            <a:r>
              <a:rPr lang="ru-RU" sz="1600" dirty="0"/>
              <a:t>(</a:t>
            </a:r>
            <a:r>
              <a:rPr lang="ru-RU" sz="1600" dirty="0" smtClean="0"/>
              <a:t>какое хорошее предложение…)</a:t>
            </a:r>
          </a:p>
          <a:p>
            <a:r>
              <a:rPr lang="ru-RU" sz="2000" b="1" dirty="0"/>
              <a:t>«Боже, зачем я сюда вышла?»</a:t>
            </a:r>
            <a:r>
              <a:rPr lang="ru-RU" sz="2000" b="1" dirty="0"/>
              <a:t> </a:t>
            </a:r>
            <a:r>
              <a:rPr lang="ru-RU" sz="1800" i="1" u="sng" dirty="0" smtClean="0"/>
              <a:t>неловкая деятельность</a:t>
            </a:r>
            <a:endParaRPr lang="ru-RU" sz="1800" dirty="0" smtClean="0"/>
          </a:p>
          <a:p>
            <a:pPr marL="0" indent="0">
              <a:buNone/>
            </a:pPr>
            <a:r>
              <a:rPr lang="ru-RU" sz="1600" dirty="0" smtClean="0"/>
              <a:t>(потанцуйте, посмотрите друг другу в глаза, обнимитесь и пр.)</a:t>
            </a:r>
          </a:p>
          <a:p>
            <a:r>
              <a:rPr lang="ru-RU" sz="2000" b="1" dirty="0"/>
              <a:t>«Карго-культ»</a:t>
            </a:r>
          </a:p>
          <a:p>
            <a:pPr marL="0" indent="0">
              <a:buNone/>
            </a:pPr>
            <a:r>
              <a:rPr lang="ru-RU" sz="1600" dirty="0" smtClean="0"/>
              <a:t>(мы с детьми маски делали, </a:t>
            </a:r>
            <a:r>
              <a:rPr lang="ru-RU" sz="1600" dirty="0" err="1" smtClean="0"/>
              <a:t>лэпбуки</a:t>
            </a:r>
            <a:r>
              <a:rPr lang="ru-RU" sz="1600" dirty="0" smtClean="0"/>
              <a:t> делали…)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1988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425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Презентация PowerPoint</vt:lpstr>
      <vt:lpstr>Проблема</vt:lpstr>
      <vt:lpstr>Важная мысль</vt:lpstr>
      <vt:lpstr>Важные различия</vt:lpstr>
      <vt:lpstr>Распределите</vt:lpstr>
      <vt:lpstr>Распределение</vt:lpstr>
      <vt:lpstr>Алгоритм проведения  мастер-класса </vt:lpstr>
      <vt:lpstr>Ошибки организации</vt:lpstr>
      <vt:lpstr>Ошибки содержания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ОРГАНИЗАЦИИ ПРОБЛЕМНОГО ОБУЧЕНИЯ В ДОУ</dc:title>
  <dc:creator>user</dc:creator>
  <cp:lastModifiedBy>Детский сад Котенок</cp:lastModifiedBy>
  <cp:revision>288</cp:revision>
  <dcterms:created xsi:type="dcterms:W3CDTF">2013-12-20T05:34:00Z</dcterms:created>
  <dcterms:modified xsi:type="dcterms:W3CDTF">2021-03-21T10:26:02Z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1049-11.2.0.8341</vt:lpwstr>
  </property>
</Properties>
</file>