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66" autoAdjust="0"/>
  </p:normalViewPr>
  <p:slideViewPr>
    <p:cSldViewPr>
      <p:cViewPr varScale="1">
        <p:scale>
          <a:sx n="78" d="100"/>
          <a:sy n="78" d="100"/>
        </p:scale>
        <p:origin x="-18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58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2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29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2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4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94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7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7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37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C2F5D-673C-4FDD-AF3F-A3914C9D3FD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86ED-72BF-4904-8326-F3872D8C2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06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1499077" y="328613"/>
            <a:ext cx="6532563" cy="9477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2368550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Алексей Майер</a:t>
            </a:r>
          </a:p>
          <a:p>
            <a:pPr marL="1352550" indent="-1352550" eaLnBrk="0" fontAlgn="base" hangingPunct="0">
              <a:lnSpc>
                <a:spcPts val="2163"/>
              </a:lnSpc>
              <a:spcBef>
                <a:spcPts val="1463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Доктор </a:t>
            </a:r>
            <a:r>
              <a:rPr lang="ru-RU" dirty="0" err="1">
                <a:latin typeface="Arial" charset="0"/>
              </a:rPr>
              <a:t>пед.наук</a:t>
            </a:r>
            <a:r>
              <a:rPr lang="ru-RU" dirty="0">
                <a:latin typeface="Arial" charset="0"/>
              </a:rPr>
              <a:t>, профессор кафедры педагогики </a:t>
            </a:r>
            <a:endParaRPr lang="ru-RU" dirty="0" smtClean="0">
              <a:latin typeface="Arial" charset="0"/>
            </a:endParaRPr>
          </a:p>
          <a:p>
            <a:pPr marL="1352550" indent="-1352550" eaLnBrk="0" fontAlgn="base" hangingPunct="0">
              <a:lnSpc>
                <a:spcPts val="2163"/>
              </a:lnSpc>
              <a:spcBef>
                <a:spcPts val="1463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</a:rPr>
              <a:t>                      начального </a:t>
            </a:r>
            <a:r>
              <a:rPr lang="ru-RU" dirty="0">
                <a:latin typeface="Arial" charset="0"/>
              </a:rPr>
              <a:t>и дошкольного образования МГОГИ</a:t>
            </a:r>
          </a:p>
        </p:txBody>
      </p:sp>
      <p:pic>
        <p:nvPicPr>
          <p:cNvPr id="54276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2139950" cy="215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1557338" y="4248150"/>
            <a:ext cx="6278562" cy="110966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>
                <a:latin typeface="Arial" charset="0"/>
              </a:rPr>
              <a:t>Совместно с порталом для профессионалов дошкольного</a:t>
            </a:r>
          </a:p>
          <a:p>
            <a:pPr marL="2419350" lvl="2" eaLnBrk="0" fontAlgn="base" hangingPunct="0">
              <a:spcBef>
                <a:spcPts val="150"/>
              </a:spcBef>
              <a:spcAft>
                <a:spcPct val="0"/>
              </a:spcAft>
            </a:pPr>
            <a:r>
              <a:rPr lang="ru-RU">
                <a:latin typeface="Arial" charset="0"/>
              </a:rPr>
              <a:t>образования</a:t>
            </a:r>
          </a:p>
          <a:p>
            <a:pPr marL="1033463" lvl="1" eaLnBrk="0" fontAlgn="base" hangingPunct="0">
              <a:lnSpc>
                <a:spcPts val="4613"/>
              </a:lnSpc>
              <a:spcBef>
                <a:spcPts val="1038"/>
              </a:spcBef>
              <a:spcAft>
                <a:spcPct val="0"/>
              </a:spcAft>
            </a:pPr>
            <a:r>
              <a:rPr lang="ru-RU" sz="5300" b="1">
                <a:latin typeface="Arial" charset="0"/>
              </a:rPr>
              <a:t>bestteachers</a:t>
            </a:r>
          </a:p>
        </p:txBody>
      </p:sp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2690813" y="5705475"/>
            <a:ext cx="3846512" cy="20478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161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>
                <a:latin typeface="Arial" charset="0"/>
              </a:rPr>
              <a:t>территория лучших знании</a:t>
            </a:r>
          </a:p>
        </p:txBody>
      </p:sp>
    </p:spTree>
    <p:extLst>
      <p:ext uri="{BB962C8B-B14F-4D97-AF65-F5344CB8AC3E}">
        <p14:creationId xmlns:p14="http://schemas.microsoft.com/office/powerpoint/2010/main" val="70888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1" name="Picture 7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195388" y="314325"/>
            <a:ext cx="7364412" cy="1984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80988" y="890588"/>
            <a:ext cx="182562" cy="11588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07504" y="0"/>
            <a:ext cx="8928992" cy="6597351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indent="1768475" eaLnBrk="0" fontAlgn="base" hangingPunct="0">
              <a:lnSpc>
                <a:spcPts val="35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Arial" charset="0"/>
              </a:rPr>
              <a:t>Должны быть (что </a:t>
            </a:r>
            <a:r>
              <a:rPr lang="ru-RU" sz="3200" dirty="0" smtClean="0">
                <a:latin typeface="Arial" charset="0"/>
              </a:rPr>
              <a:t>есть)</a:t>
            </a:r>
          </a:p>
          <a:p>
            <a:pPr indent="-179388" eaLnBrk="0" fontAlgn="base" hangingPunct="0">
              <a:lnSpc>
                <a:spcPts val="35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/>
              </a:rPr>
              <a:t>Положение </a:t>
            </a:r>
            <a:r>
              <a:rPr lang="ru-RU" sz="2800" dirty="0">
                <a:latin typeface="Times New Roman"/>
              </a:rPr>
              <a:t>о реализации </a:t>
            </a:r>
            <a:r>
              <a:rPr lang="ru-RU" sz="2800" dirty="0" err="1">
                <a:latin typeface="Times New Roman"/>
              </a:rPr>
              <a:t>ФГОСа</a:t>
            </a:r>
            <a:r>
              <a:rPr lang="ru-RU" sz="2800" dirty="0">
                <a:latin typeface="Times New Roman"/>
              </a:rPr>
              <a:t> дошкольного</a:t>
            </a:r>
            <a:endParaRPr lang="ru-RU" sz="3200" dirty="0">
              <a:latin typeface="Arial" charset="0"/>
            </a:endParaRPr>
          </a:p>
          <a:p>
            <a:pPr marL="0" lvl="1" eaLnBrk="0" fontAlgn="base" hangingPunct="0">
              <a:lnSpc>
                <a:spcPts val="2450"/>
              </a:lnSpc>
              <a:spcBef>
                <a:spcPts val="700"/>
              </a:spcBef>
              <a:spcAft>
                <a:spcPct val="0"/>
              </a:spcAft>
            </a:pPr>
            <a:r>
              <a:rPr lang="ru-RU" sz="2000" dirty="0">
                <a:latin typeface="Times New Roman"/>
              </a:rPr>
              <a:t>образования (Письмо </a:t>
            </a:r>
            <a:r>
              <a:rPr lang="ru-RU" sz="2000" dirty="0" err="1">
                <a:latin typeface="Times New Roman"/>
              </a:rPr>
              <a:t>Минобрнауки</a:t>
            </a:r>
            <a:r>
              <a:rPr lang="ru-RU" sz="2000" dirty="0">
                <a:latin typeface="Times New Roman"/>
              </a:rPr>
              <a:t> России от 10.01.2014 N 08-10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2450"/>
              </a:lnSpc>
              <a:spcBef>
                <a:spcPts val="70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«О </a:t>
            </a:r>
            <a:r>
              <a:rPr lang="ru-RU" sz="2000" dirty="0">
                <a:latin typeface="Times New Roman"/>
              </a:rPr>
              <a:t>необходимости проведения ряда мероприятий по обеспечению </a:t>
            </a:r>
            <a:r>
              <a:rPr lang="ru-RU" sz="2000" dirty="0" smtClean="0">
                <a:latin typeface="Times New Roman"/>
              </a:rPr>
              <a:t>введения</a:t>
            </a:r>
          </a:p>
          <a:p>
            <a:pPr marL="0" lvl="1" eaLnBrk="0" fontAlgn="base" hangingPunct="0">
              <a:lnSpc>
                <a:spcPts val="2450"/>
              </a:lnSpc>
              <a:spcBef>
                <a:spcPts val="70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 ФГОС дошкольного образования» </a:t>
            </a:r>
            <a:r>
              <a:rPr lang="ru-RU" sz="2000" dirty="0">
                <a:latin typeface="Times New Roman"/>
              </a:rPr>
              <a:t>)</a:t>
            </a:r>
          </a:p>
          <a:p>
            <a:pPr marL="0" lvl="1" eaLnBrk="0" fontAlgn="base" hangingPunct="0">
              <a:spcBef>
                <a:spcPts val="863"/>
              </a:spcBef>
              <a:spcAft>
                <a:spcPct val="0"/>
              </a:spcAft>
            </a:pPr>
            <a:r>
              <a:rPr lang="ru-RU" sz="2800" dirty="0">
                <a:latin typeface="Times New Roman"/>
              </a:rPr>
              <a:t>Методические рекомендации по реализации </a:t>
            </a:r>
            <a:r>
              <a:rPr lang="ru-RU" sz="2800" dirty="0" err="1">
                <a:latin typeface="Times New Roman"/>
              </a:rPr>
              <a:t>ФГОСа</a:t>
            </a:r>
            <a:endParaRPr lang="ru-RU" sz="2800" dirty="0">
              <a:latin typeface="Times New Roman"/>
            </a:endParaRPr>
          </a:p>
          <a:p>
            <a:pPr marL="0" lvl="1" eaLnBrk="0" fontAlgn="base" hangingPunct="0">
              <a:lnSpc>
                <a:spcPts val="2425"/>
              </a:lnSpc>
              <a:spcBef>
                <a:spcPts val="763"/>
              </a:spcBef>
              <a:spcAft>
                <a:spcPct val="0"/>
              </a:spcAft>
            </a:pPr>
            <a:r>
              <a:rPr lang="ru-RU" sz="2000" dirty="0">
                <a:latin typeface="Times New Roman"/>
              </a:rPr>
              <a:t>дошкольного образования (Методические рекомендации по реализации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2425"/>
              </a:lnSpc>
              <a:spcBef>
                <a:spcPts val="763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полномочий </a:t>
            </a:r>
            <a:r>
              <a:rPr lang="ru-RU" sz="2000" dirty="0">
                <a:latin typeface="Times New Roman"/>
              </a:rPr>
              <a:t>органов государственной власти субъектов Российской Федерации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2425"/>
              </a:lnSpc>
              <a:spcBef>
                <a:spcPts val="763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по </a:t>
            </a:r>
            <a:r>
              <a:rPr lang="ru-RU" sz="2000" dirty="0">
                <a:latin typeface="Times New Roman"/>
              </a:rPr>
              <a:t>финансовому обеспечению оказания государственных и муниципальных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2425"/>
              </a:lnSpc>
              <a:spcBef>
                <a:spcPts val="763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услуг </a:t>
            </a:r>
            <a:r>
              <a:rPr lang="ru-RU" sz="2000" dirty="0">
                <a:latin typeface="Times New Roman"/>
              </a:rPr>
              <a:t>в сфере дошкольного образования; Письмо Федеральной службы по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2425"/>
              </a:lnSpc>
              <a:spcBef>
                <a:spcPts val="763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контролю </a:t>
            </a:r>
            <a:r>
              <a:rPr lang="ru-RU" sz="2000" dirty="0">
                <a:latin typeface="Times New Roman"/>
              </a:rPr>
              <a:t>в сфере образования и науки (</a:t>
            </a:r>
            <a:r>
              <a:rPr lang="ru-RU" sz="2000" dirty="0" err="1">
                <a:latin typeface="Times New Roman"/>
              </a:rPr>
              <a:t>Рособрнадзора</a:t>
            </a:r>
            <a:r>
              <a:rPr lang="ru-RU" sz="2000" dirty="0">
                <a:latin typeface="Times New Roman"/>
              </a:rPr>
              <a:t>) № 01-52-22/05-382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2425"/>
              </a:lnSpc>
              <a:spcBef>
                <a:spcPts val="763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от </a:t>
            </a:r>
            <a:r>
              <a:rPr lang="ru-RU" sz="2000" dirty="0">
                <a:latin typeface="Times New Roman"/>
              </a:rPr>
              <a:t>07.02.2014; Комментарии к ФГОС дошкольного образования.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2425"/>
              </a:lnSpc>
              <a:spcBef>
                <a:spcPts val="763"/>
              </a:spcBef>
              <a:spcAft>
                <a:spcPct val="0"/>
              </a:spcAft>
            </a:pPr>
            <a:r>
              <a:rPr lang="ru-RU" sz="2000" dirty="0" err="1" smtClean="0">
                <a:latin typeface="Times New Roman"/>
              </a:rPr>
              <a:t>Минобрнауки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ru-RU" sz="2000" dirty="0">
                <a:latin typeface="Times New Roman"/>
              </a:rPr>
              <a:t>России от 28 февраля 2014 года №</a:t>
            </a:r>
            <a:r>
              <a:rPr lang="ru-RU" sz="2000" dirty="0" smtClean="0">
                <a:latin typeface="Times New Roman"/>
              </a:rPr>
              <a:t>08-249)</a:t>
            </a:r>
            <a:endParaRPr lang="ru-RU" sz="2000" dirty="0">
              <a:latin typeface="Times New Roman"/>
            </a:endParaRPr>
          </a:p>
          <a:p>
            <a:pPr marL="0" lvl="1" eaLnBrk="0" fontAlgn="base" hangingPunct="0">
              <a:lnSpc>
                <a:spcPts val="3363"/>
              </a:lnSpc>
              <a:spcBef>
                <a:spcPts val="650"/>
              </a:spcBef>
              <a:spcAft>
                <a:spcPct val="0"/>
              </a:spcAft>
            </a:pPr>
            <a:r>
              <a:rPr lang="ru-RU" sz="2800" dirty="0">
                <a:latin typeface="Times New Roman"/>
              </a:rPr>
              <a:t>Примерные общеобразовательные программы </a:t>
            </a:r>
            <a:r>
              <a:rPr lang="ru-RU" sz="2800" dirty="0" smtClean="0">
                <a:latin typeface="Times New Roman"/>
              </a:rPr>
              <a:t>дошкольного</a:t>
            </a:r>
          </a:p>
          <a:p>
            <a:pPr marL="0" lvl="1" eaLnBrk="0" fontAlgn="base" hangingPunct="0">
              <a:lnSpc>
                <a:spcPts val="3363"/>
              </a:lnSpc>
              <a:spcBef>
                <a:spcPts val="650"/>
              </a:spcBef>
              <a:spcAft>
                <a:spcPct val="0"/>
              </a:spcAft>
            </a:pPr>
            <a:r>
              <a:rPr lang="ru-RU" sz="2800" dirty="0" smtClean="0">
                <a:latin typeface="Times New Roman"/>
              </a:rPr>
              <a:t> </a:t>
            </a:r>
            <a:r>
              <a:rPr lang="ru-RU" sz="2800" dirty="0">
                <a:latin typeface="Times New Roman"/>
              </a:rPr>
              <a:t>образования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80988" y="2743200"/>
            <a:ext cx="182562" cy="11588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80988" y="5815013"/>
            <a:ext cx="182562" cy="1222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8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0"/>
            <a:ext cx="912495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9914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971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0"/>
            <a:ext cx="912495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568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94" name="Picture 4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76200"/>
            <a:ext cx="129540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446838"/>
            <a:chOff x="0" y="0"/>
            <a:chExt cx="5760" cy="4061"/>
          </a:xfrm>
        </p:grpSpPr>
        <p:sp>
          <p:nvSpPr>
            <p:cNvPr id="3" name="Rectangle 45"/>
            <p:cNvSpPr>
              <a:spLocks noChangeArrowheads="1"/>
            </p:cNvSpPr>
            <p:nvPr/>
          </p:nvSpPr>
          <p:spPr bwMode="auto">
            <a:xfrm>
              <a:off x="0" y="0"/>
              <a:ext cx="3468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28600" eaLnBrk="0" fontAlgn="base" hangingPunct="0">
                <a:spcBef>
                  <a:spcPts val="988"/>
                </a:spcBef>
                <a:spcAft>
                  <a:spcPct val="0"/>
                </a:spcAft>
              </a:pPr>
              <a:endParaRPr lang="ru-RU" sz="1200" b="1" dirty="0">
                <a:latin typeface="Arial" charset="0"/>
              </a:endParaRPr>
            </a:p>
          </p:txBody>
        </p:sp>
        <p:sp>
          <p:nvSpPr>
            <p:cNvPr id="4" name="Rectangle 44"/>
            <p:cNvSpPr>
              <a:spLocks noChangeArrowheads="1"/>
            </p:cNvSpPr>
            <p:nvPr/>
          </p:nvSpPr>
          <p:spPr bwMode="auto">
            <a:xfrm>
              <a:off x="3468" y="0"/>
              <a:ext cx="63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67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1400">
                  <a:latin typeface="Arial" charset="0"/>
                </a:rPr>
                <a:t>Базовая часть</a:t>
              </a:r>
            </a:p>
          </p:txBody>
        </p:sp>
        <p:sp>
          <p:nvSpPr>
            <p:cNvPr id="5" name="Rectangle 43"/>
            <p:cNvSpPr>
              <a:spLocks noChangeArrowheads="1"/>
            </p:cNvSpPr>
            <p:nvPr/>
          </p:nvSpPr>
          <p:spPr bwMode="auto">
            <a:xfrm>
              <a:off x="4107" y="0"/>
              <a:ext cx="1653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ts val="388"/>
                </a:spcBef>
                <a:spcAft>
                  <a:spcPct val="0"/>
                </a:spcAft>
              </a:pPr>
              <a:r>
                <a:rPr lang="ru-RU" sz="1400">
                  <a:latin typeface="Arial" charset="0"/>
                </a:rPr>
                <a:t>Часть участников ОП / ОВЗ</a:t>
              </a:r>
            </a:p>
          </p:txBody>
        </p:sp>
        <p:sp>
          <p:nvSpPr>
            <p:cNvPr id="6" name="Rectangle 42"/>
            <p:cNvSpPr>
              <a:spLocks noChangeArrowheads="1"/>
            </p:cNvSpPr>
            <p:nvPr/>
          </p:nvSpPr>
          <p:spPr bwMode="auto">
            <a:xfrm>
              <a:off x="0" y="326"/>
              <a:ext cx="3468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350"/>
                </a:lnSpc>
                <a:spcBef>
                  <a:spcPts val="41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описание материально-технического обеспечения Программы</a:t>
              </a:r>
            </a:p>
          </p:txBody>
        </p:sp>
        <p:sp>
          <p:nvSpPr>
            <p:cNvPr id="7" name="Rectangle 41"/>
            <p:cNvSpPr>
              <a:spLocks noChangeArrowheads="1"/>
            </p:cNvSpPr>
            <p:nvPr/>
          </p:nvSpPr>
          <p:spPr bwMode="auto">
            <a:xfrm>
              <a:off x="3468" y="326"/>
              <a:ext cx="639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4107" y="326"/>
              <a:ext cx="801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9" name="Rectangle 39"/>
            <p:cNvSpPr>
              <a:spLocks noChangeArrowheads="1"/>
            </p:cNvSpPr>
            <p:nvPr/>
          </p:nvSpPr>
          <p:spPr bwMode="auto">
            <a:xfrm>
              <a:off x="4908" y="326"/>
              <a:ext cx="852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0" name="Rectangle 38"/>
            <p:cNvSpPr>
              <a:spLocks noChangeArrowheads="1"/>
            </p:cNvSpPr>
            <p:nvPr/>
          </p:nvSpPr>
          <p:spPr bwMode="auto">
            <a:xfrm>
              <a:off x="0" y="768"/>
              <a:ext cx="3468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825"/>
                </a:lnSpc>
                <a:spcBef>
                  <a:spcPts val="838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цели, задачи</a:t>
              </a:r>
            </a:p>
          </p:txBody>
        </p: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3468" y="768"/>
              <a:ext cx="639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2" name="Rectangle 36"/>
            <p:cNvSpPr>
              <a:spLocks noChangeArrowheads="1"/>
            </p:cNvSpPr>
            <p:nvPr/>
          </p:nvSpPr>
          <p:spPr bwMode="auto">
            <a:xfrm>
              <a:off x="4107" y="768"/>
              <a:ext cx="801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3" name="Rectangle 35"/>
            <p:cNvSpPr>
              <a:spLocks noChangeArrowheads="1"/>
            </p:cNvSpPr>
            <p:nvPr/>
          </p:nvSpPr>
          <p:spPr bwMode="auto">
            <a:xfrm>
              <a:off x="4908" y="768"/>
              <a:ext cx="852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0" y="1037"/>
              <a:ext cx="3468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825"/>
                </a:lnSpc>
                <a:spcBef>
                  <a:spcPts val="838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принципы</a:t>
              </a:r>
            </a:p>
          </p:txBody>
        </p:sp>
        <p:sp>
          <p:nvSpPr>
            <p:cNvPr id="15" name="Rectangle 33"/>
            <p:cNvSpPr>
              <a:spLocks noChangeArrowheads="1"/>
            </p:cNvSpPr>
            <p:nvPr/>
          </p:nvSpPr>
          <p:spPr bwMode="auto">
            <a:xfrm>
              <a:off x="3468" y="1037"/>
              <a:ext cx="639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4107" y="1037"/>
              <a:ext cx="801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7" name="Rectangle 31"/>
            <p:cNvSpPr>
              <a:spLocks noChangeArrowheads="1"/>
            </p:cNvSpPr>
            <p:nvPr/>
          </p:nvSpPr>
          <p:spPr bwMode="auto">
            <a:xfrm>
              <a:off x="4908" y="1037"/>
              <a:ext cx="852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" name="Rectangle 30"/>
            <p:cNvSpPr>
              <a:spLocks noChangeArrowheads="1"/>
            </p:cNvSpPr>
            <p:nvPr/>
          </p:nvSpPr>
          <p:spPr bwMode="auto">
            <a:xfrm>
              <a:off x="0" y="1306"/>
              <a:ext cx="3468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традиционные события, праздники, мероприятия в распорядке/режиме дня</a:t>
              </a:r>
            </a:p>
          </p:txBody>
        </p:sp>
        <p:sp>
          <p:nvSpPr>
            <p:cNvPr id="19" name="Rectangle 29"/>
            <p:cNvSpPr>
              <a:spLocks noChangeArrowheads="1"/>
            </p:cNvSpPr>
            <p:nvPr/>
          </p:nvSpPr>
          <p:spPr bwMode="auto">
            <a:xfrm>
              <a:off x="3468" y="1306"/>
              <a:ext cx="639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107" y="1306"/>
              <a:ext cx="801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4908" y="1306"/>
              <a:ext cx="852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0" y="1747"/>
              <a:ext cx="3468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825"/>
                </a:lnSpc>
                <a:spcBef>
                  <a:spcPts val="838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планируемые результаты освоения программы</a:t>
              </a: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3468" y="1747"/>
              <a:ext cx="639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107" y="1747"/>
              <a:ext cx="801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908" y="1747"/>
              <a:ext cx="852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0" y="2016"/>
              <a:ext cx="3468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особенности образовательной деятельности разных видов и культурных практик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3468" y="2016"/>
              <a:ext cx="639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4107" y="2016"/>
              <a:ext cx="801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4908" y="2016"/>
              <a:ext cx="852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0" y="2458"/>
              <a:ext cx="3468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особенности организации развивающей предметно-пространственной среды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468" y="2458"/>
              <a:ext cx="639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648" name="Rectangle 16"/>
            <p:cNvSpPr>
              <a:spLocks noChangeArrowheads="1"/>
            </p:cNvSpPr>
            <p:nvPr/>
          </p:nvSpPr>
          <p:spPr bwMode="auto">
            <a:xfrm>
              <a:off x="4107" y="2458"/>
              <a:ext cx="801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649" name="Rectangle 15"/>
            <p:cNvSpPr>
              <a:spLocks noChangeArrowheads="1"/>
            </p:cNvSpPr>
            <p:nvPr/>
          </p:nvSpPr>
          <p:spPr bwMode="auto">
            <a:xfrm>
              <a:off x="4908" y="2458"/>
              <a:ext cx="852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695" name="Rectangle 14"/>
            <p:cNvSpPr>
              <a:spLocks noChangeArrowheads="1"/>
            </p:cNvSpPr>
            <p:nvPr/>
          </p:nvSpPr>
          <p:spPr bwMode="auto">
            <a:xfrm>
              <a:off x="0" y="2899"/>
              <a:ext cx="3468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825"/>
                </a:lnSpc>
                <a:spcBef>
                  <a:spcPts val="838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описание образовательной деятельности</a:t>
              </a:r>
            </a:p>
          </p:txBody>
        </p:sp>
        <p:sp>
          <p:nvSpPr>
            <p:cNvPr id="27696" name="Rectangle 13"/>
            <p:cNvSpPr>
              <a:spLocks noChangeArrowheads="1"/>
            </p:cNvSpPr>
            <p:nvPr/>
          </p:nvSpPr>
          <p:spPr bwMode="auto">
            <a:xfrm>
              <a:off x="3468" y="2899"/>
              <a:ext cx="639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697" name="Rectangle 12"/>
            <p:cNvSpPr>
              <a:spLocks noChangeArrowheads="1"/>
            </p:cNvSpPr>
            <p:nvPr/>
          </p:nvSpPr>
          <p:spPr bwMode="auto">
            <a:xfrm>
              <a:off x="4107" y="2899"/>
              <a:ext cx="801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698" name="Rectangle 11"/>
            <p:cNvSpPr>
              <a:spLocks noChangeArrowheads="1"/>
            </p:cNvSpPr>
            <p:nvPr/>
          </p:nvSpPr>
          <p:spPr bwMode="auto">
            <a:xfrm>
              <a:off x="4908" y="2899"/>
              <a:ext cx="852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699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3468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особенности взаимодействия педагогического коллектива с семьями воспитанников</a:t>
              </a:r>
            </a:p>
          </p:txBody>
        </p:sp>
        <p:sp>
          <p:nvSpPr>
            <p:cNvPr id="27700" name="Rectangle 9"/>
            <p:cNvSpPr>
              <a:spLocks noChangeArrowheads="1"/>
            </p:cNvSpPr>
            <p:nvPr/>
          </p:nvSpPr>
          <p:spPr bwMode="auto">
            <a:xfrm>
              <a:off x="3468" y="3168"/>
              <a:ext cx="639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701" name="Rectangle 8"/>
            <p:cNvSpPr>
              <a:spLocks noChangeArrowheads="1"/>
            </p:cNvSpPr>
            <p:nvPr/>
          </p:nvSpPr>
          <p:spPr bwMode="auto">
            <a:xfrm>
              <a:off x="4107" y="3168"/>
              <a:ext cx="801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702" name="Rectangle 7"/>
            <p:cNvSpPr>
              <a:spLocks noChangeArrowheads="1"/>
            </p:cNvSpPr>
            <p:nvPr/>
          </p:nvSpPr>
          <p:spPr bwMode="auto">
            <a:xfrm>
              <a:off x="4908" y="3168"/>
              <a:ext cx="852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703" name="Rectangle 6"/>
            <p:cNvSpPr>
              <a:spLocks noChangeArrowheads="1"/>
            </p:cNvSpPr>
            <p:nvPr/>
          </p:nvSpPr>
          <p:spPr bwMode="auto">
            <a:xfrm>
              <a:off x="0" y="3610"/>
              <a:ext cx="3468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описание вариативных форм, способов, методов и средств реализации Программы</a:t>
              </a:r>
            </a:p>
          </p:txBody>
        </p:sp>
        <p:sp>
          <p:nvSpPr>
            <p:cNvPr id="27704" name="Rectangle 5"/>
            <p:cNvSpPr>
              <a:spLocks noChangeArrowheads="1"/>
            </p:cNvSpPr>
            <p:nvPr/>
          </p:nvSpPr>
          <p:spPr bwMode="auto">
            <a:xfrm>
              <a:off x="3468" y="3610"/>
              <a:ext cx="639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705" name="Rectangle 4"/>
            <p:cNvSpPr>
              <a:spLocks noChangeArrowheads="1"/>
            </p:cNvSpPr>
            <p:nvPr/>
          </p:nvSpPr>
          <p:spPr bwMode="auto">
            <a:xfrm>
              <a:off x="4107" y="3610"/>
              <a:ext cx="801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706" name="Rectangle 3"/>
            <p:cNvSpPr>
              <a:spLocks noChangeArrowheads="1"/>
            </p:cNvSpPr>
            <p:nvPr/>
          </p:nvSpPr>
          <p:spPr bwMode="auto">
            <a:xfrm>
              <a:off x="4908" y="3610"/>
              <a:ext cx="852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470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400050"/>
            <a:ext cx="9144000" cy="5605463"/>
            <a:chOff x="0" y="252"/>
            <a:chExt cx="5760" cy="3531"/>
          </a:xfrm>
        </p:grpSpPr>
        <p:sp>
          <p:nvSpPr>
            <p:cNvPr id="3" name="Rectangle 30"/>
            <p:cNvSpPr>
              <a:spLocks noChangeArrowheads="1"/>
            </p:cNvSpPr>
            <p:nvPr/>
          </p:nvSpPr>
          <p:spPr bwMode="auto">
            <a:xfrm>
              <a:off x="0" y="252"/>
              <a:ext cx="3468" cy="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28600" lvl="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200" dirty="0">
                <a:latin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800" dirty="0">
                <a:latin typeface="Arial" charset="0"/>
              </a:endParaRPr>
            </a:p>
          </p:txBody>
        </p:sp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3468" y="252"/>
              <a:ext cx="639" cy="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lvl="1" eaLnBrk="0" fontAlgn="base" hangingPunct="0">
                <a:lnSpc>
                  <a:spcPts val="26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>
                  <a:latin typeface="Times New Roman"/>
                </a:rPr>
                <a:t>Базов</a:t>
              </a:r>
              <a:endParaRPr lang="ru-RU" sz="2000">
                <a:latin typeface="Times New Roman"/>
              </a:endParaRPr>
            </a:p>
            <a:p>
              <a:pPr marL="92075" lvl="1" eaLnBrk="0" fontAlgn="base" hangingPunct="0">
                <a:lnSpc>
                  <a:spcPts val="26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>
                  <a:latin typeface="Times New Roman"/>
                </a:rPr>
                <a:t>ая</a:t>
              </a:r>
              <a:endParaRPr lang="ru-RU" sz="2000">
                <a:latin typeface="Times New Roman"/>
              </a:endParaRPr>
            </a:p>
            <a:p>
              <a:pPr marL="92075" lvl="1" eaLnBrk="0" fontAlgn="base" hangingPunct="0">
                <a:lnSpc>
                  <a:spcPts val="26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>
                  <a:latin typeface="Times New Roman"/>
                </a:rPr>
                <a:t>часть</a:t>
              </a:r>
            </a:p>
          </p:txBody>
        </p:sp>
        <p:sp>
          <p:nvSpPr>
            <p:cNvPr id="5" name="Rectangle 28"/>
            <p:cNvSpPr>
              <a:spLocks noChangeArrowheads="1"/>
            </p:cNvSpPr>
            <p:nvPr/>
          </p:nvSpPr>
          <p:spPr bwMode="auto">
            <a:xfrm>
              <a:off x="4107" y="252"/>
              <a:ext cx="801" cy="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6" name="Rectangle 27"/>
            <p:cNvSpPr>
              <a:spLocks noChangeArrowheads="1"/>
            </p:cNvSpPr>
            <p:nvPr/>
          </p:nvSpPr>
          <p:spPr bwMode="auto">
            <a:xfrm>
              <a:off x="4908" y="252"/>
              <a:ext cx="852" cy="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0" y="939"/>
              <a:ext cx="3468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825"/>
                </a:lnSpc>
                <a:spcBef>
                  <a:spcPts val="81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подходы к формированию Программы</a:t>
              </a: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3468" y="939"/>
              <a:ext cx="639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4107" y="939"/>
              <a:ext cx="801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4908" y="939"/>
              <a:ext cx="852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0" y="1323"/>
              <a:ext cx="3468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825"/>
                </a:lnSpc>
                <a:spcBef>
                  <a:spcPts val="838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распорядок и /или режим дня</a:t>
              </a: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3468" y="1323"/>
              <a:ext cx="639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4107" y="1323"/>
              <a:ext cx="801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4908" y="1323"/>
              <a:ext cx="852" cy="2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0" y="1592"/>
              <a:ext cx="3468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значимые для разработки и реализации Программы характеристики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468" y="1592"/>
              <a:ext cx="639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107" y="1592"/>
              <a:ext cx="801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908" y="1592"/>
              <a:ext cx="852" cy="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0" y="2033"/>
              <a:ext cx="3468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методическое обеспечение средствами обучения и воспитания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3468" y="2033"/>
              <a:ext cx="639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4107" y="2033"/>
              <a:ext cx="801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4908" y="2033"/>
              <a:ext cx="852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0" y="2475"/>
              <a:ext cx="3468" cy="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описание образовательной деятельности по профессиональной коррекции нарушений развития детей</a:t>
              </a: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3468" y="2475"/>
              <a:ext cx="639" cy="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4107" y="2475"/>
              <a:ext cx="801" cy="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4908" y="2475"/>
              <a:ext cx="852" cy="6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0" y="3124"/>
              <a:ext cx="3468" cy="6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4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000">
                  <a:latin typeface="Times New Roman"/>
                </a:rPr>
                <a:t>способы и направления поддержки детской инициативы</a:t>
              </a:r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3468" y="3124"/>
              <a:ext cx="639" cy="6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07" y="3124"/>
              <a:ext cx="801" cy="6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4908" y="3124"/>
              <a:ext cx="852" cy="6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5451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1475" y="371475"/>
            <a:ext cx="8248650" cy="6450013"/>
            <a:chOff x="234" y="234"/>
            <a:chExt cx="5196" cy="4063"/>
          </a:xfrm>
        </p:grpSpPr>
        <p:sp>
          <p:nvSpPr>
            <p:cNvPr id="3" name="Rectangle 114"/>
            <p:cNvSpPr>
              <a:spLocks noChangeArrowheads="1"/>
            </p:cNvSpPr>
            <p:nvPr/>
          </p:nvSpPr>
          <p:spPr bwMode="auto">
            <a:xfrm>
              <a:off x="234" y="234"/>
              <a:ext cx="2322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500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описание материально-технического обеспечения Программы</a:t>
              </a:r>
            </a:p>
          </p:txBody>
        </p:sp>
        <p:sp>
          <p:nvSpPr>
            <p:cNvPr id="4" name="Rectangle 113"/>
            <p:cNvSpPr>
              <a:spLocks noChangeArrowheads="1"/>
            </p:cNvSpPr>
            <p:nvPr/>
          </p:nvSpPr>
          <p:spPr bwMode="auto">
            <a:xfrm>
              <a:off x="2556" y="234"/>
              <a:ext cx="512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500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2</a:t>
              </a:r>
            </a:p>
          </p:txBody>
        </p:sp>
        <p:sp>
          <p:nvSpPr>
            <p:cNvPr id="5" name="Rectangle 112"/>
            <p:cNvSpPr>
              <a:spLocks noChangeArrowheads="1"/>
            </p:cNvSpPr>
            <p:nvPr/>
          </p:nvSpPr>
          <p:spPr bwMode="auto">
            <a:xfrm>
              <a:off x="3068" y="234"/>
              <a:ext cx="409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6" name="Rectangle 111"/>
            <p:cNvSpPr>
              <a:spLocks noChangeArrowheads="1"/>
            </p:cNvSpPr>
            <p:nvPr/>
          </p:nvSpPr>
          <p:spPr bwMode="auto">
            <a:xfrm>
              <a:off x="3477" y="234"/>
              <a:ext cx="513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ts val="500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12</a:t>
              </a:r>
            </a:p>
          </p:txBody>
        </p:sp>
        <p:sp>
          <p:nvSpPr>
            <p:cNvPr id="7" name="Rectangle 110"/>
            <p:cNvSpPr>
              <a:spLocks noChangeArrowheads="1"/>
            </p:cNvSpPr>
            <p:nvPr/>
          </p:nvSpPr>
          <p:spPr bwMode="auto">
            <a:xfrm>
              <a:off x="3990" y="234"/>
              <a:ext cx="614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57200" eaLnBrk="0" fontAlgn="base" hangingPunct="0">
                <a:spcBef>
                  <a:spcPts val="500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9</a:t>
              </a:r>
            </a:p>
          </p:txBody>
        </p:sp>
        <p:sp>
          <p:nvSpPr>
            <p:cNvPr id="8" name="Rectangle 109"/>
            <p:cNvSpPr>
              <a:spLocks noChangeArrowheads="1"/>
            </p:cNvSpPr>
            <p:nvPr/>
          </p:nvSpPr>
          <p:spPr bwMode="auto">
            <a:xfrm>
              <a:off x="4604" y="234"/>
              <a:ext cx="409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9" name="Rectangle 108"/>
            <p:cNvSpPr>
              <a:spLocks noChangeArrowheads="1"/>
            </p:cNvSpPr>
            <p:nvPr/>
          </p:nvSpPr>
          <p:spPr bwMode="auto">
            <a:xfrm>
              <a:off x="5013" y="234"/>
              <a:ext cx="417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0" name="Rectangle 107"/>
            <p:cNvSpPr>
              <a:spLocks noChangeArrowheads="1"/>
            </p:cNvSpPr>
            <p:nvPr/>
          </p:nvSpPr>
          <p:spPr bwMode="auto">
            <a:xfrm>
              <a:off x="234" y="394"/>
              <a:ext cx="2322" cy="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цели, задачи</a:t>
              </a:r>
            </a:p>
          </p:txBody>
        </p:sp>
        <p:sp>
          <p:nvSpPr>
            <p:cNvPr id="11" name="Rectangle 106"/>
            <p:cNvSpPr>
              <a:spLocks noChangeArrowheads="1"/>
            </p:cNvSpPr>
            <p:nvPr/>
          </p:nvSpPr>
          <p:spPr bwMode="auto">
            <a:xfrm>
              <a:off x="2556" y="394"/>
              <a:ext cx="512" cy="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2" name="Rectangle 105"/>
            <p:cNvSpPr>
              <a:spLocks noChangeArrowheads="1"/>
            </p:cNvSpPr>
            <p:nvPr/>
          </p:nvSpPr>
          <p:spPr bwMode="auto">
            <a:xfrm>
              <a:off x="3068" y="394"/>
              <a:ext cx="409" cy="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9210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1</a:t>
              </a:r>
            </a:p>
          </p:txBody>
        </p:sp>
        <p:sp>
          <p:nvSpPr>
            <p:cNvPr id="13" name="Rectangle 104"/>
            <p:cNvSpPr>
              <a:spLocks noChangeArrowheads="1"/>
            </p:cNvSpPr>
            <p:nvPr/>
          </p:nvSpPr>
          <p:spPr bwMode="auto">
            <a:xfrm>
              <a:off x="3477" y="394"/>
              <a:ext cx="513" cy="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</a:t>
              </a:r>
            </a:p>
          </p:txBody>
        </p:sp>
        <p:sp>
          <p:nvSpPr>
            <p:cNvPr id="14" name="Rectangle 103"/>
            <p:cNvSpPr>
              <a:spLocks noChangeArrowheads="1"/>
            </p:cNvSpPr>
            <p:nvPr/>
          </p:nvSpPr>
          <p:spPr bwMode="auto">
            <a:xfrm>
              <a:off x="3990" y="394"/>
              <a:ext cx="614" cy="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5720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0</a:t>
              </a:r>
            </a:p>
          </p:txBody>
        </p:sp>
        <p:sp>
          <p:nvSpPr>
            <p:cNvPr id="15" name="Rectangle 102"/>
            <p:cNvSpPr>
              <a:spLocks noChangeArrowheads="1"/>
            </p:cNvSpPr>
            <p:nvPr/>
          </p:nvSpPr>
          <p:spPr bwMode="auto">
            <a:xfrm>
              <a:off x="4604" y="394"/>
              <a:ext cx="409" cy="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6" name="Rectangle 101"/>
            <p:cNvSpPr>
              <a:spLocks noChangeArrowheads="1"/>
            </p:cNvSpPr>
            <p:nvPr/>
          </p:nvSpPr>
          <p:spPr bwMode="auto">
            <a:xfrm>
              <a:off x="5013" y="394"/>
              <a:ext cx="417" cy="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7" name="Rectangle 100"/>
            <p:cNvSpPr>
              <a:spLocks noChangeArrowheads="1"/>
            </p:cNvSpPr>
            <p:nvPr/>
          </p:nvSpPr>
          <p:spPr bwMode="auto">
            <a:xfrm>
              <a:off x="234" y="547"/>
              <a:ext cx="2322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принципы</a:t>
              </a:r>
            </a:p>
          </p:txBody>
        </p:sp>
        <p:sp>
          <p:nvSpPr>
            <p:cNvPr id="18" name="Rectangle 99"/>
            <p:cNvSpPr>
              <a:spLocks noChangeArrowheads="1"/>
            </p:cNvSpPr>
            <p:nvPr/>
          </p:nvSpPr>
          <p:spPr bwMode="auto">
            <a:xfrm>
              <a:off x="2556" y="547"/>
              <a:ext cx="512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" name="Rectangle 98"/>
            <p:cNvSpPr>
              <a:spLocks noChangeArrowheads="1"/>
            </p:cNvSpPr>
            <p:nvPr/>
          </p:nvSpPr>
          <p:spPr bwMode="auto">
            <a:xfrm>
              <a:off x="3068" y="547"/>
              <a:ext cx="409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0" name="Rectangle 97"/>
            <p:cNvSpPr>
              <a:spLocks noChangeArrowheads="1"/>
            </p:cNvSpPr>
            <p:nvPr/>
          </p:nvSpPr>
          <p:spPr bwMode="auto">
            <a:xfrm>
              <a:off x="3477" y="547"/>
              <a:ext cx="513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2</a:t>
              </a:r>
            </a:p>
          </p:txBody>
        </p:sp>
        <p:sp>
          <p:nvSpPr>
            <p:cNvPr id="21" name="Rectangle 96"/>
            <p:cNvSpPr>
              <a:spLocks noChangeArrowheads="1"/>
            </p:cNvSpPr>
            <p:nvPr/>
          </p:nvSpPr>
          <p:spPr bwMode="auto">
            <a:xfrm>
              <a:off x="3990" y="547"/>
              <a:ext cx="61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5720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7</a:t>
              </a:r>
            </a:p>
          </p:txBody>
        </p:sp>
        <p:sp>
          <p:nvSpPr>
            <p:cNvPr id="22" name="Rectangle 95"/>
            <p:cNvSpPr>
              <a:spLocks noChangeArrowheads="1"/>
            </p:cNvSpPr>
            <p:nvPr/>
          </p:nvSpPr>
          <p:spPr bwMode="auto">
            <a:xfrm>
              <a:off x="4604" y="547"/>
              <a:ext cx="409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9210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8</a:t>
              </a:r>
            </a:p>
          </p:txBody>
        </p:sp>
        <p:sp>
          <p:nvSpPr>
            <p:cNvPr id="23" name="Rectangle 94"/>
            <p:cNvSpPr>
              <a:spLocks noChangeArrowheads="1"/>
            </p:cNvSpPr>
            <p:nvPr/>
          </p:nvSpPr>
          <p:spPr bwMode="auto">
            <a:xfrm>
              <a:off x="5013" y="547"/>
              <a:ext cx="417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95275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1</a:t>
              </a:r>
            </a:p>
          </p:txBody>
        </p:sp>
        <p:sp>
          <p:nvSpPr>
            <p:cNvPr id="24" name="Rectangle 93"/>
            <p:cNvSpPr>
              <a:spLocks noChangeArrowheads="1"/>
            </p:cNvSpPr>
            <p:nvPr/>
          </p:nvSpPr>
          <p:spPr bwMode="auto">
            <a:xfrm>
              <a:off x="234" y="701"/>
              <a:ext cx="2322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lnSpc>
                  <a:spcPts val="12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традиционные события, праздники, мероприятия в распорядке/режиме дня</a:t>
              </a:r>
            </a:p>
          </p:txBody>
        </p:sp>
        <p:sp>
          <p:nvSpPr>
            <p:cNvPr id="25" name="Rectangle 92"/>
            <p:cNvSpPr>
              <a:spLocks noChangeArrowheads="1"/>
            </p:cNvSpPr>
            <p:nvPr/>
          </p:nvSpPr>
          <p:spPr bwMode="auto">
            <a:xfrm>
              <a:off x="2556" y="701"/>
              <a:ext cx="512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6" name="Rectangle 91"/>
            <p:cNvSpPr>
              <a:spLocks noChangeArrowheads="1"/>
            </p:cNvSpPr>
            <p:nvPr/>
          </p:nvSpPr>
          <p:spPr bwMode="auto">
            <a:xfrm>
              <a:off x="3068" y="701"/>
              <a:ext cx="409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" name="Rectangle 90"/>
            <p:cNvSpPr>
              <a:spLocks noChangeArrowheads="1"/>
            </p:cNvSpPr>
            <p:nvPr/>
          </p:nvSpPr>
          <p:spPr bwMode="auto">
            <a:xfrm>
              <a:off x="3477" y="701"/>
              <a:ext cx="513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4488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15</a:t>
              </a:r>
            </a:p>
          </p:txBody>
        </p:sp>
        <p:sp>
          <p:nvSpPr>
            <p:cNvPr id="28" name="Rectangle 89"/>
            <p:cNvSpPr>
              <a:spLocks noChangeArrowheads="1"/>
            </p:cNvSpPr>
            <p:nvPr/>
          </p:nvSpPr>
          <p:spPr bwMode="auto">
            <a:xfrm>
              <a:off x="3990" y="701"/>
              <a:ext cx="614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9" name="Rectangle 88"/>
            <p:cNvSpPr>
              <a:spLocks noChangeArrowheads="1"/>
            </p:cNvSpPr>
            <p:nvPr/>
          </p:nvSpPr>
          <p:spPr bwMode="auto">
            <a:xfrm>
              <a:off x="4604" y="701"/>
              <a:ext cx="409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5013" y="701"/>
              <a:ext cx="417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1" name="Rectangle 86"/>
            <p:cNvSpPr>
              <a:spLocks noChangeArrowheads="1"/>
            </p:cNvSpPr>
            <p:nvPr/>
          </p:nvSpPr>
          <p:spPr bwMode="auto">
            <a:xfrm>
              <a:off x="234" y="950"/>
              <a:ext cx="2322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планируемые результаты освоения программы</a:t>
              </a:r>
            </a:p>
          </p:txBody>
        </p:sp>
        <p:sp>
          <p:nvSpPr>
            <p:cNvPr id="25600" name="Rectangle 85"/>
            <p:cNvSpPr>
              <a:spLocks noChangeArrowheads="1"/>
            </p:cNvSpPr>
            <p:nvPr/>
          </p:nvSpPr>
          <p:spPr bwMode="auto">
            <a:xfrm>
              <a:off x="2556" y="950"/>
              <a:ext cx="512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601" name="Rectangle 84"/>
            <p:cNvSpPr>
              <a:spLocks noChangeArrowheads="1"/>
            </p:cNvSpPr>
            <p:nvPr/>
          </p:nvSpPr>
          <p:spPr bwMode="auto">
            <a:xfrm>
              <a:off x="3068" y="950"/>
              <a:ext cx="409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15" name="Rectangle 83"/>
            <p:cNvSpPr>
              <a:spLocks noChangeArrowheads="1"/>
            </p:cNvSpPr>
            <p:nvPr/>
          </p:nvSpPr>
          <p:spPr bwMode="auto">
            <a:xfrm>
              <a:off x="3477" y="950"/>
              <a:ext cx="513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5</a:t>
              </a:r>
            </a:p>
          </p:txBody>
        </p:sp>
        <p:sp>
          <p:nvSpPr>
            <p:cNvPr id="25716" name="Rectangle 82"/>
            <p:cNvSpPr>
              <a:spLocks noChangeArrowheads="1"/>
            </p:cNvSpPr>
            <p:nvPr/>
          </p:nvSpPr>
          <p:spPr bwMode="auto">
            <a:xfrm>
              <a:off x="3990" y="950"/>
              <a:ext cx="61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17" name="Rectangle 81"/>
            <p:cNvSpPr>
              <a:spLocks noChangeArrowheads="1"/>
            </p:cNvSpPr>
            <p:nvPr/>
          </p:nvSpPr>
          <p:spPr bwMode="auto">
            <a:xfrm>
              <a:off x="4604" y="950"/>
              <a:ext cx="409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18" name="Rectangle 80"/>
            <p:cNvSpPr>
              <a:spLocks noChangeArrowheads="1"/>
            </p:cNvSpPr>
            <p:nvPr/>
          </p:nvSpPr>
          <p:spPr bwMode="auto">
            <a:xfrm>
              <a:off x="5013" y="950"/>
              <a:ext cx="417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19" name="Rectangle 79"/>
            <p:cNvSpPr>
              <a:spLocks noChangeArrowheads="1"/>
            </p:cNvSpPr>
            <p:nvPr/>
          </p:nvSpPr>
          <p:spPr bwMode="auto">
            <a:xfrm>
              <a:off x="234" y="1104"/>
              <a:ext cx="2322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lnSpc>
                  <a:spcPts val="12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особенности образовательной деятельности разных видов и культурных практик</a:t>
              </a:r>
            </a:p>
          </p:txBody>
        </p:sp>
        <p:sp>
          <p:nvSpPr>
            <p:cNvPr id="25720" name="Rectangle 78"/>
            <p:cNvSpPr>
              <a:spLocks noChangeArrowheads="1"/>
            </p:cNvSpPr>
            <p:nvPr/>
          </p:nvSpPr>
          <p:spPr bwMode="auto">
            <a:xfrm>
              <a:off x="2556" y="1104"/>
              <a:ext cx="512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21" name="Rectangle 77"/>
            <p:cNvSpPr>
              <a:spLocks noChangeArrowheads="1"/>
            </p:cNvSpPr>
            <p:nvPr/>
          </p:nvSpPr>
          <p:spPr bwMode="auto">
            <a:xfrm>
              <a:off x="3068" y="1104"/>
              <a:ext cx="409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22" name="Rectangle 76"/>
            <p:cNvSpPr>
              <a:spLocks noChangeArrowheads="1"/>
            </p:cNvSpPr>
            <p:nvPr/>
          </p:nvSpPr>
          <p:spPr bwMode="auto">
            <a:xfrm>
              <a:off x="3477" y="1104"/>
              <a:ext cx="513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9</a:t>
              </a:r>
            </a:p>
          </p:txBody>
        </p:sp>
        <p:sp>
          <p:nvSpPr>
            <p:cNvPr id="25723" name="Rectangle 75"/>
            <p:cNvSpPr>
              <a:spLocks noChangeArrowheads="1"/>
            </p:cNvSpPr>
            <p:nvPr/>
          </p:nvSpPr>
          <p:spPr bwMode="auto">
            <a:xfrm>
              <a:off x="3990" y="1104"/>
              <a:ext cx="614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24" name="Rectangle 74"/>
            <p:cNvSpPr>
              <a:spLocks noChangeArrowheads="1"/>
            </p:cNvSpPr>
            <p:nvPr/>
          </p:nvSpPr>
          <p:spPr bwMode="auto">
            <a:xfrm>
              <a:off x="4604" y="1104"/>
              <a:ext cx="409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25" name="Rectangle 73"/>
            <p:cNvSpPr>
              <a:spLocks noChangeArrowheads="1"/>
            </p:cNvSpPr>
            <p:nvPr/>
          </p:nvSpPr>
          <p:spPr bwMode="auto">
            <a:xfrm>
              <a:off x="5013" y="1104"/>
              <a:ext cx="417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26" name="Rectangle 72"/>
            <p:cNvSpPr>
              <a:spLocks noChangeArrowheads="1"/>
            </p:cNvSpPr>
            <p:nvPr/>
          </p:nvSpPr>
          <p:spPr bwMode="auto">
            <a:xfrm>
              <a:off x="234" y="1354"/>
              <a:ext cx="2322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lnSpc>
                  <a:spcPts val="12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особенности организации развивающей предметно-пространственной среды</a:t>
              </a:r>
            </a:p>
          </p:txBody>
        </p:sp>
        <p:sp>
          <p:nvSpPr>
            <p:cNvPr id="25727" name="Rectangle 71"/>
            <p:cNvSpPr>
              <a:spLocks noChangeArrowheads="1"/>
            </p:cNvSpPr>
            <p:nvPr/>
          </p:nvSpPr>
          <p:spPr bwMode="auto">
            <a:xfrm>
              <a:off x="2556" y="1354"/>
              <a:ext cx="512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28" name="Rectangle 70"/>
            <p:cNvSpPr>
              <a:spLocks noChangeArrowheads="1"/>
            </p:cNvSpPr>
            <p:nvPr/>
          </p:nvSpPr>
          <p:spPr bwMode="auto">
            <a:xfrm>
              <a:off x="3068" y="1354"/>
              <a:ext cx="409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29" name="Rectangle 69"/>
            <p:cNvSpPr>
              <a:spLocks noChangeArrowheads="1"/>
            </p:cNvSpPr>
            <p:nvPr/>
          </p:nvSpPr>
          <p:spPr bwMode="auto">
            <a:xfrm>
              <a:off x="3477" y="1354"/>
              <a:ext cx="513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4488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16</a:t>
              </a:r>
            </a:p>
          </p:txBody>
        </p:sp>
        <p:sp>
          <p:nvSpPr>
            <p:cNvPr id="25730" name="Rectangle 68"/>
            <p:cNvSpPr>
              <a:spLocks noChangeArrowheads="1"/>
            </p:cNvSpPr>
            <p:nvPr/>
          </p:nvSpPr>
          <p:spPr bwMode="auto">
            <a:xfrm>
              <a:off x="3990" y="1354"/>
              <a:ext cx="614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31" name="Rectangle 67"/>
            <p:cNvSpPr>
              <a:spLocks noChangeArrowheads="1"/>
            </p:cNvSpPr>
            <p:nvPr/>
          </p:nvSpPr>
          <p:spPr bwMode="auto">
            <a:xfrm>
              <a:off x="4604" y="1354"/>
              <a:ext cx="409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32" name="Rectangle 66"/>
            <p:cNvSpPr>
              <a:spLocks noChangeArrowheads="1"/>
            </p:cNvSpPr>
            <p:nvPr/>
          </p:nvSpPr>
          <p:spPr bwMode="auto">
            <a:xfrm>
              <a:off x="5013" y="1354"/>
              <a:ext cx="417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33" name="Rectangle 65"/>
            <p:cNvSpPr>
              <a:spLocks noChangeArrowheads="1"/>
            </p:cNvSpPr>
            <p:nvPr/>
          </p:nvSpPr>
          <p:spPr bwMode="auto">
            <a:xfrm>
              <a:off x="234" y="1603"/>
              <a:ext cx="2322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описание образовательной деятельности</a:t>
              </a:r>
            </a:p>
          </p:txBody>
        </p:sp>
        <p:sp>
          <p:nvSpPr>
            <p:cNvPr id="25734" name="Rectangle 64"/>
            <p:cNvSpPr>
              <a:spLocks noChangeArrowheads="1"/>
            </p:cNvSpPr>
            <p:nvPr/>
          </p:nvSpPr>
          <p:spPr bwMode="auto">
            <a:xfrm>
              <a:off x="2556" y="1603"/>
              <a:ext cx="512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35" name="Rectangle 63"/>
            <p:cNvSpPr>
              <a:spLocks noChangeArrowheads="1"/>
            </p:cNvSpPr>
            <p:nvPr/>
          </p:nvSpPr>
          <p:spPr bwMode="auto">
            <a:xfrm>
              <a:off x="3068" y="1603"/>
              <a:ext cx="409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36" name="Rectangle 62"/>
            <p:cNvSpPr>
              <a:spLocks noChangeArrowheads="1"/>
            </p:cNvSpPr>
            <p:nvPr/>
          </p:nvSpPr>
          <p:spPr bwMode="auto">
            <a:xfrm>
              <a:off x="3477" y="1603"/>
              <a:ext cx="513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6</a:t>
              </a:r>
            </a:p>
          </p:txBody>
        </p:sp>
        <p:sp>
          <p:nvSpPr>
            <p:cNvPr id="25737" name="Rectangle 61"/>
            <p:cNvSpPr>
              <a:spLocks noChangeArrowheads="1"/>
            </p:cNvSpPr>
            <p:nvPr/>
          </p:nvSpPr>
          <p:spPr bwMode="auto">
            <a:xfrm>
              <a:off x="3990" y="1603"/>
              <a:ext cx="614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38" name="Rectangle 60"/>
            <p:cNvSpPr>
              <a:spLocks noChangeArrowheads="1"/>
            </p:cNvSpPr>
            <p:nvPr/>
          </p:nvSpPr>
          <p:spPr bwMode="auto">
            <a:xfrm>
              <a:off x="4604" y="1603"/>
              <a:ext cx="409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39" name="Rectangle 59"/>
            <p:cNvSpPr>
              <a:spLocks noChangeArrowheads="1"/>
            </p:cNvSpPr>
            <p:nvPr/>
          </p:nvSpPr>
          <p:spPr bwMode="auto">
            <a:xfrm>
              <a:off x="5013" y="1603"/>
              <a:ext cx="417" cy="1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40" name="Rectangle 58"/>
            <p:cNvSpPr>
              <a:spLocks noChangeArrowheads="1"/>
            </p:cNvSpPr>
            <p:nvPr/>
          </p:nvSpPr>
          <p:spPr bwMode="auto">
            <a:xfrm>
              <a:off x="234" y="1757"/>
              <a:ext cx="2322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lnSpc>
                  <a:spcPts val="12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особенности взаимодействия педагогического коллектива с семьями воспитанников</a:t>
              </a:r>
            </a:p>
          </p:txBody>
        </p:sp>
        <p:sp>
          <p:nvSpPr>
            <p:cNvPr id="25741" name="Rectangle 57"/>
            <p:cNvSpPr>
              <a:spLocks noChangeArrowheads="1"/>
            </p:cNvSpPr>
            <p:nvPr/>
          </p:nvSpPr>
          <p:spPr bwMode="auto">
            <a:xfrm>
              <a:off x="2556" y="1757"/>
              <a:ext cx="512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42" name="Rectangle 56"/>
            <p:cNvSpPr>
              <a:spLocks noChangeArrowheads="1"/>
            </p:cNvSpPr>
            <p:nvPr/>
          </p:nvSpPr>
          <p:spPr bwMode="auto">
            <a:xfrm>
              <a:off x="3068" y="1757"/>
              <a:ext cx="409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43" name="Rectangle 55"/>
            <p:cNvSpPr>
              <a:spLocks noChangeArrowheads="1"/>
            </p:cNvSpPr>
            <p:nvPr/>
          </p:nvSpPr>
          <p:spPr bwMode="auto">
            <a:xfrm>
              <a:off x="3477" y="1757"/>
              <a:ext cx="513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4488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11</a:t>
              </a:r>
            </a:p>
          </p:txBody>
        </p:sp>
        <p:sp>
          <p:nvSpPr>
            <p:cNvPr id="25744" name="Rectangle 54"/>
            <p:cNvSpPr>
              <a:spLocks noChangeArrowheads="1"/>
            </p:cNvSpPr>
            <p:nvPr/>
          </p:nvSpPr>
          <p:spPr bwMode="auto">
            <a:xfrm>
              <a:off x="3990" y="1757"/>
              <a:ext cx="614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45" name="Rectangle 53"/>
            <p:cNvSpPr>
              <a:spLocks noChangeArrowheads="1"/>
            </p:cNvSpPr>
            <p:nvPr/>
          </p:nvSpPr>
          <p:spPr bwMode="auto">
            <a:xfrm>
              <a:off x="4604" y="1757"/>
              <a:ext cx="409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46" name="Rectangle 52"/>
            <p:cNvSpPr>
              <a:spLocks noChangeArrowheads="1"/>
            </p:cNvSpPr>
            <p:nvPr/>
          </p:nvSpPr>
          <p:spPr bwMode="auto">
            <a:xfrm>
              <a:off x="5013" y="1757"/>
              <a:ext cx="417" cy="24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47" name="Rectangle 51"/>
            <p:cNvSpPr>
              <a:spLocks noChangeArrowheads="1"/>
            </p:cNvSpPr>
            <p:nvPr/>
          </p:nvSpPr>
          <p:spPr bwMode="auto">
            <a:xfrm>
              <a:off x="234" y="2006"/>
              <a:ext cx="2322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lnSpc>
                  <a:spcPts val="12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описание вариативных форм, способов, методов и средств реализации Программы</a:t>
              </a:r>
            </a:p>
          </p:txBody>
        </p:sp>
        <p:sp>
          <p:nvSpPr>
            <p:cNvPr id="25748" name="Rectangle 50"/>
            <p:cNvSpPr>
              <a:spLocks noChangeArrowheads="1"/>
            </p:cNvSpPr>
            <p:nvPr/>
          </p:nvSpPr>
          <p:spPr bwMode="auto">
            <a:xfrm>
              <a:off x="2556" y="2006"/>
              <a:ext cx="512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49" name="Rectangle 49"/>
            <p:cNvSpPr>
              <a:spLocks noChangeArrowheads="1"/>
            </p:cNvSpPr>
            <p:nvPr/>
          </p:nvSpPr>
          <p:spPr bwMode="auto">
            <a:xfrm>
              <a:off x="3068" y="2006"/>
              <a:ext cx="409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50" name="Rectangle 48"/>
            <p:cNvSpPr>
              <a:spLocks noChangeArrowheads="1"/>
            </p:cNvSpPr>
            <p:nvPr/>
          </p:nvSpPr>
          <p:spPr bwMode="auto">
            <a:xfrm>
              <a:off x="3477" y="2006"/>
              <a:ext cx="513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7</a:t>
              </a:r>
            </a:p>
          </p:txBody>
        </p:sp>
        <p:sp>
          <p:nvSpPr>
            <p:cNvPr id="25751" name="Rectangle 47"/>
            <p:cNvSpPr>
              <a:spLocks noChangeArrowheads="1"/>
            </p:cNvSpPr>
            <p:nvPr/>
          </p:nvSpPr>
          <p:spPr bwMode="auto">
            <a:xfrm>
              <a:off x="3990" y="2006"/>
              <a:ext cx="614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52" name="Rectangle 46"/>
            <p:cNvSpPr>
              <a:spLocks noChangeArrowheads="1"/>
            </p:cNvSpPr>
            <p:nvPr/>
          </p:nvSpPr>
          <p:spPr bwMode="auto">
            <a:xfrm>
              <a:off x="4604" y="2006"/>
              <a:ext cx="409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53" name="Rectangle 45"/>
            <p:cNvSpPr>
              <a:spLocks noChangeArrowheads="1"/>
            </p:cNvSpPr>
            <p:nvPr/>
          </p:nvSpPr>
          <p:spPr bwMode="auto">
            <a:xfrm>
              <a:off x="5013" y="2006"/>
              <a:ext cx="417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54" name="Rectangle 44"/>
            <p:cNvSpPr>
              <a:spLocks noChangeArrowheads="1"/>
            </p:cNvSpPr>
            <p:nvPr/>
          </p:nvSpPr>
          <p:spPr bwMode="auto">
            <a:xfrm>
              <a:off x="234" y="2333"/>
              <a:ext cx="2322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подходы к формированию Программы</a:t>
              </a:r>
            </a:p>
          </p:txBody>
        </p:sp>
        <p:sp>
          <p:nvSpPr>
            <p:cNvPr id="25755" name="Rectangle 43"/>
            <p:cNvSpPr>
              <a:spLocks noChangeArrowheads="1"/>
            </p:cNvSpPr>
            <p:nvPr/>
          </p:nvSpPr>
          <p:spPr bwMode="auto">
            <a:xfrm>
              <a:off x="2556" y="2333"/>
              <a:ext cx="512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56" name="Rectangle 42"/>
            <p:cNvSpPr>
              <a:spLocks noChangeArrowheads="1"/>
            </p:cNvSpPr>
            <p:nvPr/>
          </p:nvSpPr>
          <p:spPr bwMode="auto">
            <a:xfrm>
              <a:off x="3068" y="2333"/>
              <a:ext cx="40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57" name="Rectangle 41"/>
            <p:cNvSpPr>
              <a:spLocks noChangeArrowheads="1"/>
            </p:cNvSpPr>
            <p:nvPr/>
          </p:nvSpPr>
          <p:spPr bwMode="auto">
            <a:xfrm>
              <a:off x="3477" y="2333"/>
              <a:ext cx="513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3</a:t>
              </a:r>
            </a:p>
          </p:txBody>
        </p:sp>
        <p:sp>
          <p:nvSpPr>
            <p:cNvPr id="25758" name="Rectangle 40"/>
            <p:cNvSpPr>
              <a:spLocks noChangeArrowheads="1"/>
            </p:cNvSpPr>
            <p:nvPr/>
          </p:nvSpPr>
          <p:spPr bwMode="auto">
            <a:xfrm>
              <a:off x="3990" y="2333"/>
              <a:ext cx="614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59" name="Rectangle 39"/>
            <p:cNvSpPr>
              <a:spLocks noChangeArrowheads="1"/>
            </p:cNvSpPr>
            <p:nvPr/>
          </p:nvSpPr>
          <p:spPr bwMode="auto">
            <a:xfrm>
              <a:off x="4604" y="2333"/>
              <a:ext cx="40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60" name="Rectangle 38"/>
            <p:cNvSpPr>
              <a:spLocks noChangeArrowheads="1"/>
            </p:cNvSpPr>
            <p:nvPr/>
          </p:nvSpPr>
          <p:spPr bwMode="auto">
            <a:xfrm>
              <a:off x="5013" y="2333"/>
              <a:ext cx="417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61" name="Rectangle 37"/>
            <p:cNvSpPr>
              <a:spLocks noChangeArrowheads="1"/>
            </p:cNvSpPr>
            <p:nvPr/>
          </p:nvSpPr>
          <p:spPr bwMode="auto">
            <a:xfrm>
              <a:off x="234" y="2659"/>
              <a:ext cx="2322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распорядок и /или режим дня</a:t>
              </a:r>
            </a:p>
          </p:txBody>
        </p:sp>
        <p:sp>
          <p:nvSpPr>
            <p:cNvPr id="25762" name="Rectangle 36"/>
            <p:cNvSpPr>
              <a:spLocks noChangeArrowheads="1"/>
            </p:cNvSpPr>
            <p:nvPr/>
          </p:nvSpPr>
          <p:spPr bwMode="auto">
            <a:xfrm>
              <a:off x="2556" y="2659"/>
              <a:ext cx="512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63" name="Rectangle 35"/>
            <p:cNvSpPr>
              <a:spLocks noChangeArrowheads="1"/>
            </p:cNvSpPr>
            <p:nvPr/>
          </p:nvSpPr>
          <p:spPr bwMode="auto">
            <a:xfrm>
              <a:off x="3068" y="2659"/>
              <a:ext cx="409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64" name="Rectangle 34"/>
            <p:cNvSpPr>
              <a:spLocks noChangeArrowheads="1"/>
            </p:cNvSpPr>
            <p:nvPr/>
          </p:nvSpPr>
          <p:spPr bwMode="auto">
            <a:xfrm>
              <a:off x="3477" y="2659"/>
              <a:ext cx="513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4488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14</a:t>
              </a:r>
            </a:p>
          </p:txBody>
        </p:sp>
        <p:sp>
          <p:nvSpPr>
            <p:cNvPr id="25765" name="Rectangle 33"/>
            <p:cNvSpPr>
              <a:spLocks noChangeArrowheads="1"/>
            </p:cNvSpPr>
            <p:nvPr/>
          </p:nvSpPr>
          <p:spPr bwMode="auto">
            <a:xfrm>
              <a:off x="3990" y="2659"/>
              <a:ext cx="614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66" name="Rectangle 32"/>
            <p:cNvSpPr>
              <a:spLocks noChangeArrowheads="1"/>
            </p:cNvSpPr>
            <p:nvPr/>
          </p:nvSpPr>
          <p:spPr bwMode="auto">
            <a:xfrm>
              <a:off x="4604" y="2659"/>
              <a:ext cx="409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67" name="Rectangle 31"/>
            <p:cNvSpPr>
              <a:spLocks noChangeArrowheads="1"/>
            </p:cNvSpPr>
            <p:nvPr/>
          </p:nvSpPr>
          <p:spPr bwMode="auto">
            <a:xfrm>
              <a:off x="5013" y="2659"/>
              <a:ext cx="417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68" name="Rectangle 30"/>
            <p:cNvSpPr>
              <a:spLocks noChangeArrowheads="1"/>
            </p:cNvSpPr>
            <p:nvPr/>
          </p:nvSpPr>
          <p:spPr bwMode="auto">
            <a:xfrm>
              <a:off x="234" y="2986"/>
              <a:ext cx="2322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lnSpc>
                  <a:spcPts val="12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значимые для разработки и реализации Программы характеристики</a:t>
              </a:r>
            </a:p>
          </p:txBody>
        </p:sp>
        <p:sp>
          <p:nvSpPr>
            <p:cNvPr id="25769" name="Rectangle 29"/>
            <p:cNvSpPr>
              <a:spLocks noChangeArrowheads="1"/>
            </p:cNvSpPr>
            <p:nvPr/>
          </p:nvSpPr>
          <p:spPr bwMode="auto">
            <a:xfrm>
              <a:off x="2556" y="2986"/>
              <a:ext cx="512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70" name="Rectangle 28"/>
            <p:cNvSpPr>
              <a:spLocks noChangeArrowheads="1"/>
            </p:cNvSpPr>
            <p:nvPr/>
          </p:nvSpPr>
          <p:spPr bwMode="auto">
            <a:xfrm>
              <a:off x="3068" y="2986"/>
              <a:ext cx="40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71" name="Rectangle 27"/>
            <p:cNvSpPr>
              <a:spLocks noChangeArrowheads="1"/>
            </p:cNvSpPr>
            <p:nvPr/>
          </p:nvSpPr>
          <p:spPr bwMode="auto">
            <a:xfrm>
              <a:off x="3477" y="2986"/>
              <a:ext cx="513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4</a:t>
              </a:r>
            </a:p>
          </p:txBody>
        </p:sp>
        <p:sp>
          <p:nvSpPr>
            <p:cNvPr id="25772" name="Rectangle 26"/>
            <p:cNvSpPr>
              <a:spLocks noChangeArrowheads="1"/>
            </p:cNvSpPr>
            <p:nvPr/>
          </p:nvSpPr>
          <p:spPr bwMode="auto">
            <a:xfrm>
              <a:off x="3990" y="2986"/>
              <a:ext cx="614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73" name="Rectangle 25"/>
            <p:cNvSpPr>
              <a:spLocks noChangeArrowheads="1"/>
            </p:cNvSpPr>
            <p:nvPr/>
          </p:nvSpPr>
          <p:spPr bwMode="auto">
            <a:xfrm>
              <a:off x="4604" y="2986"/>
              <a:ext cx="40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74" name="Rectangle 24"/>
            <p:cNvSpPr>
              <a:spLocks noChangeArrowheads="1"/>
            </p:cNvSpPr>
            <p:nvPr/>
          </p:nvSpPr>
          <p:spPr bwMode="auto">
            <a:xfrm>
              <a:off x="5013" y="2986"/>
              <a:ext cx="417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75" name="Rectangle 23"/>
            <p:cNvSpPr>
              <a:spLocks noChangeArrowheads="1"/>
            </p:cNvSpPr>
            <p:nvPr/>
          </p:nvSpPr>
          <p:spPr bwMode="auto">
            <a:xfrm>
              <a:off x="234" y="3312"/>
              <a:ext cx="2322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методическое обеспечение средствами обучения и воспитания</a:t>
              </a:r>
            </a:p>
          </p:txBody>
        </p:sp>
        <p:sp>
          <p:nvSpPr>
            <p:cNvPr id="25776" name="Rectangle 22"/>
            <p:cNvSpPr>
              <a:spLocks noChangeArrowheads="1"/>
            </p:cNvSpPr>
            <p:nvPr/>
          </p:nvSpPr>
          <p:spPr bwMode="auto">
            <a:xfrm>
              <a:off x="2556" y="3312"/>
              <a:ext cx="512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77" name="Rectangle 21"/>
            <p:cNvSpPr>
              <a:spLocks noChangeArrowheads="1"/>
            </p:cNvSpPr>
            <p:nvPr/>
          </p:nvSpPr>
          <p:spPr bwMode="auto">
            <a:xfrm>
              <a:off x="3068" y="3312"/>
              <a:ext cx="40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78" name="Rectangle 20"/>
            <p:cNvSpPr>
              <a:spLocks noChangeArrowheads="1"/>
            </p:cNvSpPr>
            <p:nvPr/>
          </p:nvSpPr>
          <p:spPr bwMode="auto">
            <a:xfrm>
              <a:off x="3477" y="3312"/>
              <a:ext cx="513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4488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13</a:t>
              </a:r>
            </a:p>
          </p:txBody>
        </p:sp>
        <p:sp>
          <p:nvSpPr>
            <p:cNvPr id="25779" name="Rectangle 19"/>
            <p:cNvSpPr>
              <a:spLocks noChangeArrowheads="1"/>
            </p:cNvSpPr>
            <p:nvPr/>
          </p:nvSpPr>
          <p:spPr bwMode="auto">
            <a:xfrm>
              <a:off x="3990" y="3312"/>
              <a:ext cx="614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0" name="Rectangle 18"/>
            <p:cNvSpPr>
              <a:spLocks noChangeArrowheads="1"/>
            </p:cNvSpPr>
            <p:nvPr/>
          </p:nvSpPr>
          <p:spPr bwMode="auto">
            <a:xfrm>
              <a:off x="4604" y="3312"/>
              <a:ext cx="40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1" name="Rectangle 17"/>
            <p:cNvSpPr>
              <a:spLocks noChangeArrowheads="1"/>
            </p:cNvSpPr>
            <p:nvPr/>
          </p:nvSpPr>
          <p:spPr bwMode="auto">
            <a:xfrm>
              <a:off x="5013" y="3312"/>
              <a:ext cx="417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2" name="Rectangle 16"/>
            <p:cNvSpPr>
              <a:spLocks noChangeArrowheads="1"/>
            </p:cNvSpPr>
            <p:nvPr/>
          </p:nvSpPr>
          <p:spPr bwMode="auto">
            <a:xfrm>
              <a:off x="234" y="3638"/>
              <a:ext cx="2322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lnSpc>
                  <a:spcPts val="1200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описание образовательной деятельности по профессиональной коррекции нарушений развития детей</a:t>
              </a:r>
            </a:p>
          </p:txBody>
        </p:sp>
        <p:sp>
          <p:nvSpPr>
            <p:cNvPr id="25783" name="Rectangle 15"/>
            <p:cNvSpPr>
              <a:spLocks noChangeArrowheads="1"/>
            </p:cNvSpPr>
            <p:nvPr/>
          </p:nvSpPr>
          <p:spPr bwMode="auto">
            <a:xfrm>
              <a:off x="2556" y="3638"/>
              <a:ext cx="512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4" name="Rectangle 14"/>
            <p:cNvSpPr>
              <a:spLocks noChangeArrowheads="1"/>
            </p:cNvSpPr>
            <p:nvPr/>
          </p:nvSpPr>
          <p:spPr bwMode="auto">
            <a:xfrm>
              <a:off x="3068" y="3638"/>
              <a:ext cx="409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5" name="Rectangle 13"/>
            <p:cNvSpPr>
              <a:spLocks noChangeArrowheads="1"/>
            </p:cNvSpPr>
            <p:nvPr/>
          </p:nvSpPr>
          <p:spPr bwMode="auto">
            <a:xfrm>
              <a:off x="3477" y="3638"/>
              <a:ext cx="513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74650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8</a:t>
              </a:r>
            </a:p>
          </p:txBody>
        </p:sp>
        <p:sp>
          <p:nvSpPr>
            <p:cNvPr id="25786" name="Rectangle 12"/>
            <p:cNvSpPr>
              <a:spLocks noChangeArrowheads="1"/>
            </p:cNvSpPr>
            <p:nvPr/>
          </p:nvSpPr>
          <p:spPr bwMode="auto">
            <a:xfrm>
              <a:off x="3990" y="3638"/>
              <a:ext cx="614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7" name="Rectangle 11"/>
            <p:cNvSpPr>
              <a:spLocks noChangeArrowheads="1"/>
            </p:cNvSpPr>
            <p:nvPr/>
          </p:nvSpPr>
          <p:spPr bwMode="auto">
            <a:xfrm>
              <a:off x="4604" y="3638"/>
              <a:ext cx="409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8" name="Rectangle 10"/>
            <p:cNvSpPr>
              <a:spLocks noChangeArrowheads="1"/>
            </p:cNvSpPr>
            <p:nvPr/>
          </p:nvSpPr>
          <p:spPr bwMode="auto">
            <a:xfrm>
              <a:off x="5013" y="3638"/>
              <a:ext cx="417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89" name="Rectangle 9"/>
            <p:cNvSpPr>
              <a:spLocks noChangeArrowheads="1"/>
            </p:cNvSpPr>
            <p:nvPr/>
          </p:nvSpPr>
          <p:spPr bwMode="auto">
            <a:xfrm>
              <a:off x="234" y="3965"/>
              <a:ext cx="2322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0013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>
                  <a:latin typeface="Times New Roman"/>
                </a:rPr>
                <a:t>способы и направления поддержки детской инициативы</a:t>
              </a:r>
            </a:p>
          </p:txBody>
        </p:sp>
        <p:sp>
          <p:nvSpPr>
            <p:cNvPr id="25790" name="Rectangle 8"/>
            <p:cNvSpPr>
              <a:spLocks noChangeArrowheads="1"/>
            </p:cNvSpPr>
            <p:nvPr/>
          </p:nvSpPr>
          <p:spPr bwMode="auto">
            <a:xfrm>
              <a:off x="2556" y="3965"/>
              <a:ext cx="512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91" name="Rectangle 7"/>
            <p:cNvSpPr>
              <a:spLocks noChangeArrowheads="1"/>
            </p:cNvSpPr>
            <p:nvPr/>
          </p:nvSpPr>
          <p:spPr bwMode="auto">
            <a:xfrm>
              <a:off x="3068" y="3965"/>
              <a:ext cx="409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92" name="Rectangle 6"/>
            <p:cNvSpPr>
              <a:spLocks noChangeArrowheads="1"/>
            </p:cNvSpPr>
            <p:nvPr/>
          </p:nvSpPr>
          <p:spPr bwMode="auto">
            <a:xfrm>
              <a:off x="3477" y="3965"/>
              <a:ext cx="513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4488" eaLnBrk="0" fontAlgn="base" hangingPunct="0">
                <a:spcBef>
                  <a:spcPts val="438"/>
                </a:spcBef>
                <a:spcAft>
                  <a:spcPct val="0"/>
                </a:spcAft>
              </a:pPr>
              <a:r>
                <a:rPr lang="ru-RU" sz="1000" b="1">
                  <a:latin typeface="Times New Roman"/>
                </a:rPr>
                <a:t>10</a:t>
              </a:r>
            </a:p>
          </p:txBody>
        </p:sp>
        <p:sp>
          <p:nvSpPr>
            <p:cNvPr id="25793" name="Rectangle 5"/>
            <p:cNvSpPr>
              <a:spLocks noChangeArrowheads="1"/>
            </p:cNvSpPr>
            <p:nvPr/>
          </p:nvSpPr>
          <p:spPr bwMode="auto">
            <a:xfrm>
              <a:off x="3990" y="3965"/>
              <a:ext cx="614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94" name="Rectangle 4"/>
            <p:cNvSpPr>
              <a:spLocks noChangeArrowheads="1"/>
            </p:cNvSpPr>
            <p:nvPr/>
          </p:nvSpPr>
          <p:spPr bwMode="auto">
            <a:xfrm>
              <a:off x="4604" y="3965"/>
              <a:ext cx="409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795" name="Rectangle 3"/>
            <p:cNvSpPr>
              <a:spLocks noChangeArrowheads="1"/>
            </p:cNvSpPr>
            <p:nvPr/>
          </p:nvSpPr>
          <p:spPr bwMode="auto">
            <a:xfrm>
              <a:off x="5013" y="3965"/>
              <a:ext cx="417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125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7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49275" y="1812925"/>
            <a:ext cx="7961313" cy="27463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41313" indent="-341313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000" b="1" dirty="0" smtClean="0">
                <a:latin typeface="Times New Roman"/>
              </a:rPr>
              <a:t>       Современные </a:t>
            </a:r>
            <a:r>
              <a:rPr lang="ru-RU" sz="3000" b="1" dirty="0">
                <a:latin typeface="Times New Roman"/>
              </a:rPr>
              <a:t>подходы к организации</a:t>
            </a:r>
          </a:p>
          <a:p>
            <a:pPr marL="341313" lvl="1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000" b="1" dirty="0">
                <a:latin typeface="Times New Roman"/>
              </a:rPr>
              <a:t>образовательного процесса в дошкольной </a:t>
            </a:r>
            <a:endParaRPr lang="ru-RU" sz="3000" b="1" dirty="0" smtClean="0">
              <a:latin typeface="Times New Roman"/>
            </a:endParaRPr>
          </a:p>
          <a:p>
            <a:pPr marL="341313" lvl="1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000" b="1" dirty="0">
                <a:latin typeface="Times New Roman"/>
              </a:rPr>
              <a:t> </a:t>
            </a:r>
            <a:r>
              <a:rPr lang="ru-RU" sz="3000" b="1" dirty="0" smtClean="0">
                <a:latin typeface="Times New Roman"/>
              </a:rPr>
              <a:t>                            </a:t>
            </a:r>
            <a:r>
              <a:rPr lang="ru-RU" sz="3000" b="1" dirty="0" smtClean="0">
                <a:latin typeface="Times New Roman"/>
              </a:rPr>
              <a:t>организации</a:t>
            </a:r>
            <a:endParaRPr lang="ru-RU" sz="3000" b="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8614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71" name="Picture 19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944563" y="533400"/>
            <a:ext cx="8199437" cy="40481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18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>
                <a:latin typeface="Arial" charset="0"/>
              </a:rPr>
              <a:t>Структура образовательной деятельности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1300" y="1258888"/>
            <a:ext cx="8589963" cy="5330825"/>
            <a:chOff x="152" y="793"/>
            <a:chExt cx="5411" cy="3358"/>
          </a:xfrm>
        </p:grpSpPr>
        <p:sp>
          <p:nvSpPr>
            <p:cNvPr id="3" name="Rectangle 17"/>
            <p:cNvSpPr>
              <a:spLocks noChangeArrowheads="1"/>
            </p:cNvSpPr>
            <p:nvPr/>
          </p:nvSpPr>
          <p:spPr bwMode="auto">
            <a:xfrm>
              <a:off x="152" y="793"/>
              <a:ext cx="1626" cy="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50838" eaLnBrk="0" fontAlgn="base" hangingPunct="0">
                <a:lnSpc>
                  <a:spcPts val="3125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Компетенция педагога</a:t>
              </a:r>
            </a:p>
          </p:txBody>
        </p:sp>
        <p:sp>
          <p:nvSpPr>
            <p:cNvPr id="4" name="Rectangle 16"/>
            <p:cNvSpPr>
              <a:spLocks noChangeArrowheads="1"/>
            </p:cNvSpPr>
            <p:nvPr/>
          </p:nvSpPr>
          <p:spPr bwMode="auto">
            <a:xfrm>
              <a:off x="1778" y="793"/>
              <a:ext cx="2114" cy="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814388" eaLnBrk="0" fontAlgn="base" hangingPunct="0">
                <a:lnSpc>
                  <a:spcPts val="3125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содержание образования</a:t>
              </a:r>
            </a:p>
          </p:txBody>
        </p:sp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3892" y="793"/>
              <a:ext cx="1670" cy="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682625" eaLnBrk="0" fontAlgn="base" hangingPunct="0">
                <a:lnSpc>
                  <a:spcPts val="3125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личность ребенка</a:t>
              </a:r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152" y="1388"/>
              <a:ext cx="1626" cy="10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63613" eaLnBrk="0" fontAlgn="base" hangingPunct="0">
                <a:lnSpc>
                  <a:spcPts val="2588"/>
                </a:lnSpc>
                <a:spcBef>
                  <a:spcPts val="700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могу</a:t>
              </a:r>
            </a:p>
          </p:txBody>
        </p: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1778" y="1388"/>
              <a:ext cx="2114" cy="10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19075" eaLnBrk="0" fontAlgn="base" hangingPunct="0">
                <a:lnSpc>
                  <a:spcPts val="312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опыт осуществления известных способов деятельности</a:t>
              </a: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892" y="1388"/>
              <a:ext cx="1670" cy="10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50850" eaLnBrk="0" fontAlgn="base" hangingPunct="0">
                <a:lnSpc>
                  <a:spcPts val="312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действенно-практическая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52" y="2444"/>
              <a:ext cx="1626" cy="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688975" eaLnBrk="0" fontAlgn="base" hangingPunct="0">
                <a:lnSpc>
                  <a:spcPts val="2588"/>
                </a:lnSpc>
                <a:spcBef>
                  <a:spcPts val="700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получаю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778" y="2444"/>
              <a:ext cx="2114" cy="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182688" eaLnBrk="0" fontAlgn="base" hangingPunct="0">
                <a:lnSpc>
                  <a:spcPts val="2588"/>
                </a:lnSpc>
                <a:spcBef>
                  <a:spcPts val="700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знания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892" y="2444"/>
              <a:ext cx="1670" cy="3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47675" eaLnBrk="0" fontAlgn="base" hangingPunct="0">
                <a:lnSpc>
                  <a:spcPts val="2588"/>
                </a:lnSpc>
                <a:spcBef>
                  <a:spcPts val="700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когнитивная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52" y="2782"/>
              <a:ext cx="1626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87425" eaLnBrk="0" fontAlgn="base" hangingPunct="0">
                <a:lnSpc>
                  <a:spcPts val="2613"/>
                </a:lnSpc>
                <a:spcBef>
                  <a:spcPts val="700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хочу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778" y="2782"/>
              <a:ext cx="2114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582613" eaLnBrk="0" fontAlgn="base" hangingPunct="0">
                <a:lnSpc>
                  <a:spcPts val="312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эмоционально-ценностное отношение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892" y="2782"/>
              <a:ext cx="1670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20688" eaLnBrk="0" fontAlgn="base" hangingPunct="0">
                <a:lnSpc>
                  <a:spcPts val="312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аффективно-волевая</a:t>
              </a: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152" y="3588"/>
              <a:ext cx="1626" cy="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841375" eaLnBrk="0" fontAlgn="base" hangingPunct="0">
                <a:lnSpc>
                  <a:spcPts val="2588"/>
                </a:lnSpc>
                <a:spcBef>
                  <a:spcPts val="700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делаю</a:t>
              </a:r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1778" y="3588"/>
              <a:ext cx="2114" cy="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93713" eaLnBrk="0" fontAlgn="base" hangingPunct="0">
                <a:lnSpc>
                  <a:spcPts val="312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опыт творческой деятельности</a:t>
              </a:r>
            </a:p>
          </p:txBody>
        </p:sp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3892" y="3588"/>
              <a:ext cx="1670" cy="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7663" eaLnBrk="0" fontAlgn="base" hangingPunct="0">
                <a:lnSpc>
                  <a:spcPts val="312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рефлексивно-творческая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0573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0" name="Picture 12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1185863" y="615950"/>
            <a:ext cx="7958137" cy="55721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438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100">
                <a:latin typeface="Arial" charset="0"/>
              </a:rPr>
              <a:t>ПАРАДИГМЫ ОБРАЗОВАНИЯ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1363" y="1252538"/>
            <a:ext cx="7818437" cy="4959350"/>
            <a:chOff x="467" y="789"/>
            <a:chExt cx="4925" cy="3124"/>
          </a:xfrm>
        </p:grpSpPr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467" y="789"/>
              <a:ext cx="2463" cy="9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825500" eaLnBrk="0" fontAlgn="base" hangingPunct="0">
                <a:lnSpc>
                  <a:spcPts val="4800"/>
                </a:lnSpc>
                <a:spcBef>
                  <a:spcPts val="338"/>
                </a:spcBef>
                <a:spcAft>
                  <a:spcPct val="0"/>
                </a:spcAft>
              </a:pPr>
              <a:r>
                <a:rPr lang="ru-RU" sz="4000">
                  <a:latin typeface="Arial" charset="0"/>
                </a:rPr>
                <a:t>Парадигма “Трех З”</a:t>
              </a: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2930" y="789"/>
              <a:ext cx="2461" cy="9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52475" eaLnBrk="0" fontAlgn="base" hangingPunct="0">
                <a:lnSpc>
                  <a:spcPts val="576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4000">
                  <a:latin typeface="Arial" charset="0"/>
                </a:rPr>
                <a:t>Парадигма “Трех П”</a:t>
              </a:r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467" y="1718"/>
              <a:ext cx="246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3600"/>
                </a:lnSpc>
                <a:spcBef>
                  <a:spcPts val="263"/>
                </a:spcBef>
                <a:spcAft>
                  <a:spcPct val="0"/>
                </a:spcAft>
              </a:pPr>
              <a:r>
                <a:rPr lang="ru-RU" sz="3000">
                  <a:latin typeface="Arial" charset="0"/>
                </a:rPr>
                <a:t>Понял то, что запомнил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930" y="1718"/>
              <a:ext cx="2461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3600"/>
                </a:lnSpc>
                <a:spcBef>
                  <a:spcPts val="263"/>
                </a:spcBef>
                <a:spcAft>
                  <a:spcPct val="0"/>
                </a:spcAft>
              </a:pPr>
              <a:r>
                <a:rPr lang="ru-RU" sz="3000">
                  <a:latin typeface="Arial" charset="0"/>
                </a:rPr>
                <a:t>Запомнил то, что понял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67" y="2352"/>
              <a:ext cx="246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3000"/>
                </a:lnSpc>
                <a:spcBef>
                  <a:spcPts val="750"/>
                </a:spcBef>
                <a:spcAft>
                  <a:spcPct val="0"/>
                </a:spcAft>
              </a:pPr>
              <a:r>
                <a:rPr lang="ru-RU" sz="3000">
                  <a:latin typeface="Arial" charset="0"/>
                </a:rPr>
                <a:t>Сдать, чтобы забыть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930" y="2352"/>
              <a:ext cx="2461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3600"/>
                </a:lnSpc>
                <a:spcBef>
                  <a:spcPts val="263"/>
                </a:spcBef>
                <a:spcAft>
                  <a:spcPct val="0"/>
                </a:spcAft>
              </a:pPr>
              <a:r>
                <a:rPr lang="ru-RU" sz="3000">
                  <a:latin typeface="Arial" charset="0"/>
                </a:rPr>
                <a:t>Понять, чтобы сомневаться</a:t>
              </a: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467" y="2986"/>
              <a:ext cx="2463" cy="9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3600"/>
                </a:lnSpc>
                <a:spcBef>
                  <a:spcPts val="263"/>
                </a:spcBef>
                <a:spcAft>
                  <a:spcPct val="0"/>
                </a:spcAft>
              </a:pPr>
              <a:r>
                <a:rPr lang="ru-RU" sz="3000">
                  <a:latin typeface="Arial" charset="0"/>
                </a:rPr>
                <a:t>Забыть, чтобы запоминать снова</a:t>
              </a:r>
            </a:p>
          </p:txBody>
        </p: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2930" y="2986"/>
              <a:ext cx="2461" cy="9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3600"/>
                </a:lnSpc>
                <a:spcBef>
                  <a:spcPts val="263"/>
                </a:spcBef>
                <a:spcAft>
                  <a:spcPct val="0"/>
                </a:spcAft>
              </a:pPr>
              <a:r>
                <a:rPr lang="ru-RU" sz="3000">
                  <a:latin typeface="Arial" charset="0"/>
                </a:rPr>
                <a:t>Принять то, в чем сомневаешься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665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0"/>
            <a:ext cx="158115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251520" y="1196752"/>
            <a:ext cx="8784975" cy="4097561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41313" indent="-341313" algn="just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Характеристика примерной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основной</a:t>
            </a:r>
          </a:p>
          <a:p>
            <a:pPr marL="341313" indent="-341313" algn="just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образовательной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программы</a:t>
            </a:r>
          </a:p>
          <a:p>
            <a:pPr marL="341313" indent="-341313" algn="just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           дошкольного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образования и требований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marL="341313" indent="-341313" algn="just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                                              к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результатам ее освоения</a:t>
            </a:r>
          </a:p>
        </p:txBody>
      </p:sp>
    </p:spTree>
    <p:extLst>
      <p:ext uri="{BB962C8B-B14F-4D97-AF65-F5344CB8AC3E}">
        <p14:creationId xmlns:p14="http://schemas.microsoft.com/office/powerpoint/2010/main" val="3267082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115888"/>
            <a:ext cx="1276350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25475" y="666750"/>
            <a:ext cx="8518525" cy="33178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261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>
                <a:latin typeface="Arial" charset="0"/>
              </a:rPr>
              <a:t>Содержание образовательной деятельности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597275" y="1447800"/>
            <a:ext cx="5546725" cy="2476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>
                <a:latin typeface="Times New Roman"/>
              </a:rPr>
              <a:t>РАЗВИТИЕ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314450" y="5089525"/>
            <a:ext cx="1066800" cy="1651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>
                <a:latin typeface="Times New Roman"/>
              </a:rPr>
              <a:t>ОБУЧЕНИЕ</a:t>
            </a:r>
          </a:p>
        </p:txBody>
      </p:sp>
      <p:pic>
        <p:nvPicPr>
          <p:cNvPr id="21507" name="Picture 3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0" y="1847850"/>
            <a:ext cx="3962400" cy="3544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343650" y="5089525"/>
            <a:ext cx="2800350" cy="1651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indent="-546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900" b="1">
                <a:latin typeface="Times New Roman"/>
              </a:rPr>
              <a:t>ВОСПИТАНИЕ</a:t>
            </a:r>
          </a:p>
        </p:txBody>
      </p:sp>
    </p:spTree>
    <p:extLst>
      <p:ext uri="{BB962C8B-B14F-4D97-AF65-F5344CB8AC3E}">
        <p14:creationId xmlns:p14="http://schemas.microsoft.com/office/powerpoint/2010/main" val="839416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6" name="Picture 1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3224213" y="768350"/>
            <a:ext cx="5919787" cy="2746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21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>
                <a:latin typeface="Arial" charset="0"/>
              </a:rPr>
              <a:t>технологии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8150" y="1581150"/>
            <a:ext cx="8262938" cy="5022850"/>
            <a:chOff x="276" y="996"/>
            <a:chExt cx="5205" cy="3164"/>
          </a:xfrm>
        </p:grpSpPr>
        <p:sp>
          <p:nvSpPr>
            <p:cNvPr id="3" name="Rectangle 14"/>
            <p:cNvSpPr>
              <a:spLocks noChangeArrowheads="1"/>
            </p:cNvSpPr>
            <p:nvPr/>
          </p:nvSpPr>
          <p:spPr bwMode="auto">
            <a:xfrm>
              <a:off x="276" y="996"/>
              <a:ext cx="1832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5413" eaLnBrk="0" fontAlgn="base" hangingPunct="0">
                <a:lnSpc>
                  <a:spcPts val="3338"/>
                </a:lnSpc>
                <a:spcBef>
                  <a:spcPts val="438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опека присмотр</a:t>
              </a:r>
            </a:p>
          </p:txBody>
        </p:sp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2108" y="996"/>
              <a:ext cx="1634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2238" eaLnBrk="0" fontAlgn="base" hangingPunct="0">
                <a:lnSpc>
                  <a:spcPts val="3388"/>
                </a:lnSpc>
                <a:spcBef>
                  <a:spcPts val="363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консультирован ие</a:t>
              </a: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3742" y="996"/>
              <a:ext cx="1740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6838" indent="15875" eaLnBrk="0" fontAlgn="base" hangingPunct="0">
                <a:lnSpc>
                  <a:spcPts val="3363"/>
                </a:lnSpc>
                <a:spcBef>
                  <a:spcPts val="413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научение упражнение</a:t>
              </a: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76" y="1715"/>
              <a:ext cx="183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5413" eaLnBrk="0" fontAlgn="base" hangingPunct="0">
                <a:lnSpc>
                  <a:spcPts val="40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обеспечение помощь</a:t>
              </a: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108" y="1715"/>
              <a:ext cx="163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6838" eaLnBrk="0" fontAlgn="base" hangingPunct="0">
                <a:lnSpc>
                  <a:spcPts val="3363"/>
                </a:lnSpc>
                <a:spcBef>
                  <a:spcPts val="238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терапия медиация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742" y="1715"/>
              <a:ext cx="17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indent="1588" eaLnBrk="0" fontAlgn="base" hangingPunct="0">
                <a:lnSpc>
                  <a:spcPts val="3338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обучение тренинг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6" y="2579"/>
              <a:ext cx="183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5413" indent="11113" eaLnBrk="0" fontAlgn="base" hangingPunct="0">
                <a:lnSpc>
                  <a:spcPts val="3363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поддержка сопровождение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108" y="2579"/>
              <a:ext cx="163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6838" indent="12700" eaLnBrk="0" fontAlgn="base" hangingPunct="0">
                <a:lnSpc>
                  <a:spcPts val="3388"/>
                </a:lnSpc>
                <a:spcBef>
                  <a:spcPts val="238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модерация тьюторство</a:t>
              </a: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742" y="2579"/>
              <a:ext cx="1740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6838" eaLnBrk="0" fontAlgn="base" hangingPunct="0">
                <a:lnSpc>
                  <a:spcPts val="3363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учение</a:t>
              </a:r>
            </a:p>
            <a:p>
              <a:pPr marL="106363" lvl="1" eaLnBrk="0" fontAlgn="base" hangingPunct="0">
                <a:lnSpc>
                  <a:spcPts val="336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самообразовани</a:t>
              </a:r>
            </a:p>
            <a:p>
              <a:pPr marL="106363" lvl="1" eaLnBrk="0" fontAlgn="base" hangingPunct="0">
                <a:lnSpc>
                  <a:spcPts val="336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е</a:t>
              </a: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76" y="3443"/>
              <a:ext cx="1832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5413" eaLnBrk="0" fontAlgn="base" hangingPunct="0">
                <a:lnSpc>
                  <a:spcPts val="2400"/>
                </a:lnSpc>
                <a:spcBef>
                  <a:spcPts val="1050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фасилитация</a:t>
              </a:r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2108" y="3443"/>
              <a:ext cx="1634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spcBef>
                  <a:spcPts val="575"/>
                </a:spcBef>
                <a:spcAft>
                  <a:spcPct val="0"/>
                </a:spcAft>
              </a:pPr>
              <a:r>
                <a:rPr lang="ru-RU" sz="2600">
                  <a:latin typeface="Arial" charset="0"/>
                </a:rPr>
                <a:t>коуч инг</a:t>
              </a:r>
            </a:p>
          </p:txBody>
        </p:sp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3742" y="3443"/>
              <a:ext cx="1740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3188" eaLnBrk="0" fontAlgn="base" hangingPunct="0">
                <a:lnSpc>
                  <a:spcPts val="3363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человеко-образование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8187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6" name="AutoShape 110"/>
          <p:cNvSpPr>
            <a:spLocks noChangeArrowheads="1"/>
          </p:cNvSpPr>
          <p:nvPr/>
        </p:nvSpPr>
        <p:spPr bwMode="auto">
          <a:xfrm>
            <a:off x="3227388" y="285750"/>
            <a:ext cx="2505075" cy="1984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87413" y="400050"/>
            <a:ext cx="7808912" cy="6035675"/>
            <a:chOff x="559" y="252"/>
            <a:chExt cx="4919" cy="3802"/>
          </a:xfrm>
        </p:grpSpPr>
        <p:sp>
          <p:nvSpPr>
            <p:cNvPr id="3" name="Rectangle 109"/>
            <p:cNvSpPr>
              <a:spLocks noChangeArrowheads="1"/>
            </p:cNvSpPr>
            <p:nvPr/>
          </p:nvSpPr>
          <p:spPr bwMode="auto">
            <a:xfrm>
              <a:off x="559" y="252"/>
              <a:ext cx="3308" cy="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-65881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300" b="1">
                  <a:latin typeface="Arial" charset="0"/>
                </a:rPr>
                <a:t>bestteachers</a:t>
              </a:r>
              <a:endParaRPr lang="ru-RU" sz="1300">
                <a:latin typeface="Arial" charset="0"/>
              </a:endParaRPr>
            </a:p>
            <a:p>
              <a:pPr marL="0" lvl="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latin typeface="Arial" charset="0"/>
              </a:endParaRPr>
            </a:p>
          </p:txBody>
        </p:sp>
        <p:sp>
          <p:nvSpPr>
            <p:cNvPr id="4" name="Rectangle 108"/>
            <p:cNvSpPr>
              <a:spLocks noChangeArrowheads="1"/>
            </p:cNvSpPr>
            <p:nvPr/>
          </p:nvSpPr>
          <p:spPr bwMode="auto">
            <a:xfrm>
              <a:off x="3867" y="252"/>
              <a:ext cx="1611" cy="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5" name="Rectangle 107"/>
            <p:cNvSpPr>
              <a:spLocks noChangeArrowheads="1"/>
            </p:cNvSpPr>
            <p:nvPr/>
          </p:nvSpPr>
          <p:spPr bwMode="auto">
            <a:xfrm>
              <a:off x="559" y="261"/>
              <a:ext cx="7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6" name="Rectangle 106"/>
            <p:cNvSpPr>
              <a:spLocks noChangeArrowheads="1"/>
            </p:cNvSpPr>
            <p:nvPr/>
          </p:nvSpPr>
          <p:spPr bwMode="auto">
            <a:xfrm>
              <a:off x="566" y="261"/>
              <a:ext cx="3301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3025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3200" baseline="30000">
                  <a:latin typeface="Times New Roman"/>
                </a:rPr>
                <a:t>шаги</a:t>
              </a:r>
              <a:r>
                <a:rPr lang="ru-RU" sz="3200">
                  <a:latin typeface="Times New Roman"/>
                </a:rPr>
                <a:t> </a:t>
              </a:r>
              <a:r>
                <a:rPr lang="ru-RU" sz="3200" b="1">
                  <a:latin typeface="Arial" charset="0"/>
                </a:rPr>
                <a:t>РЕЗУЛЬТАТ</a:t>
              </a:r>
            </a:p>
          </p:txBody>
        </p:sp>
        <p:sp>
          <p:nvSpPr>
            <p:cNvPr id="7" name="Rectangle 105"/>
            <p:cNvSpPr>
              <a:spLocks noChangeArrowheads="1"/>
            </p:cNvSpPr>
            <p:nvPr/>
          </p:nvSpPr>
          <p:spPr bwMode="auto">
            <a:xfrm>
              <a:off x="3867" y="261"/>
              <a:ext cx="536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12713" eaLnBrk="0" fontAlgn="base" hangingPunct="0">
                <a:lnSpc>
                  <a:spcPts val="14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latin typeface="Times New Roman"/>
                </a:rPr>
                <a:t>индиви дуальн</a:t>
              </a:r>
            </a:p>
            <a:p>
              <a:pPr marL="131763" lvl="1" eaLnBrk="0" fontAlgn="base" hangingPunct="0">
                <a:lnSpc>
                  <a:spcPts val="14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latin typeface="Times New Roman"/>
                </a:rPr>
                <a:t>ая оценка</a:t>
              </a:r>
            </a:p>
          </p:txBody>
        </p:sp>
        <p:sp>
          <p:nvSpPr>
            <p:cNvPr id="8" name="Rectangle 104"/>
            <p:cNvSpPr>
              <a:spLocks noChangeArrowheads="1"/>
            </p:cNvSpPr>
            <p:nvPr/>
          </p:nvSpPr>
          <p:spPr bwMode="auto">
            <a:xfrm>
              <a:off x="4403" y="261"/>
              <a:ext cx="53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5413" eaLnBrk="0" fontAlgn="base" hangingPunct="0">
                <a:lnSpc>
                  <a:spcPts val="14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latin typeface="Times New Roman"/>
                </a:rPr>
                <a:t>группо</a:t>
              </a:r>
            </a:p>
            <a:p>
              <a:pPr marL="131763" lvl="1" eaLnBrk="0" fontAlgn="base" hangingPunct="0">
                <a:lnSpc>
                  <a:spcPts val="14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latin typeface="Times New Roman"/>
                </a:rPr>
                <a:t>вая оценка</a:t>
              </a:r>
            </a:p>
          </p:txBody>
        </p:sp>
        <p:sp>
          <p:nvSpPr>
            <p:cNvPr id="9" name="Rectangle 103"/>
            <p:cNvSpPr>
              <a:spLocks noChangeArrowheads="1"/>
            </p:cNvSpPr>
            <p:nvPr/>
          </p:nvSpPr>
          <p:spPr bwMode="auto">
            <a:xfrm>
              <a:off x="4938" y="261"/>
              <a:ext cx="54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5413" eaLnBrk="0" fontAlgn="base" hangingPunct="0">
                <a:lnSpc>
                  <a:spcPts val="14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>
                  <a:latin typeface="Times New Roman"/>
                </a:rPr>
                <a:t>правил ьный ответ</a:t>
              </a:r>
            </a:p>
          </p:txBody>
        </p:sp>
        <p:sp>
          <p:nvSpPr>
            <p:cNvPr id="10" name="Rectangle 102"/>
            <p:cNvSpPr>
              <a:spLocks noChangeArrowheads="1"/>
            </p:cNvSpPr>
            <p:nvPr/>
          </p:nvSpPr>
          <p:spPr bwMode="auto">
            <a:xfrm>
              <a:off x="559" y="726"/>
              <a:ext cx="7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1" name="Rectangle 101"/>
            <p:cNvSpPr>
              <a:spLocks noChangeArrowheads="1"/>
            </p:cNvSpPr>
            <p:nvPr/>
          </p:nvSpPr>
          <p:spPr bwMode="auto">
            <a:xfrm>
              <a:off x="566" y="726"/>
              <a:ext cx="3301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Внеситуативно-деловое общение</a:t>
              </a:r>
            </a:p>
          </p:txBody>
        </p:sp>
        <p:sp>
          <p:nvSpPr>
            <p:cNvPr id="12" name="Rectangle 100"/>
            <p:cNvSpPr>
              <a:spLocks noChangeArrowheads="1"/>
            </p:cNvSpPr>
            <p:nvPr/>
          </p:nvSpPr>
          <p:spPr bwMode="auto">
            <a:xfrm>
              <a:off x="3867" y="726"/>
              <a:ext cx="536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3" name="Rectangle 99"/>
            <p:cNvSpPr>
              <a:spLocks noChangeArrowheads="1"/>
            </p:cNvSpPr>
            <p:nvPr/>
          </p:nvSpPr>
          <p:spPr bwMode="auto">
            <a:xfrm>
              <a:off x="4403" y="726"/>
              <a:ext cx="535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4" name="Rectangle 98"/>
            <p:cNvSpPr>
              <a:spLocks noChangeArrowheads="1"/>
            </p:cNvSpPr>
            <p:nvPr/>
          </p:nvSpPr>
          <p:spPr bwMode="auto">
            <a:xfrm>
              <a:off x="4938" y="726"/>
              <a:ext cx="540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5" name="Rectangle 97"/>
            <p:cNvSpPr>
              <a:spLocks noChangeArrowheads="1"/>
            </p:cNvSpPr>
            <p:nvPr/>
          </p:nvSpPr>
          <p:spPr bwMode="auto">
            <a:xfrm>
              <a:off x="559" y="883"/>
              <a:ext cx="7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6" name="Rectangle 96"/>
            <p:cNvSpPr>
              <a:spLocks noChangeArrowheads="1"/>
            </p:cNvSpPr>
            <p:nvPr/>
          </p:nvSpPr>
          <p:spPr bwMode="auto">
            <a:xfrm>
              <a:off x="566" y="883"/>
              <a:ext cx="3301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Учебно-профессиональная деятельность</a:t>
              </a:r>
            </a:p>
          </p:txBody>
        </p:sp>
        <p:sp>
          <p:nvSpPr>
            <p:cNvPr id="17" name="Rectangle 95"/>
            <p:cNvSpPr>
              <a:spLocks noChangeArrowheads="1"/>
            </p:cNvSpPr>
            <p:nvPr/>
          </p:nvSpPr>
          <p:spPr bwMode="auto">
            <a:xfrm>
              <a:off x="3867" y="883"/>
              <a:ext cx="536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" name="Rectangle 94"/>
            <p:cNvSpPr>
              <a:spLocks noChangeArrowheads="1"/>
            </p:cNvSpPr>
            <p:nvPr/>
          </p:nvSpPr>
          <p:spPr bwMode="auto">
            <a:xfrm>
              <a:off x="4403" y="883"/>
              <a:ext cx="535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" name="Rectangle 93"/>
            <p:cNvSpPr>
              <a:spLocks noChangeArrowheads="1"/>
            </p:cNvSpPr>
            <p:nvPr/>
          </p:nvSpPr>
          <p:spPr bwMode="auto">
            <a:xfrm>
              <a:off x="4938" y="883"/>
              <a:ext cx="540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0" name="Rectangle 92"/>
            <p:cNvSpPr>
              <a:spLocks noChangeArrowheads="1"/>
            </p:cNvSpPr>
            <p:nvPr/>
          </p:nvSpPr>
          <p:spPr bwMode="auto">
            <a:xfrm>
              <a:off x="559" y="1043"/>
              <a:ext cx="7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1" name="Rectangle 91"/>
            <p:cNvSpPr>
              <a:spLocks noChangeArrowheads="1"/>
            </p:cNvSpPr>
            <p:nvPr/>
          </p:nvSpPr>
          <p:spPr bwMode="auto">
            <a:xfrm>
              <a:off x="566" y="1043"/>
              <a:ext cx="3301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Воображение</a:t>
              </a:r>
            </a:p>
          </p:txBody>
        </p:sp>
        <p:sp>
          <p:nvSpPr>
            <p:cNvPr id="22" name="Rectangle 90"/>
            <p:cNvSpPr>
              <a:spLocks noChangeArrowheads="1"/>
            </p:cNvSpPr>
            <p:nvPr/>
          </p:nvSpPr>
          <p:spPr bwMode="auto">
            <a:xfrm>
              <a:off x="3867" y="1043"/>
              <a:ext cx="536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3" name="Rectangle 89"/>
            <p:cNvSpPr>
              <a:spLocks noChangeArrowheads="1"/>
            </p:cNvSpPr>
            <p:nvPr/>
          </p:nvSpPr>
          <p:spPr bwMode="auto">
            <a:xfrm>
              <a:off x="4403" y="1043"/>
              <a:ext cx="535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4" name="Rectangle 88"/>
            <p:cNvSpPr>
              <a:spLocks noChangeArrowheads="1"/>
            </p:cNvSpPr>
            <p:nvPr/>
          </p:nvSpPr>
          <p:spPr bwMode="auto">
            <a:xfrm>
              <a:off x="4938" y="1043"/>
              <a:ext cx="540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" name="Rectangle 87"/>
            <p:cNvSpPr>
              <a:spLocks noChangeArrowheads="1"/>
            </p:cNvSpPr>
            <p:nvPr/>
          </p:nvSpPr>
          <p:spPr bwMode="auto">
            <a:xfrm>
              <a:off x="559" y="1200"/>
              <a:ext cx="7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6" name="Rectangle 86"/>
            <p:cNvSpPr>
              <a:spLocks noChangeArrowheads="1"/>
            </p:cNvSpPr>
            <p:nvPr/>
          </p:nvSpPr>
          <p:spPr bwMode="auto">
            <a:xfrm>
              <a:off x="566" y="1200"/>
              <a:ext cx="3301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Субъект деятельности</a:t>
              </a:r>
            </a:p>
          </p:txBody>
        </p:sp>
        <p:sp>
          <p:nvSpPr>
            <p:cNvPr id="27" name="Rectangle 85"/>
            <p:cNvSpPr>
              <a:spLocks noChangeArrowheads="1"/>
            </p:cNvSpPr>
            <p:nvPr/>
          </p:nvSpPr>
          <p:spPr bwMode="auto">
            <a:xfrm>
              <a:off x="3867" y="1200"/>
              <a:ext cx="536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8" name="Rectangle 84"/>
            <p:cNvSpPr>
              <a:spLocks noChangeArrowheads="1"/>
            </p:cNvSpPr>
            <p:nvPr/>
          </p:nvSpPr>
          <p:spPr bwMode="auto">
            <a:xfrm>
              <a:off x="4403" y="1200"/>
              <a:ext cx="535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9" name="Rectangle 83"/>
            <p:cNvSpPr>
              <a:spLocks noChangeArrowheads="1"/>
            </p:cNvSpPr>
            <p:nvPr/>
          </p:nvSpPr>
          <p:spPr bwMode="auto">
            <a:xfrm>
              <a:off x="4938" y="1200"/>
              <a:ext cx="540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0" name="Rectangle 82"/>
            <p:cNvSpPr>
              <a:spLocks noChangeArrowheads="1"/>
            </p:cNvSpPr>
            <p:nvPr/>
          </p:nvSpPr>
          <p:spPr bwMode="auto">
            <a:xfrm>
              <a:off x="559" y="1359"/>
              <a:ext cx="7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1" name="Rectangle 81"/>
            <p:cNvSpPr>
              <a:spLocks noChangeArrowheads="1"/>
            </p:cNvSpPr>
            <p:nvPr/>
          </p:nvSpPr>
          <p:spPr bwMode="auto">
            <a:xfrm>
              <a:off x="566" y="1359"/>
              <a:ext cx="3301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Самосознание</a:t>
              </a:r>
            </a:p>
          </p:txBody>
        </p:sp>
        <p:sp>
          <p:nvSpPr>
            <p:cNvPr id="19568" name="Rectangle 80"/>
            <p:cNvSpPr>
              <a:spLocks noChangeArrowheads="1"/>
            </p:cNvSpPr>
            <p:nvPr/>
          </p:nvSpPr>
          <p:spPr bwMode="auto">
            <a:xfrm>
              <a:off x="3867" y="1359"/>
              <a:ext cx="536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69" name="Rectangle 79"/>
            <p:cNvSpPr>
              <a:spLocks noChangeArrowheads="1"/>
            </p:cNvSpPr>
            <p:nvPr/>
          </p:nvSpPr>
          <p:spPr bwMode="auto">
            <a:xfrm>
              <a:off x="4403" y="1359"/>
              <a:ext cx="535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0" name="Rectangle 78"/>
            <p:cNvSpPr>
              <a:spLocks noChangeArrowheads="1"/>
            </p:cNvSpPr>
            <p:nvPr/>
          </p:nvSpPr>
          <p:spPr bwMode="auto">
            <a:xfrm>
              <a:off x="4938" y="1359"/>
              <a:ext cx="540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1" name="Rectangle 77"/>
            <p:cNvSpPr>
              <a:spLocks noChangeArrowheads="1"/>
            </p:cNvSpPr>
            <p:nvPr/>
          </p:nvSpPr>
          <p:spPr bwMode="auto">
            <a:xfrm>
              <a:off x="559" y="1519"/>
              <a:ext cx="7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2" name="Rectangle 76"/>
            <p:cNvSpPr>
              <a:spLocks noChangeArrowheads="1"/>
            </p:cNvSpPr>
            <p:nvPr/>
          </p:nvSpPr>
          <p:spPr bwMode="auto">
            <a:xfrm>
              <a:off x="566" y="1519"/>
              <a:ext cx="3301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Ситуативно-деловое общение</a:t>
              </a:r>
            </a:p>
          </p:txBody>
        </p:sp>
        <p:sp>
          <p:nvSpPr>
            <p:cNvPr id="19573" name="Rectangle 75"/>
            <p:cNvSpPr>
              <a:spLocks noChangeArrowheads="1"/>
            </p:cNvSpPr>
            <p:nvPr/>
          </p:nvSpPr>
          <p:spPr bwMode="auto">
            <a:xfrm>
              <a:off x="3867" y="1519"/>
              <a:ext cx="536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4" name="Rectangle 74"/>
            <p:cNvSpPr>
              <a:spLocks noChangeArrowheads="1"/>
            </p:cNvSpPr>
            <p:nvPr/>
          </p:nvSpPr>
          <p:spPr bwMode="auto">
            <a:xfrm>
              <a:off x="4403" y="1519"/>
              <a:ext cx="535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5" name="Rectangle 73"/>
            <p:cNvSpPr>
              <a:spLocks noChangeArrowheads="1"/>
            </p:cNvSpPr>
            <p:nvPr/>
          </p:nvSpPr>
          <p:spPr bwMode="auto">
            <a:xfrm>
              <a:off x="4938" y="1519"/>
              <a:ext cx="540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6" name="Rectangle 72"/>
            <p:cNvSpPr>
              <a:spLocks noChangeArrowheads="1"/>
            </p:cNvSpPr>
            <p:nvPr/>
          </p:nvSpPr>
          <p:spPr bwMode="auto">
            <a:xfrm>
              <a:off x="559" y="1676"/>
              <a:ext cx="7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7" name="Rectangle 71"/>
            <p:cNvSpPr>
              <a:spLocks noChangeArrowheads="1"/>
            </p:cNvSpPr>
            <p:nvPr/>
          </p:nvSpPr>
          <p:spPr bwMode="auto">
            <a:xfrm>
              <a:off x="566" y="1676"/>
              <a:ext cx="3301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Память</a:t>
              </a:r>
            </a:p>
          </p:txBody>
        </p:sp>
        <p:sp>
          <p:nvSpPr>
            <p:cNvPr id="19578" name="Rectangle 70"/>
            <p:cNvSpPr>
              <a:spLocks noChangeArrowheads="1"/>
            </p:cNvSpPr>
            <p:nvPr/>
          </p:nvSpPr>
          <p:spPr bwMode="auto">
            <a:xfrm>
              <a:off x="3867" y="1676"/>
              <a:ext cx="536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79" name="Rectangle 69"/>
            <p:cNvSpPr>
              <a:spLocks noChangeArrowheads="1"/>
            </p:cNvSpPr>
            <p:nvPr/>
          </p:nvSpPr>
          <p:spPr bwMode="auto">
            <a:xfrm>
              <a:off x="4403" y="1676"/>
              <a:ext cx="535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0" name="Rectangle 68"/>
            <p:cNvSpPr>
              <a:spLocks noChangeArrowheads="1"/>
            </p:cNvSpPr>
            <p:nvPr/>
          </p:nvSpPr>
          <p:spPr bwMode="auto">
            <a:xfrm>
              <a:off x="4938" y="1676"/>
              <a:ext cx="540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1" name="Rectangle 67"/>
            <p:cNvSpPr>
              <a:spLocks noChangeArrowheads="1"/>
            </p:cNvSpPr>
            <p:nvPr/>
          </p:nvSpPr>
          <p:spPr bwMode="auto">
            <a:xfrm>
              <a:off x="559" y="1836"/>
              <a:ext cx="7" cy="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2" name="Rectangle 66"/>
            <p:cNvSpPr>
              <a:spLocks noChangeArrowheads="1"/>
            </p:cNvSpPr>
            <p:nvPr/>
          </p:nvSpPr>
          <p:spPr bwMode="auto">
            <a:xfrm>
              <a:off x="566" y="1836"/>
              <a:ext cx="3301" cy="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1925"/>
                </a:lnSpc>
                <a:spcBef>
                  <a:spcPts val="5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Предметно-манипулятивная деятельность</a:t>
              </a:r>
            </a:p>
          </p:txBody>
        </p:sp>
        <p:sp>
          <p:nvSpPr>
            <p:cNvPr id="19583" name="Rectangle 65"/>
            <p:cNvSpPr>
              <a:spLocks noChangeArrowheads="1"/>
            </p:cNvSpPr>
            <p:nvPr/>
          </p:nvSpPr>
          <p:spPr bwMode="auto">
            <a:xfrm>
              <a:off x="3867" y="1836"/>
              <a:ext cx="536" cy="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456" name="Rectangle 64"/>
            <p:cNvSpPr>
              <a:spLocks noChangeArrowheads="1"/>
            </p:cNvSpPr>
            <p:nvPr/>
          </p:nvSpPr>
          <p:spPr bwMode="auto">
            <a:xfrm>
              <a:off x="4403" y="1836"/>
              <a:ext cx="535" cy="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457" name="Rectangle 63"/>
            <p:cNvSpPr>
              <a:spLocks noChangeArrowheads="1"/>
            </p:cNvSpPr>
            <p:nvPr/>
          </p:nvSpPr>
          <p:spPr bwMode="auto">
            <a:xfrm>
              <a:off x="4938" y="1836"/>
              <a:ext cx="540" cy="3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4" name="Rectangle 62"/>
            <p:cNvSpPr>
              <a:spLocks noChangeArrowheads="1"/>
            </p:cNvSpPr>
            <p:nvPr/>
          </p:nvSpPr>
          <p:spPr bwMode="auto">
            <a:xfrm>
              <a:off x="559" y="2148"/>
              <a:ext cx="7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5" name="Rectangle 61"/>
            <p:cNvSpPr>
              <a:spLocks noChangeArrowheads="1"/>
            </p:cNvSpPr>
            <p:nvPr/>
          </p:nvSpPr>
          <p:spPr bwMode="auto">
            <a:xfrm>
              <a:off x="566" y="2148"/>
              <a:ext cx="3301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Речь</a:t>
              </a:r>
            </a:p>
          </p:txBody>
        </p:sp>
        <p:sp>
          <p:nvSpPr>
            <p:cNvPr id="19586" name="Rectangle 60"/>
            <p:cNvSpPr>
              <a:spLocks noChangeArrowheads="1"/>
            </p:cNvSpPr>
            <p:nvPr/>
          </p:nvSpPr>
          <p:spPr bwMode="auto">
            <a:xfrm>
              <a:off x="3867" y="2148"/>
              <a:ext cx="536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7" name="Rectangle 59"/>
            <p:cNvSpPr>
              <a:spLocks noChangeArrowheads="1"/>
            </p:cNvSpPr>
            <p:nvPr/>
          </p:nvSpPr>
          <p:spPr bwMode="auto">
            <a:xfrm>
              <a:off x="4403" y="2148"/>
              <a:ext cx="535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8" name="Rectangle 58"/>
            <p:cNvSpPr>
              <a:spLocks noChangeArrowheads="1"/>
            </p:cNvSpPr>
            <p:nvPr/>
          </p:nvSpPr>
          <p:spPr bwMode="auto">
            <a:xfrm>
              <a:off x="4938" y="2148"/>
              <a:ext cx="540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89" name="Rectangle 57"/>
            <p:cNvSpPr>
              <a:spLocks noChangeArrowheads="1"/>
            </p:cNvSpPr>
            <p:nvPr/>
          </p:nvSpPr>
          <p:spPr bwMode="auto">
            <a:xfrm>
              <a:off x="559" y="2306"/>
              <a:ext cx="7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0" name="Rectangle 56"/>
            <p:cNvSpPr>
              <a:spLocks noChangeArrowheads="1"/>
            </p:cNvSpPr>
            <p:nvPr/>
          </p:nvSpPr>
          <p:spPr bwMode="auto">
            <a:xfrm>
              <a:off x="566" y="2306"/>
              <a:ext cx="3301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Ситуативно-личностное общение</a:t>
              </a:r>
            </a:p>
          </p:txBody>
        </p:sp>
        <p:sp>
          <p:nvSpPr>
            <p:cNvPr id="19591" name="Rectangle 55"/>
            <p:cNvSpPr>
              <a:spLocks noChangeArrowheads="1"/>
            </p:cNvSpPr>
            <p:nvPr/>
          </p:nvSpPr>
          <p:spPr bwMode="auto">
            <a:xfrm>
              <a:off x="3867" y="2306"/>
              <a:ext cx="536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2" name="Rectangle 54"/>
            <p:cNvSpPr>
              <a:spLocks noChangeArrowheads="1"/>
            </p:cNvSpPr>
            <p:nvPr/>
          </p:nvSpPr>
          <p:spPr bwMode="auto">
            <a:xfrm>
              <a:off x="4403" y="2306"/>
              <a:ext cx="535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3" name="Rectangle 53"/>
            <p:cNvSpPr>
              <a:spLocks noChangeArrowheads="1"/>
            </p:cNvSpPr>
            <p:nvPr/>
          </p:nvSpPr>
          <p:spPr bwMode="auto">
            <a:xfrm>
              <a:off x="4938" y="2306"/>
              <a:ext cx="540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4" name="Rectangle 52"/>
            <p:cNvSpPr>
              <a:spLocks noChangeArrowheads="1"/>
            </p:cNvSpPr>
            <p:nvPr/>
          </p:nvSpPr>
          <p:spPr bwMode="auto">
            <a:xfrm>
              <a:off x="559" y="2465"/>
              <a:ext cx="7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5" name="Rectangle 51"/>
            <p:cNvSpPr>
              <a:spLocks noChangeArrowheads="1"/>
            </p:cNvSpPr>
            <p:nvPr/>
          </p:nvSpPr>
          <p:spPr bwMode="auto">
            <a:xfrm>
              <a:off x="566" y="2465"/>
              <a:ext cx="3301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Восприятие</a:t>
              </a:r>
            </a:p>
          </p:txBody>
        </p:sp>
        <p:sp>
          <p:nvSpPr>
            <p:cNvPr id="19596" name="Rectangle 50"/>
            <p:cNvSpPr>
              <a:spLocks noChangeArrowheads="1"/>
            </p:cNvSpPr>
            <p:nvPr/>
          </p:nvSpPr>
          <p:spPr bwMode="auto">
            <a:xfrm>
              <a:off x="3867" y="2465"/>
              <a:ext cx="536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7" name="Rectangle 49"/>
            <p:cNvSpPr>
              <a:spLocks noChangeArrowheads="1"/>
            </p:cNvSpPr>
            <p:nvPr/>
          </p:nvSpPr>
          <p:spPr bwMode="auto">
            <a:xfrm>
              <a:off x="4403" y="2465"/>
              <a:ext cx="535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8" name="Rectangle 48"/>
            <p:cNvSpPr>
              <a:spLocks noChangeArrowheads="1"/>
            </p:cNvSpPr>
            <p:nvPr/>
          </p:nvSpPr>
          <p:spPr bwMode="auto">
            <a:xfrm>
              <a:off x="4938" y="2465"/>
              <a:ext cx="540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599" name="Rectangle 47"/>
            <p:cNvSpPr>
              <a:spLocks noChangeArrowheads="1"/>
            </p:cNvSpPr>
            <p:nvPr/>
          </p:nvSpPr>
          <p:spPr bwMode="auto">
            <a:xfrm>
              <a:off x="559" y="2623"/>
              <a:ext cx="7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0" name="Rectangle 46"/>
            <p:cNvSpPr>
              <a:spLocks noChangeArrowheads="1"/>
            </p:cNvSpPr>
            <p:nvPr/>
          </p:nvSpPr>
          <p:spPr bwMode="auto">
            <a:xfrm>
              <a:off x="566" y="2623"/>
              <a:ext cx="3301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Учебная деятельность</a:t>
              </a:r>
            </a:p>
          </p:txBody>
        </p:sp>
        <p:sp>
          <p:nvSpPr>
            <p:cNvPr id="19601" name="Rectangle 45"/>
            <p:cNvSpPr>
              <a:spLocks noChangeArrowheads="1"/>
            </p:cNvSpPr>
            <p:nvPr/>
          </p:nvSpPr>
          <p:spPr bwMode="auto">
            <a:xfrm>
              <a:off x="3867" y="2623"/>
              <a:ext cx="536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2" name="Rectangle 44"/>
            <p:cNvSpPr>
              <a:spLocks noChangeArrowheads="1"/>
            </p:cNvSpPr>
            <p:nvPr/>
          </p:nvSpPr>
          <p:spPr bwMode="auto">
            <a:xfrm>
              <a:off x="4403" y="2623"/>
              <a:ext cx="535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3" name="Rectangle 43"/>
            <p:cNvSpPr>
              <a:spLocks noChangeArrowheads="1"/>
            </p:cNvSpPr>
            <p:nvPr/>
          </p:nvSpPr>
          <p:spPr bwMode="auto">
            <a:xfrm>
              <a:off x="4938" y="2623"/>
              <a:ext cx="540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4" name="Rectangle 42"/>
            <p:cNvSpPr>
              <a:spLocks noChangeArrowheads="1"/>
            </p:cNvSpPr>
            <p:nvPr/>
          </p:nvSpPr>
          <p:spPr bwMode="auto">
            <a:xfrm>
              <a:off x="559" y="2782"/>
              <a:ext cx="7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5" name="Rectangle 41"/>
            <p:cNvSpPr>
              <a:spLocks noChangeArrowheads="1"/>
            </p:cNvSpPr>
            <p:nvPr/>
          </p:nvSpPr>
          <p:spPr bwMode="auto">
            <a:xfrm>
              <a:off x="566" y="2782"/>
              <a:ext cx="3301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Субъект социального действия</a:t>
              </a:r>
            </a:p>
          </p:txBody>
        </p:sp>
        <p:sp>
          <p:nvSpPr>
            <p:cNvPr id="19606" name="Rectangle 40"/>
            <p:cNvSpPr>
              <a:spLocks noChangeArrowheads="1"/>
            </p:cNvSpPr>
            <p:nvPr/>
          </p:nvSpPr>
          <p:spPr bwMode="auto">
            <a:xfrm>
              <a:off x="3867" y="2782"/>
              <a:ext cx="536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7" name="Rectangle 39"/>
            <p:cNvSpPr>
              <a:spLocks noChangeArrowheads="1"/>
            </p:cNvSpPr>
            <p:nvPr/>
          </p:nvSpPr>
          <p:spPr bwMode="auto">
            <a:xfrm>
              <a:off x="4403" y="2782"/>
              <a:ext cx="535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8" name="Rectangle 38"/>
            <p:cNvSpPr>
              <a:spLocks noChangeArrowheads="1"/>
            </p:cNvSpPr>
            <p:nvPr/>
          </p:nvSpPr>
          <p:spPr bwMode="auto">
            <a:xfrm>
              <a:off x="4938" y="2782"/>
              <a:ext cx="540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09" name="Rectangle 37"/>
            <p:cNvSpPr>
              <a:spLocks noChangeArrowheads="1"/>
            </p:cNvSpPr>
            <p:nvPr/>
          </p:nvSpPr>
          <p:spPr bwMode="auto">
            <a:xfrm>
              <a:off x="559" y="2941"/>
              <a:ext cx="7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0" name="Rectangle 36"/>
            <p:cNvSpPr>
              <a:spLocks noChangeArrowheads="1"/>
            </p:cNvSpPr>
            <p:nvPr/>
          </p:nvSpPr>
          <p:spPr bwMode="auto">
            <a:xfrm>
              <a:off x="566" y="2941"/>
              <a:ext cx="3301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Рефлексия</a:t>
              </a:r>
            </a:p>
          </p:txBody>
        </p:sp>
        <p:sp>
          <p:nvSpPr>
            <p:cNvPr id="19611" name="Rectangle 35"/>
            <p:cNvSpPr>
              <a:spLocks noChangeArrowheads="1"/>
            </p:cNvSpPr>
            <p:nvPr/>
          </p:nvSpPr>
          <p:spPr bwMode="auto">
            <a:xfrm>
              <a:off x="3867" y="2941"/>
              <a:ext cx="536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2" name="Rectangle 34"/>
            <p:cNvSpPr>
              <a:spLocks noChangeArrowheads="1"/>
            </p:cNvSpPr>
            <p:nvPr/>
          </p:nvSpPr>
          <p:spPr bwMode="auto">
            <a:xfrm>
              <a:off x="4403" y="2941"/>
              <a:ext cx="535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3" name="Rectangle 33"/>
            <p:cNvSpPr>
              <a:spLocks noChangeArrowheads="1"/>
            </p:cNvSpPr>
            <p:nvPr/>
          </p:nvSpPr>
          <p:spPr bwMode="auto">
            <a:xfrm>
              <a:off x="4938" y="2941"/>
              <a:ext cx="540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4" name="Rectangle 32"/>
            <p:cNvSpPr>
              <a:spLocks noChangeArrowheads="1"/>
            </p:cNvSpPr>
            <p:nvPr/>
          </p:nvSpPr>
          <p:spPr bwMode="auto">
            <a:xfrm>
              <a:off x="559" y="3099"/>
              <a:ext cx="7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5" name="Rectangle 31"/>
            <p:cNvSpPr>
              <a:spLocks noChangeArrowheads="1"/>
            </p:cNvSpPr>
            <p:nvPr/>
          </p:nvSpPr>
          <p:spPr bwMode="auto">
            <a:xfrm>
              <a:off x="566" y="3099"/>
              <a:ext cx="3301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Субъект социальной деятельности</a:t>
              </a:r>
            </a:p>
          </p:txBody>
        </p:sp>
        <p:sp>
          <p:nvSpPr>
            <p:cNvPr id="19616" name="Rectangle 30"/>
            <p:cNvSpPr>
              <a:spLocks noChangeArrowheads="1"/>
            </p:cNvSpPr>
            <p:nvPr/>
          </p:nvSpPr>
          <p:spPr bwMode="auto">
            <a:xfrm>
              <a:off x="3867" y="3099"/>
              <a:ext cx="536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7" name="Rectangle 29"/>
            <p:cNvSpPr>
              <a:spLocks noChangeArrowheads="1"/>
            </p:cNvSpPr>
            <p:nvPr/>
          </p:nvSpPr>
          <p:spPr bwMode="auto">
            <a:xfrm>
              <a:off x="4403" y="3099"/>
              <a:ext cx="535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8" name="Rectangle 28"/>
            <p:cNvSpPr>
              <a:spLocks noChangeArrowheads="1"/>
            </p:cNvSpPr>
            <p:nvPr/>
          </p:nvSpPr>
          <p:spPr bwMode="auto">
            <a:xfrm>
              <a:off x="4938" y="3099"/>
              <a:ext cx="540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19" name="Rectangle 27"/>
            <p:cNvSpPr>
              <a:spLocks noChangeArrowheads="1"/>
            </p:cNvSpPr>
            <p:nvPr/>
          </p:nvSpPr>
          <p:spPr bwMode="auto">
            <a:xfrm>
              <a:off x="559" y="3258"/>
              <a:ext cx="7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0" name="Rectangle 26"/>
            <p:cNvSpPr>
              <a:spLocks noChangeArrowheads="1"/>
            </p:cNvSpPr>
            <p:nvPr/>
          </p:nvSpPr>
          <p:spPr bwMode="auto">
            <a:xfrm>
              <a:off x="566" y="3258"/>
              <a:ext cx="3301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Игра</a:t>
              </a:r>
            </a:p>
          </p:txBody>
        </p:sp>
        <p:sp>
          <p:nvSpPr>
            <p:cNvPr id="19621" name="Rectangle 25"/>
            <p:cNvSpPr>
              <a:spLocks noChangeArrowheads="1"/>
            </p:cNvSpPr>
            <p:nvPr/>
          </p:nvSpPr>
          <p:spPr bwMode="auto">
            <a:xfrm>
              <a:off x="3867" y="3258"/>
              <a:ext cx="536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2" name="Rectangle 24"/>
            <p:cNvSpPr>
              <a:spLocks noChangeArrowheads="1"/>
            </p:cNvSpPr>
            <p:nvPr/>
          </p:nvSpPr>
          <p:spPr bwMode="auto">
            <a:xfrm>
              <a:off x="4403" y="3258"/>
              <a:ext cx="535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3" name="Rectangle 23"/>
            <p:cNvSpPr>
              <a:spLocks noChangeArrowheads="1"/>
            </p:cNvSpPr>
            <p:nvPr/>
          </p:nvSpPr>
          <p:spPr bwMode="auto">
            <a:xfrm>
              <a:off x="4938" y="3258"/>
              <a:ext cx="540" cy="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4" name="Rectangle 22"/>
            <p:cNvSpPr>
              <a:spLocks noChangeArrowheads="1"/>
            </p:cNvSpPr>
            <p:nvPr/>
          </p:nvSpPr>
          <p:spPr bwMode="auto">
            <a:xfrm>
              <a:off x="559" y="3418"/>
              <a:ext cx="7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5" name="Rectangle 21"/>
            <p:cNvSpPr>
              <a:spLocks noChangeArrowheads="1"/>
            </p:cNvSpPr>
            <p:nvPr/>
          </p:nvSpPr>
          <p:spPr bwMode="auto">
            <a:xfrm>
              <a:off x="566" y="3418"/>
              <a:ext cx="3301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Эмоции</a:t>
              </a:r>
            </a:p>
          </p:txBody>
        </p:sp>
        <p:sp>
          <p:nvSpPr>
            <p:cNvPr id="19626" name="Rectangle 20"/>
            <p:cNvSpPr>
              <a:spLocks noChangeArrowheads="1"/>
            </p:cNvSpPr>
            <p:nvPr/>
          </p:nvSpPr>
          <p:spPr bwMode="auto">
            <a:xfrm>
              <a:off x="3867" y="3418"/>
              <a:ext cx="536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7" name="Rectangle 19"/>
            <p:cNvSpPr>
              <a:spLocks noChangeArrowheads="1"/>
            </p:cNvSpPr>
            <p:nvPr/>
          </p:nvSpPr>
          <p:spPr bwMode="auto">
            <a:xfrm>
              <a:off x="4403" y="3418"/>
              <a:ext cx="535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8" name="Rectangle 18"/>
            <p:cNvSpPr>
              <a:spLocks noChangeArrowheads="1"/>
            </p:cNvSpPr>
            <p:nvPr/>
          </p:nvSpPr>
          <p:spPr bwMode="auto">
            <a:xfrm>
              <a:off x="4938" y="3418"/>
              <a:ext cx="540" cy="1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29" name="Rectangle 17"/>
            <p:cNvSpPr>
              <a:spLocks noChangeArrowheads="1"/>
            </p:cNvSpPr>
            <p:nvPr/>
          </p:nvSpPr>
          <p:spPr bwMode="auto">
            <a:xfrm>
              <a:off x="559" y="3575"/>
              <a:ext cx="7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0" name="Rectangle 16"/>
            <p:cNvSpPr>
              <a:spLocks noChangeArrowheads="1"/>
            </p:cNvSpPr>
            <p:nvPr/>
          </p:nvSpPr>
          <p:spPr bwMode="auto">
            <a:xfrm>
              <a:off x="566" y="3575"/>
              <a:ext cx="3301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Внеситуативно-личностное общение</a:t>
              </a:r>
            </a:p>
          </p:txBody>
        </p:sp>
        <p:sp>
          <p:nvSpPr>
            <p:cNvPr id="19631" name="Rectangle 15"/>
            <p:cNvSpPr>
              <a:spLocks noChangeArrowheads="1"/>
            </p:cNvSpPr>
            <p:nvPr/>
          </p:nvSpPr>
          <p:spPr bwMode="auto">
            <a:xfrm>
              <a:off x="3867" y="3575"/>
              <a:ext cx="536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2" name="Rectangle 14"/>
            <p:cNvSpPr>
              <a:spLocks noChangeArrowheads="1"/>
            </p:cNvSpPr>
            <p:nvPr/>
          </p:nvSpPr>
          <p:spPr bwMode="auto">
            <a:xfrm>
              <a:off x="4403" y="3575"/>
              <a:ext cx="535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3" name="Rectangle 13"/>
            <p:cNvSpPr>
              <a:spLocks noChangeArrowheads="1"/>
            </p:cNvSpPr>
            <p:nvPr/>
          </p:nvSpPr>
          <p:spPr bwMode="auto">
            <a:xfrm>
              <a:off x="4938" y="3575"/>
              <a:ext cx="540" cy="1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4" name="Rectangle 12"/>
            <p:cNvSpPr>
              <a:spLocks noChangeArrowheads="1"/>
            </p:cNvSpPr>
            <p:nvPr/>
          </p:nvSpPr>
          <p:spPr bwMode="auto">
            <a:xfrm>
              <a:off x="559" y="3734"/>
              <a:ext cx="7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5" name="Rectangle 11"/>
            <p:cNvSpPr>
              <a:spLocks noChangeArrowheads="1"/>
            </p:cNvSpPr>
            <p:nvPr/>
          </p:nvSpPr>
          <p:spPr bwMode="auto">
            <a:xfrm>
              <a:off x="566" y="3734"/>
              <a:ext cx="3301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Субъект действия</a:t>
              </a:r>
            </a:p>
          </p:txBody>
        </p:sp>
        <p:sp>
          <p:nvSpPr>
            <p:cNvPr id="19636" name="Rectangle 10"/>
            <p:cNvSpPr>
              <a:spLocks noChangeArrowheads="1"/>
            </p:cNvSpPr>
            <p:nvPr/>
          </p:nvSpPr>
          <p:spPr bwMode="auto">
            <a:xfrm>
              <a:off x="3867" y="3734"/>
              <a:ext cx="536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7" name="Rectangle 9"/>
            <p:cNvSpPr>
              <a:spLocks noChangeArrowheads="1"/>
            </p:cNvSpPr>
            <p:nvPr/>
          </p:nvSpPr>
          <p:spPr bwMode="auto">
            <a:xfrm>
              <a:off x="4403" y="3734"/>
              <a:ext cx="535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8" name="Rectangle 8"/>
            <p:cNvSpPr>
              <a:spLocks noChangeArrowheads="1"/>
            </p:cNvSpPr>
            <p:nvPr/>
          </p:nvSpPr>
          <p:spPr bwMode="auto">
            <a:xfrm>
              <a:off x="4938" y="3734"/>
              <a:ext cx="540" cy="1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39" name="Rectangle 7"/>
            <p:cNvSpPr>
              <a:spLocks noChangeArrowheads="1"/>
            </p:cNvSpPr>
            <p:nvPr/>
          </p:nvSpPr>
          <p:spPr bwMode="auto">
            <a:xfrm>
              <a:off x="559" y="3892"/>
              <a:ext cx="7" cy="1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40" name="Rectangle 6"/>
            <p:cNvSpPr>
              <a:spLocks noChangeArrowheads="1"/>
            </p:cNvSpPr>
            <p:nvPr/>
          </p:nvSpPr>
          <p:spPr bwMode="auto">
            <a:xfrm>
              <a:off x="566" y="3892"/>
              <a:ext cx="3301" cy="1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b="1">
                  <a:latin typeface="Times New Roman"/>
                </a:rPr>
                <a:t>Мышление</a:t>
              </a:r>
            </a:p>
          </p:txBody>
        </p:sp>
        <p:sp>
          <p:nvSpPr>
            <p:cNvPr id="19641" name="Rectangle 5"/>
            <p:cNvSpPr>
              <a:spLocks noChangeArrowheads="1"/>
            </p:cNvSpPr>
            <p:nvPr/>
          </p:nvSpPr>
          <p:spPr bwMode="auto">
            <a:xfrm>
              <a:off x="3867" y="3892"/>
              <a:ext cx="536" cy="1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42" name="Rectangle 4"/>
            <p:cNvSpPr>
              <a:spLocks noChangeArrowheads="1"/>
            </p:cNvSpPr>
            <p:nvPr/>
          </p:nvSpPr>
          <p:spPr bwMode="auto">
            <a:xfrm>
              <a:off x="4403" y="3892"/>
              <a:ext cx="535" cy="1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643" name="Rectangle 3"/>
            <p:cNvSpPr>
              <a:spLocks noChangeArrowheads="1"/>
            </p:cNvSpPr>
            <p:nvPr/>
          </p:nvSpPr>
          <p:spPr bwMode="auto">
            <a:xfrm>
              <a:off x="4938" y="3892"/>
              <a:ext cx="540" cy="1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1532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91" name="Picture 59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8490" name="AutoShape 58"/>
          <p:cNvSpPr>
            <a:spLocks noChangeArrowheads="1"/>
          </p:cNvSpPr>
          <p:nvPr/>
        </p:nvSpPr>
        <p:spPr bwMode="auto">
          <a:xfrm>
            <a:off x="1908175" y="512763"/>
            <a:ext cx="7235825" cy="3048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300" b="1">
                <a:latin typeface="Arial" charset="0"/>
              </a:rPr>
              <a:t>Экспертная карта (продукт стандарта качества)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7975" y="893763"/>
            <a:ext cx="8259763" cy="5927725"/>
            <a:chOff x="194" y="563"/>
            <a:chExt cx="5203" cy="3734"/>
          </a:xfrm>
        </p:grpSpPr>
        <p:sp>
          <p:nvSpPr>
            <p:cNvPr id="3" name="Rectangle 57"/>
            <p:cNvSpPr>
              <a:spLocks noChangeArrowheads="1"/>
            </p:cNvSpPr>
            <p:nvPr/>
          </p:nvSpPr>
          <p:spPr bwMode="auto">
            <a:xfrm>
              <a:off x="194" y="563"/>
              <a:ext cx="1046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213"/>
                </a:lnSpc>
                <a:spcBef>
                  <a:spcPts val="7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управление</a:t>
              </a:r>
            </a:p>
          </p:txBody>
        </p:sp>
        <p:sp>
          <p:nvSpPr>
            <p:cNvPr id="4" name="Rectangle 56"/>
            <p:cNvSpPr>
              <a:spLocks noChangeArrowheads="1"/>
            </p:cNvSpPr>
            <p:nvPr/>
          </p:nvSpPr>
          <p:spPr bwMode="auto">
            <a:xfrm>
              <a:off x="1240" y="563"/>
              <a:ext cx="1037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7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система</a:t>
              </a:r>
            </a:p>
          </p:txBody>
        </p:sp>
        <p:sp>
          <p:nvSpPr>
            <p:cNvPr id="5" name="Rectangle 55"/>
            <p:cNvSpPr>
              <a:spLocks noChangeArrowheads="1"/>
            </p:cNvSpPr>
            <p:nvPr/>
          </p:nvSpPr>
          <p:spPr bwMode="auto">
            <a:xfrm>
              <a:off x="2277" y="563"/>
              <a:ext cx="1037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7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контроль</a:t>
              </a:r>
            </a:p>
          </p:txBody>
        </p:sp>
        <p:sp>
          <p:nvSpPr>
            <p:cNvPr id="6" name="Rectangle 54"/>
            <p:cNvSpPr>
              <a:spLocks noChangeArrowheads="1"/>
            </p:cNvSpPr>
            <p:nvPr/>
          </p:nvSpPr>
          <p:spPr bwMode="auto">
            <a:xfrm>
              <a:off x="3314" y="563"/>
              <a:ext cx="1108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7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мониторинг</a:t>
              </a:r>
            </a:p>
          </p:txBody>
        </p:sp>
        <p:sp>
          <p:nvSpPr>
            <p:cNvPr id="7" name="Rectangle 53"/>
            <p:cNvSpPr>
              <a:spLocks noChangeArrowheads="1"/>
            </p:cNvSpPr>
            <p:nvPr/>
          </p:nvSpPr>
          <p:spPr bwMode="auto">
            <a:xfrm>
              <a:off x="4422" y="563"/>
              <a:ext cx="975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7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коррекция</a:t>
              </a:r>
            </a:p>
          </p:txBody>
        </p:sp>
        <p:sp>
          <p:nvSpPr>
            <p:cNvPr id="8" name="Rectangle 52"/>
            <p:cNvSpPr>
              <a:spLocks noChangeArrowheads="1"/>
            </p:cNvSpPr>
            <p:nvPr/>
          </p:nvSpPr>
          <p:spPr bwMode="auto">
            <a:xfrm>
              <a:off x="194" y="1037"/>
              <a:ext cx="1046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Норм-прав.</a:t>
              </a:r>
            </a:p>
          </p:txBody>
        </p:sp>
        <p:sp>
          <p:nvSpPr>
            <p:cNvPr id="9" name="Rectangle 51"/>
            <p:cNvSpPr>
              <a:spLocks noChangeArrowheads="1"/>
            </p:cNvSpPr>
            <p:nvPr/>
          </p:nvSpPr>
          <p:spPr bwMode="auto">
            <a:xfrm>
              <a:off x="1240" y="1037"/>
              <a:ext cx="1037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Закон Об</a:t>
              </a:r>
            </a:p>
          </p:txBody>
        </p:sp>
        <p:sp>
          <p:nvSpPr>
            <p:cNvPr id="10" name="Rectangle 50"/>
            <p:cNvSpPr>
              <a:spLocks noChangeArrowheads="1"/>
            </p:cNvSpPr>
            <p:nvPr/>
          </p:nvSpPr>
          <p:spPr bwMode="auto">
            <a:xfrm>
              <a:off x="2277" y="1037"/>
              <a:ext cx="1037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ФГОС</a:t>
              </a:r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3314" y="1037"/>
              <a:ext cx="1108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СанПиН</a:t>
              </a:r>
            </a:p>
          </p:txBody>
        </p:sp>
        <p:sp>
          <p:nvSpPr>
            <p:cNvPr id="12" name="Rectangle 48"/>
            <p:cNvSpPr>
              <a:spLocks noChangeArrowheads="1"/>
            </p:cNvSpPr>
            <p:nvPr/>
          </p:nvSpPr>
          <p:spPr bwMode="auto">
            <a:xfrm>
              <a:off x="4422" y="1037"/>
              <a:ext cx="975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Порядок</a:t>
              </a:r>
            </a:p>
          </p:txBody>
        </p:sp>
        <p:sp>
          <p:nvSpPr>
            <p:cNvPr id="13" name="Rectangle 47"/>
            <p:cNvSpPr>
              <a:spLocks noChangeArrowheads="1"/>
            </p:cNvSpPr>
            <p:nvPr/>
          </p:nvSpPr>
          <p:spPr bwMode="auto">
            <a:xfrm>
              <a:off x="194" y="1283"/>
              <a:ext cx="1046" cy="8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213"/>
                </a:lnSpc>
                <a:spcBef>
                  <a:spcPts val="188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база</a:t>
              </a:r>
            </a:p>
          </p:txBody>
        </p:sp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1240" y="1283"/>
              <a:ext cx="1037" cy="8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6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образовани и</a:t>
              </a: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2277" y="1283"/>
              <a:ext cx="1037" cy="8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6" name="Rectangle 44"/>
            <p:cNvSpPr>
              <a:spLocks noChangeArrowheads="1"/>
            </p:cNvSpPr>
            <p:nvPr/>
          </p:nvSpPr>
          <p:spPr bwMode="auto">
            <a:xfrm>
              <a:off x="3314" y="1283"/>
              <a:ext cx="1108" cy="8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7" name="Rectangle 43"/>
            <p:cNvSpPr>
              <a:spLocks noChangeArrowheads="1"/>
            </p:cNvSpPr>
            <p:nvPr/>
          </p:nvSpPr>
          <p:spPr bwMode="auto">
            <a:xfrm>
              <a:off x="4422" y="1283"/>
              <a:ext cx="975" cy="8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6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организац ии и</a:t>
              </a:r>
            </a:p>
            <a:p>
              <a:pPr marL="92075" eaLnBrk="0" fontAlgn="base" hangingPunct="0">
                <a:lnSpc>
                  <a:spcPts val="26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осуществл ения…</a:t>
              </a:r>
            </a:p>
          </p:txBody>
        </p:sp>
        <p:sp>
          <p:nvSpPr>
            <p:cNvPr id="18" name="Rectangle 42"/>
            <p:cNvSpPr>
              <a:spLocks noChangeArrowheads="1"/>
            </p:cNvSpPr>
            <p:nvPr/>
          </p:nvSpPr>
          <p:spPr bwMode="auto">
            <a:xfrm>
              <a:off x="194" y="2150"/>
              <a:ext cx="1046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Условия</a:t>
              </a:r>
            </a:p>
          </p:txBody>
        </p:sp>
        <p:sp>
          <p:nvSpPr>
            <p:cNvPr id="19" name="Rectangle 41"/>
            <p:cNvSpPr>
              <a:spLocks noChangeArrowheads="1"/>
            </p:cNvSpPr>
            <p:nvPr/>
          </p:nvSpPr>
          <p:spPr bwMode="auto">
            <a:xfrm>
              <a:off x="1240" y="2150"/>
              <a:ext cx="1037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Кадры</a:t>
              </a:r>
            </a:p>
          </p:txBody>
        </p:sp>
        <p:sp>
          <p:nvSpPr>
            <p:cNvPr id="20" name="Rectangle 40"/>
            <p:cNvSpPr>
              <a:spLocks noChangeArrowheads="1"/>
            </p:cNvSpPr>
            <p:nvPr/>
          </p:nvSpPr>
          <p:spPr bwMode="auto">
            <a:xfrm>
              <a:off x="2277" y="2150"/>
              <a:ext cx="1037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Мат-тех</a:t>
              </a: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3314" y="2150"/>
              <a:ext cx="1108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Психолого-</a:t>
              </a: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4422" y="2150"/>
              <a:ext cx="975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Орг-метод</a:t>
              </a: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194" y="2400"/>
              <a:ext cx="1046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4" name="Rectangle 36"/>
            <p:cNvSpPr>
              <a:spLocks noChangeArrowheads="1"/>
            </p:cNvSpPr>
            <p:nvPr/>
          </p:nvSpPr>
          <p:spPr bwMode="auto">
            <a:xfrm>
              <a:off x="1240" y="2400"/>
              <a:ext cx="1037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2277" y="2400"/>
              <a:ext cx="1037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1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база,</a:t>
              </a:r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3314" y="2400"/>
              <a:ext cx="1108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1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пед</a:t>
              </a:r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4422" y="2400"/>
              <a:ext cx="975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1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условия</a:t>
              </a: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194" y="2609"/>
              <a:ext cx="1046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1240" y="2609"/>
              <a:ext cx="1037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277" y="2609"/>
              <a:ext cx="1037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163"/>
                </a:spcBef>
                <a:spcAft>
                  <a:spcPct val="0"/>
                </a:spcAft>
              </a:pPr>
              <a:r>
                <a:rPr lang="ru-RU" sz="2200" dirty="0" err="1">
                  <a:latin typeface="Arial" charset="0"/>
                </a:rPr>
                <a:t>финансиров</a:t>
              </a:r>
              <a:endParaRPr lang="ru-RU" sz="2200" dirty="0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314" y="2609"/>
              <a:ext cx="1108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70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условия</a:t>
              </a:r>
            </a:p>
          </p:txBody>
        </p:sp>
        <p:sp>
          <p:nvSpPr>
            <p:cNvPr id="18432" name="Rectangle 28"/>
            <p:cNvSpPr>
              <a:spLocks noChangeArrowheads="1"/>
            </p:cNvSpPr>
            <p:nvPr/>
          </p:nvSpPr>
          <p:spPr bwMode="auto">
            <a:xfrm>
              <a:off x="4422" y="2609"/>
              <a:ext cx="975" cy="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433" name="Rectangle 27"/>
            <p:cNvSpPr>
              <a:spLocks noChangeArrowheads="1"/>
            </p:cNvSpPr>
            <p:nvPr/>
          </p:nvSpPr>
          <p:spPr bwMode="auto">
            <a:xfrm>
              <a:off x="194" y="2855"/>
              <a:ext cx="1046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492" name="Rectangle 26"/>
            <p:cNvSpPr>
              <a:spLocks noChangeArrowheads="1"/>
            </p:cNvSpPr>
            <p:nvPr/>
          </p:nvSpPr>
          <p:spPr bwMode="auto">
            <a:xfrm>
              <a:off x="1240" y="2855"/>
              <a:ext cx="1037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493" name="Rectangle 25"/>
            <p:cNvSpPr>
              <a:spLocks noChangeArrowheads="1"/>
            </p:cNvSpPr>
            <p:nvPr/>
          </p:nvSpPr>
          <p:spPr bwMode="auto">
            <a:xfrm>
              <a:off x="2277" y="2855"/>
              <a:ext cx="1037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ание</a:t>
              </a:r>
            </a:p>
          </p:txBody>
        </p:sp>
        <p:sp>
          <p:nvSpPr>
            <p:cNvPr id="18494" name="Rectangle 24"/>
            <p:cNvSpPr>
              <a:spLocks noChangeArrowheads="1"/>
            </p:cNvSpPr>
            <p:nvPr/>
          </p:nvSpPr>
          <p:spPr bwMode="auto">
            <a:xfrm>
              <a:off x="3314" y="2855"/>
              <a:ext cx="1108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495" name="Rectangle 23"/>
            <p:cNvSpPr>
              <a:spLocks noChangeArrowheads="1"/>
            </p:cNvSpPr>
            <p:nvPr/>
          </p:nvSpPr>
          <p:spPr bwMode="auto">
            <a:xfrm>
              <a:off x="4422" y="2855"/>
              <a:ext cx="975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496" name="Rectangle 22"/>
            <p:cNvSpPr>
              <a:spLocks noChangeArrowheads="1"/>
            </p:cNvSpPr>
            <p:nvPr/>
          </p:nvSpPr>
          <p:spPr bwMode="auto">
            <a:xfrm>
              <a:off x="194" y="3053"/>
              <a:ext cx="1046" cy="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Структура</a:t>
              </a:r>
            </a:p>
          </p:txBody>
        </p:sp>
        <p:sp>
          <p:nvSpPr>
            <p:cNvPr id="18497" name="Rectangle 21"/>
            <p:cNvSpPr>
              <a:spLocks noChangeArrowheads="1"/>
            </p:cNvSpPr>
            <p:nvPr/>
          </p:nvSpPr>
          <p:spPr bwMode="auto">
            <a:xfrm>
              <a:off x="1240" y="3053"/>
              <a:ext cx="1037" cy="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полнота</a:t>
              </a:r>
            </a:p>
          </p:txBody>
        </p:sp>
        <p:sp>
          <p:nvSpPr>
            <p:cNvPr id="18498" name="Rectangle 20"/>
            <p:cNvSpPr>
              <a:spLocks noChangeArrowheads="1"/>
            </p:cNvSpPr>
            <p:nvPr/>
          </p:nvSpPr>
          <p:spPr bwMode="auto">
            <a:xfrm>
              <a:off x="2277" y="3053"/>
              <a:ext cx="1037" cy="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связь</a:t>
              </a:r>
            </a:p>
          </p:txBody>
        </p:sp>
        <p:sp>
          <p:nvSpPr>
            <p:cNvPr id="18499" name="Rectangle 19"/>
            <p:cNvSpPr>
              <a:spLocks noChangeArrowheads="1"/>
            </p:cNvSpPr>
            <p:nvPr/>
          </p:nvSpPr>
          <p:spPr bwMode="auto">
            <a:xfrm>
              <a:off x="3314" y="3053"/>
              <a:ext cx="1108" cy="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логика</a:t>
              </a:r>
            </a:p>
          </p:txBody>
        </p:sp>
        <p:sp>
          <p:nvSpPr>
            <p:cNvPr id="18500" name="Rectangle 18"/>
            <p:cNvSpPr>
              <a:spLocks noChangeArrowheads="1"/>
            </p:cNvSpPr>
            <p:nvPr/>
          </p:nvSpPr>
          <p:spPr bwMode="auto">
            <a:xfrm>
              <a:off x="4422" y="3053"/>
              <a:ext cx="975" cy="2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13"/>
                </a:lnSpc>
                <a:spcBef>
                  <a:spcPts val="6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умк</a:t>
              </a:r>
            </a:p>
          </p:txBody>
        </p:sp>
        <p:sp>
          <p:nvSpPr>
            <p:cNvPr id="18501" name="Rectangle 17"/>
            <p:cNvSpPr>
              <a:spLocks noChangeArrowheads="1"/>
            </p:cNvSpPr>
            <p:nvPr/>
          </p:nvSpPr>
          <p:spPr bwMode="auto">
            <a:xfrm>
              <a:off x="194" y="3327"/>
              <a:ext cx="1046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процесс</a:t>
              </a:r>
            </a:p>
          </p:txBody>
        </p:sp>
        <p:sp>
          <p:nvSpPr>
            <p:cNvPr id="18502" name="Rectangle 16"/>
            <p:cNvSpPr>
              <a:spLocks noChangeArrowheads="1"/>
            </p:cNvSpPr>
            <p:nvPr/>
          </p:nvSpPr>
          <p:spPr bwMode="auto">
            <a:xfrm>
              <a:off x="1240" y="3327"/>
              <a:ext cx="1037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комплекс</a:t>
              </a:r>
            </a:p>
          </p:txBody>
        </p:sp>
        <p:sp>
          <p:nvSpPr>
            <p:cNvPr id="18503" name="Rectangle 15"/>
            <p:cNvSpPr>
              <a:spLocks noChangeArrowheads="1"/>
            </p:cNvSpPr>
            <p:nvPr/>
          </p:nvSpPr>
          <p:spPr bwMode="auto">
            <a:xfrm>
              <a:off x="2277" y="3327"/>
              <a:ext cx="1037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интеграция</a:t>
              </a:r>
            </a:p>
          </p:txBody>
        </p:sp>
        <p:sp>
          <p:nvSpPr>
            <p:cNvPr id="18504" name="Rectangle 14"/>
            <p:cNvSpPr>
              <a:spLocks noChangeArrowheads="1"/>
            </p:cNvSpPr>
            <p:nvPr/>
          </p:nvSpPr>
          <p:spPr bwMode="auto">
            <a:xfrm>
              <a:off x="3314" y="3327"/>
              <a:ext cx="1108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638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адекватност ь средств</a:t>
              </a:r>
            </a:p>
          </p:txBody>
        </p:sp>
        <p:sp>
          <p:nvSpPr>
            <p:cNvPr id="18505" name="Rectangle 13"/>
            <p:cNvSpPr>
              <a:spLocks noChangeArrowheads="1"/>
            </p:cNvSpPr>
            <p:nvPr/>
          </p:nvSpPr>
          <p:spPr bwMode="auto">
            <a:xfrm>
              <a:off x="4422" y="3327"/>
              <a:ext cx="97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гибкость</a:t>
              </a:r>
            </a:p>
          </p:txBody>
        </p:sp>
        <p:sp>
          <p:nvSpPr>
            <p:cNvPr id="18506" name="Rectangle 12"/>
            <p:cNvSpPr>
              <a:spLocks noChangeArrowheads="1"/>
            </p:cNvSpPr>
            <p:nvPr/>
          </p:nvSpPr>
          <p:spPr bwMode="auto">
            <a:xfrm>
              <a:off x="194" y="3807"/>
              <a:ext cx="1046" cy="2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результат</a:t>
              </a:r>
            </a:p>
          </p:txBody>
        </p:sp>
        <p:sp>
          <p:nvSpPr>
            <p:cNvPr id="18507" name="Rectangle 11"/>
            <p:cNvSpPr>
              <a:spLocks noChangeArrowheads="1"/>
            </p:cNvSpPr>
            <p:nvPr/>
          </p:nvSpPr>
          <p:spPr bwMode="auto">
            <a:xfrm>
              <a:off x="1240" y="3807"/>
              <a:ext cx="1037" cy="2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 dirty="0" err="1">
                  <a:latin typeface="Arial" charset="0"/>
                </a:rPr>
                <a:t>удовлетвор</a:t>
              </a:r>
              <a:endParaRPr lang="ru-RU" sz="2200" dirty="0">
                <a:latin typeface="Arial" charset="0"/>
              </a:endParaRPr>
            </a:p>
          </p:txBody>
        </p:sp>
        <p:sp>
          <p:nvSpPr>
            <p:cNvPr id="18508" name="Rectangle 10"/>
            <p:cNvSpPr>
              <a:spLocks noChangeArrowheads="1"/>
            </p:cNvSpPr>
            <p:nvPr/>
          </p:nvSpPr>
          <p:spPr bwMode="auto">
            <a:xfrm>
              <a:off x="2277" y="3807"/>
              <a:ext cx="1037" cy="2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продукт</a:t>
              </a:r>
            </a:p>
          </p:txBody>
        </p:sp>
        <p:sp>
          <p:nvSpPr>
            <p:cNvPr id="18509" name="Rectangle 9"/>
            <p:cNvSpPr>
              <a:spLocks noChangeArrowheads="1"/>
            </p:cNvSpPr>
            <p:nvPr/>
          </p:nvSpPr>
          <p:spPr bwMode="auto">
            <a:xfrm>
              <a:off x="3314" y="3807"/>
              <a:ext cx="1108" cy="2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решение</a:t>
              </a:r>
            </a:p>
          </p:txBody>
        </p:sp>
        <p:sp>
          <p:nvSpPr>
            <p:cNvPr id="18510" name="Rectangle 8"/>
            <p:cNvSpPr>
              <a:spLocks noChangeArrowheads="1"/>
            </p:cNvSpPr>
            <p:nvPr/>
          </p:nvSpPr>
          <p:spPr bwMode="auto">
            <a:xfrm>
              <a:off x="4422" y="3807"/>
              <a:ext cx="975" cy="2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188"/>
                </a:lnSpc>
                <a:spcBef>
                  <a:spcPts val="650"/>
                </a:spcBef>
                <a:spcAft>
                  <a:spcPct val="0"/>
                </a:spcAft>
              </a:pPr>
              <a:r>
                <a:rPr lang="ru-RU" sz="2200" dirty="0" err="1">
                  <a:latin typeface="Arial" charset="0"/>
                </a:rPr>
                <a:t>сверхэффе</a:t>
              </a:r>
              <a:endParaRPr lang="ru-RU" sz="2200" dirty="0">
                <a:latin typeface="Arial" charset="0"/>
              </a:endParaRPr>
            </a:p>
          </p:txBody>
        </p:sp>
        <p:sp>
          <p:nvSpPr>
            <p:cNvPr id="18511" name="Rectangle 7"/>
            <p:cNvSpPr>
              <a:spLocks noChangeArrowheads="1"/>
            </p:cNvSpPr>
            <p:nvPr/>
          </p:nvSpPr>
          <p:spPr bwMode="auto">
            <a:xfrm>
              <a:off x="194" y="4072"/>
              <a:ext cx="1046" cy="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512" name="Rectangle 6"/>
            <p:cNvSpPr>
              <a:spLocks noChangeArrowheads="1"/>
            </p:cNvSpPr>
            <p:nvPr/>
          </p:nvSpPr>
          <p:spPr bwMode="auto">
            <a:xfrm>
              <a:off x="1240" y="4072"/>
              <a:ext cx="1037" cy="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5250" eaLnBrk="0" fontAlgn="base" hangingPunct="0">
                <a:lnSpc>
                  <a:spcPts val="218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енность</a:t>
              </a:r>
            </a:p>
          </p:txBody>
        </p:sp>
        <p:sp>
          <p:nvSpPr>
            <p:cNvPr id="18513" name="Rectangle 5"/>
            <p:cNvSpPr>
              <a:spLocks noChangeArrowheads="1"/>
            </p:cNvSpPr>
            <p:nvPr/>
          </p:nvSpPr>
          <p:spPr bwMode="auto">
            <a:xfrm>
              <a:off x="2277" y="4072"/>
              <a:ext cx="1037" cy="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514" name="Rectangle 4"/>
            <p:cNvSpPr>
              <a:spLocks noChangeArrowheads="1"/>
            </p:cNvSpPr>
            <p:nvPr/>
          </p:nvSpPr>
          <p:spPr bwMode="auto">
            <a:xfrm>
              <a:off x="3314" y="4072"/>
              <a:ext cx="1108" cy="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18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задач</a:t>
              </a:r>
            </a:p>
          </p:txBody>
        </p:sp>
        <p:sp>
          <p:nvSpPr>
            <p:cNvPr id="18515" name="Rectangle 3"/>
            <p:cNvSpPr>
              <a:spLocks noChangeArrowheads="1"/>
            </p:cNvSpPr>
            <p:nvPr/>
          </p:nvSpPr>
          <p:spPr bwMode="auto">
            <a:xfrm>
              <a:off x="4422" y="4072"/>
              <a:ext cx="975" cy="2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18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кты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618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39688"/>
            <a:ext cx="1466850" cy="417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524000" y="427038"/>
            <a:ext cx="6870700" cy="3016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06413" y="457200"/>
            <a:ext cx="8637587" cy="45053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249238" eaLnBrk="0" fontAlgn="base" hangingPunct="0">
              <a:lnSpc>
                <a:spcPts val="40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300" dirty="0">
                <a:latin typeface="Courier New"/>
              </a:rPr>
              <a:t>Конструирование и презентация ОП</a:t>
            </a:r>
          </a:p>
          <a:p>
            <a:pPr marL="285750" lvl="1" indent="-285750" eaLnBrk="0" fontAlgn="base" hangingPunct="0">
              <a:lnSpc>
                <a:spcPts val="3050"/>
              </a:lnSpc>
              <a:spcBef>
                <a:spcPts val="313"/>
              </a:spcBef>
              <a:spcAft>
                <a:spcPct val="0"/>
              </a:spcAft>
            </a:pPr>
            <a:r>
              <a:rPr lang="ru-RU" sz="2900" dirty="0">
                <a:latin typeface="Arial" charset="0"/>
              </a:rPr>
              <a:t>I</a:t>
            </a:r>
            <a:r>
              <a:rPr lang="ru-RU" sz="2000" dirty="0">
                <a:latin typeface="Arial" charset="0"/>
              </a:rPr>
              <a:t>.  Целевой (1. Цель, 2. Задачи, 3. Подходы, 4. Планируемые результаты)</a:t>
            </a:r>
          </a:p>
          <a:p>
            <a:pPr marL="285750" lvl="1" indent="-285750" eaLnBrk="0" fontAlgn="base" hangingPunct="0">
              <a:lnSpc>
                <a:spcPts val="3025"/>
              </a:lnSpc>
              <a:spcBef>
                <a:spcPts val="650"/>
              </a:spcBef>
              <a:spcAft>
                <a:spcPct val="0"/>
              </a:spcAft>
            </a:pPr>
            <a:r>
              <a:rPr lang="ru-RU" sz="2000" dirty="0">
                <a:latin typeface="Arial" charset="0"/>
              </a:rPr>
              <a:t>II. Содержательный (1. Модульный принцип организации направлений </a:t>
            </a:r>
            <a:endParaRPr lang="ru-RU" sz="2000" dirty="0" smtClean="0">
              <a:latin typeface="Arial" charset="0"/>
            </a:endParaRPr>
          </a:p>
          <a:p>
            <a:pPr marL="285750" lvl="1" indent="-285750" eaLnBrk="0" fontAlgn="base" hangingPunct="0">
              <a:lnSpc>
                <a:spcPts val="3025"/>
              </a:lnSpc>
              <a:spcBef>
                <a:spcPts val="65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развития</a:t>
            </a:r>
            <a:r>
              <a:rPr lang="ru-RU" sz="2000" dirty="0">
                <a:latin typeface="Arial" charset="0"/>
              </a:rPr>
              <a:t>, 2. Система образовательной деятельности (педагога</a:t>
            </a:r>
            <a:r>
              <a:rPr lang="ru-RU" sz="2000" dirty="0" smtClean="0">
                <a:latin typeface="Arial" charset="0"/>
              </a:rPr>
              <a:t>,</a:t>
            </a:r>
          </a:p>
          <a:p>
            <a:pPr marL="285750" lvl="1" indent="-285750" eaLnBrk="0" fontAlgn="base" hangingPunct="0">
              <a:lnSpc>
                <a:spcPts val="3025"/>
              </a:lnSpc>
              <a:spcBef>
                <a:spcPts val="65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педагога и детей, детей), 3. Взаимодействие с семьями)</a:t>
            </a:r>
          </a:p>
          <a:p>
            <a:pPr marL="323850" lvl="2" indent="-323850" eaLnBrk="0" fontAlgn="base" hangingPunct="0">
              <a:lnSpc>
                <a:spcPts val="3025"/>
              </a:lnSpc>
              <a:spcBef>
                <a:spcPts val="675"/>
              </a:spcBef>
              <a:spcAft>
                <a:spcPct val="0"/>
              </a:spcAft>
            </a:pPr>
            <a:r>
              <a:rPr lang="ru-RU" sz="2000" dirty="0">
                <a:latin typeface="Arial" charset="0"/>
              </a:rPr>
              <a:t>III. Организационный (соотношение и содержание частей программы, </a:t>
            </a:r>
            <a:endParaRPr lang="ru-RU" sz="2000" dirty="0" smtClean="0">
              <a:latin typeface="Arial" charset="0"/>
            </a:endParaRPr>
          </a:p>
          <a:p>
            <a:pPr marL="323850" lvl="2" indent="-323850" eaLnBrk="0" fontAlgn="base" hangingPunct="0">
              <a:lnSpc>
                <a:spcPts val="3025"/>
              </a:lnSpc>
              <a:spcBef>
                <a:spcPts val="675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планирование работы)</a:t>
            </a:r>
            <a:endParaRPr lang="ru-RU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7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1325" y="633413"/>
            <a:ext cx="8259763" cy="5949950"/>
            <a:chOff x="278" y="399"/>
            <a:chExt cx="5203" cy="3748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278" y="399"/>
              <a:ext cx="2602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85813" eaLnBrk="0" fontAlgn="base" hangingPunct="0">
                <a:lnSpc>
                  <a:spcPts val="4125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4400">
                  <a:latin typeface="Arial" charset="0"/>
                </a:rPr>
                <a:t>Целевой</a:t>
              </a:r>
            </a:p>
          </p:txBody>
        </p:sp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2880" y="399"/>
              <a:ext cx="2602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398588" eaLnBrk="0" fontAlgn="base" hangingPunct="0">
                <a:lnSpc>
                  <a:spcPts val="4125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4400">
                  <a:latin typeface="Arial" charset="0"/>
                </a:rPr>
                <a:t>1. Цель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78" y="816"/>
              <a:ext cx="260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613"/>
                </a:lnSpc>
                <a:spcBef>
                  <a:spcPts val="988"/>
                </a:spcBef>
                <a:spcAft>
                  <a:spcPct val="0"/>
                </a:spcAft>
              </a:pPr>
              <a:endParaRPr lang="ru-RU" sz="2800" dirty="0" smtClean="0">
                <a:latin typeface="Arial" charset="0"/>
              </a:endParaRPr>
            </a:p>
            <a:p>
              <a:pPr marL="106363" eaLnBrk="0" fontAlgn="base" hangingPunct="0">
                <a:lnSpc>
                  <a:spcPts val="2613"/>
                </a:lnSpc>
                <a:spcBef>
                  <a:spcPts val="988"/>
                </a:spcBef>
                <a:spcAft>
                  <a:spcPct val="0"/>
                </a:spcAft>
              </a:pPr>
              <a:r>
                <a:rPr lang="ru-RU" sz="2800" dirty="0" smtClean="0">
                  <a:latin typeface="Arial" charset="0"/>
                </a:rPr>
                <a:t>ФГОС</a:t>
              </a:r>
              <a:endParaRPr lang="ru-RU" sz="2800" dirty="0">
                <a:latin typeface="Arial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80" y="816"/>
              <a:ext cx="260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613"/>
                </a:lnSpc>
                <a:spcBef>
                  <a:spcPts val="988"/>
                </a:spcBef>
                <a:spcAft>
                  <a:spcPct val="0"/>
                </a:spcAft>
              </a:pPr>
              <a:endParaRPr lang="ru-RU" sz="2800" dirty="0" smtClean="0">
                <a:latin typeface="Arial" charset="0"/>
              </a:endParaRPr>
            </a:p>
            <a:p>
              <a:pPr marL="92075" eaLnBrk="0" fontAlgn="base" hangingPunct="0">
                <a:lnSpc>
                  <a:spcPts val="2613"/>
                </a:lnSpc>
                <a:spcBef>
                  <a:spcPts val="988"/>
                </a:spcBef>
                <a:spcAft>
                  <a:spcPct val="0"/>
                </a:spcAft>
              </a:pPr>
              <a:r>
                <a:rPr lang="ru-RU" sz="2800" dirty="0" smtClean="0">
                  <a:latin typeface="Arial" charset="0"/>
                </a:rPr>
                <a:t>ОП</a:t>
              </a:r>
              <a:endParaRPr lang="ru-RU" sz="2800" dirty="0">
                <a:latin typeface="Arial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78" y="1392"/>
              <a:ext cx="2602" cy="2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3363"/>
                </a:lnSpc>
                <a:spcBef>
                  <a:spcPts val="388"/>
                </a:spcBef>
                <a:spcAft>
                  <a:spcPct val="0"/>
                </a:spcAft>
              </a:pPr>
              <a:r>
                <a:rPr lang="ru-RU" sz="2800">
                  <a:latin typeface="Arial" charset="0"/>
                </a:rPr>
                <a:t>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880" y="1392"/>
              <a:ext cx="2602" cy="2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4055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438525" y="414338"/>
            <a:ext cx="5705475" cy="4762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75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>
                <a:latin typeface="Arial" charset="0"/>
              </a:rPr>
              <a:t>2. Задачи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1325" y="898525"/>
            <a:ext cx="8259763" cy="5608638"/>
            <a:chOff x="278" y="566"/>
            <a:chExt cx="5203" cy="3533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278" y="566"/>
              <a:ext cx="4186" cy="2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250"/>
                </a:lnSpc>
                <a:spcBef>
                  <a:spcPts val="1013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ФГОС</a:t>
              </a: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4464" y="566"/>
              <a:ext cx="1018" cy="2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250"/>
                </a:lnSpc>
                <a:spcBef>
                  <a:spcPts val="1013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ОП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78" y="864"/>
              <a:ext cx="4186" cy="3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063"/>
                </a:lnSpc>
                <a:spcBef>
                  <a:spcPts val="813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1) охрана и укрепление физического и</a:t>
              </a:r>
            </a:p>
            <a:p>
              <a:pPr marL="106363" eaLnBrk="0" fontAlgn="base" hangingPunct="0">
                <a:lnSpc>
                  <a:spcPts val="2038"/>
                </a:lnSpc>
                <a:spcBef>
                  <a:spcPts val="5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психического здоровья детей</a:t>
              </a:r>
            </a:p>
            <a:p>
              <a:pPr marL="106363" eaLnBrk="0" fontAlgn="base" hangingPunct="0">
                <a:lnSpc>
                  <a:spcPts val="2038"/>
                </a:lnSpc>
                <a:spcBef>
                  <a:spcPts val="10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2) обеспечение равных возможностей для</a:t>
              </a:r>
            </a:p>
            <a:p>
              <a:pPr marL="106363" eaLnBrk="0" fontAlgn="base" hangingPunct="0">
                <a:lnSpc>
                  <a:spcPts val="2038"/>
                </a:lnSpc>
                <a:spcBef>
                  <a:spcPts val="52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полноценного развития каждого ребенка</a:t>
              </a:r>
            </a:p>
            <a:p>
              <a:pPr marL="106363" eaLnBrk="0" fontAlgn="base" hangingPunct="0">
                <a:lnSpc>
                  <a:spcPts val="2038"/>
                </a:lnSpc>
                <a:spcBef>
                  <a:spcPts val="105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3) обеспечение преемственности целей, задач и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содержания образования различных уровней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1013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4) создание благоприятных условий развития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47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детей в соответствии с их возрастными и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47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индивидуальными особенностями и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47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склонностями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1013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5) объединение обучения и воспитания в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47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целостный образовательный процесс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1013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6) формирование общей культуры личности</a:t>
              </a:r>
            </a:p>
            <a:p>
              <a:pPr marL="106363" eaLnBrk="0" fontAlgn="base" hangingPunct="0">
                <a:lnSpc>
                  <a:spcPts val="2063"/>
                </a:lnSpc>
                <a:spcBef>
                  <a:spcPts val="475"/>
                </a:spcBef>
                <a:spcAft>
                  <a:spcPct val="0"/>
                </a:spcAft>
              </a:pPr>
              <a:r>
                <a:rPr lang="ru-RU" sz="2200">
                  <a:latin typeface="Arial" charset="0"/>
                </a:rPr>
                <a:t>детей</a:t>
              </a: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4464" y="864"/>
              <a:ext cx="1018" cy="3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6717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23875" y="1779588"/>
            <a:ext cx="195263" cy="1333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76213" y="649288"/>
            <a:ext cx="8967787" cy="513556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Arial" charset="0"/>
              </a:rPr>
              <a:t>3. Подходы к построению ОП</a:t>
            </a:r>
          </a:p>
          <a:p>
            <a:pPr marL="128588" lvl="1" eaLnBrk="0" fontAlgn="base" hangingPunct="0">
              <a:lnSpc>
                <a:spcPts val="1000"/>
              </a:lnSpc>
              <a:spcBef>
                <a:spcPts val="3650"/>
              </a:spcBef>
              <a:spcAft>
                <a:spcPct val="0"/>
              </a:spcAft>
            </a:pPr>
            <a:r>
              <a:rPr lang="ru-RU" sz="2500" b="1" dirty="0">
                <a:latin typeface="Arial" charset="0"/>
              </a:rPr>
              <a:t>Целеполагание</a:t>
            </a:r>
            <a:r>
              <a:rPr lang="ru-RU" sz="2500" dirty="0">
                <a:latin typeface="Arial" charset="0"/>
              </a:rPr>
              <a:t>: аксиологический, </a:t>
            </a:r>
            <a:r>
              <a:rPr lang="ru-RU" sz="2500" dirty="0" err="1">
                <a:latin typeface="Arial" charset="0"/>
              </a:rPr>
              <a:t>акмеологический</a:t>
            </a:r>
            <a:r>
              <a:rPr lang="ru-RU" sz="2500" dirty="0">
                <a:latin typeface="Arial" charset="0"/>
              </a:rPr>
              <a:t>, </a:t>
            </a:r>
            <a:endParaRPr lang="ru-RU" sz="2500" dirty="0" smtClean="0">
              <a:latin typeface="Arial" charset="0"/>
            </a:endParaRPr>
          </a:p>
          <a:p>
            <a:pPr marL="128588" lvl="1" eaLnBrk="0" fontAlgn="base" hangingPunct="0">
              <a:lnSpc>
                <a:spcPts val="1000"/>
              </a:lnSpc>
              <a:spcBef>
                <a:spcPts val="3650"/>
              </a:spcBef>
              <a:spcAft>
                <a:spcPct val="0"/>
              </a:spcAft>
            </a:pPr>
            <a:r>
              <a:rPr lang="ru-RU" sz="2500" dirty="0" smtClean="0">
                <a:latin typeface="Arial" charset="0"/>
              </a:rPr>
              <a:t>антропологический</a:t>
            </a:r>
            <a:r>
              <a:rPr lang="ru-RU" sz="2500" dirty="0">
                <a:latin typeface="Arial" charset="0"/>
              </a:rPr>
              <a:t>, гуманистический, </a:t>
            </a:r>
            <a:endParaRPr lang="ru-RU" sz="2500" dirty="0" smtClean="0">
              <a:latin typeface="Arial" charset="0"/>
            </a:endParaRPr>
          </a:p>
          <a:p>
            <a:pPr marL="128588" lvl="1" eaLnBrk="0" fontAlgn="base" hangingPunct="0">
              <a:lnSpc>
                <a:spcPts val="1000"/>
              </a:lnSpc>
              <a:spcBef>
                <a:spcPts val="3650"/>
              </a:spcBef>
              <a:spcAft>
                <a:spcPct val="0"/>
              </a:spcAft>
            </a:pPr>
            <a:r>
              <a:rPr lang="ru-RU" sz="2500" dirty="0" smtClean="0">
                <a:latin typeface="Arial" charset="0"/>
              </a:rPr>
              <a:t>личностно-ориентированный</a:t>
            </a:r>
            <a:endParaRPr lang="ru-RU" sz="2500" dirty="0">
              <a:latin typeface="Arial" charset="0"/>
            </a:endParaRPr>
          </a:p>
          <a:p>
            <a:pPr marL="128588" lvl="1" eaLnBrk="0" fontAlgn="base" hangingPunct="0">
              <a:lnSpc>
                <a:spcPts val="345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2500" b="1" dirty="0" err="1">
                <a:latin typeface="Arial" charset="0"/>
              </a:rPr>
              <a:t>Целедостижение</a:t>
            </a:r>
            <a:r>
              <a:rPr lang="ru-RU" sz="2500" dirty="0">
                <a:latin typeface="Arial" charset="0"/>
              </a:rPr>
              <a:t>: личностно-деятельностный, </a:t>
            </a:r>
            <a:endParaRPr lang="ru-RU" sz="2500" dirty="0" smtClean="0">
              <a:latin typeface="Arial" charset="0"/>
            </a:endParaRPr>
          </a:p>
          <a:p>
            <a:pPr marL="128588" lvl="1" eaLnBrk="0" fontAlgn="base" hangingPunct="0">
              <a:lnSpc>
                <a:spcPts val="345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2500" dirty="0" smtClean="0">
                <a:latin typeface="Arial" charset="0"/>
              </a:rPr>
              <a:t>интерактивный</a:t>
            </a:r>
            <a:r>
              <a:rPr lang="ru-RU" sz="2500" dirty="0">
                <a:latin typeface="Arial" charset="0"/>
              </a:rPr>
              <a:t>, коммуникативный, культурологический</a:t>
            </a:r>
          </a:p>
          <a:p>
            <a:pPr marL="128588" lvl="1" eaLnBrk="0" fontAlgn="base" hangingPunct="0">
              <a:lnSpc>
                <a:spcPts val="3450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2500" b="1" dirty="0" err="1">
                <a:latin typeface="Arial" charset="0"/>
              </a:rPr>
              <a:t>Целеизмерение</a:t>
            </a:r>
            <a:r>
              <a:rPr lang="ru-RU" sz="2500" dirty="0">
                <a:latin typeface="Arial" charset="0"/>
              </a:rPr>
              <a:t>: </a:t>
            </a:r>
            <a:r>
              <a:rPr lang="ru-RU" sz="2500" dirty="0" err="1">
                <a:latin typeface="Arial" charset="0"/>
              </a:rPr>
              <a:t>компетентностный</a:t>
            </a:r>
            <a:r>
              <a:rPr lang="ru-RU" sz="2500" dirty="0">
                <a:latin typeface="Arial" charset="0"/>
              </a:rPr>
              <a:t>, гуманитарный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523875" y="3633788"/>
            <a:ext cx="195263" cy="1333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523875" y="5048250"/>
            <a:ext cx="195263" cy="1333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16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49275" y="649288"/>
            <a:ext cx="7875588" cy="24542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60363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Arial" charset="0"/>
              </a:rPr>
              <a:t>4. Планируемые результаты</a:t>
            </a:r>
          </a:p>
          <a:p>
            <a:pPr marL="341313" indent="-341313" eaLnBrk="0" fontAlgn="base" hangingPunct="0">
              <a:lnSpc>
                <a:spcPts val="3838"/>
              </a:lnSpc>
              <a:spcBef>
                <a:spcPts val="3725"/>
              </a:spcBef>
              <a:spcAft>
                <a:spcPct val="0"/>
              </a:spcAft>
            </a:pPr>
            <a:r>
              <a:rPr lang="ru-RU" sz="3200" dirty="0">
                <a:latin typeface="Arial" charset="0"/>
              </a:rPr>
              <a:t>Модель личности и деятельности </a:t>
            </a:r>
            <a:r>
              <a:rPr lang="ru-RU" sz="3200" dirty="0" smtClean="0">
                <a:latin typeface="Arial" charset="0"/>
              </a:rPr>
              <a:t>выпускника</a:t>
            </a:r>
          </a:p>
          <a:p>
            <a:pPr marL="341313" indent="-341313" eaLnBrk="0" fontAlgn="base" hangingPunct="0">
              <a:lnSpc>
                <a:spcPts val="3838"/>
              </a:lnSpc>
              <a:spcBef>
                <a:spcPts val="3725"/>
              </a:spcBef>
              <a:spcAft>
                <a:spcPct val="0"/>
              </a:spcAft>
            </a:pPr>
            <a:r>
              <a:rPr lang="ru-RU" sz="3200" dirty="0" smtClean="0">
                <a:latin typeface="Arial" charset="0"/>
              </a:rPr>
              <a:t> </a:t>
            </a:r>
            <a:r>
              <a:rPr lang="ru-RU" sz="3200" dirty="0">
                <a:latin typeface="Arial" charset="0"/>
              </a:rPr>
              <a:t>(с опорой на целевые ориентиры)</a:t>
            </a:r>
          </a:p>
        </p:txBody>
      </p:sp>
    </p:spTree>
    <p:extLst>
      <p:ext uri="{BB962C8B-B14F-4D97-AF65-F5344CB8AC3E}">
        <p14:creationId xmlns:p14="http://schemas.microsoft.com/office/powerpoint/2010/main" val="2972940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083268" y="316845"/>
            <a:ext cx="6881813" cy="13557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indent="1706563" algn="ctr"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Содержательный</a:t>
            </a:r>
          </a:p>
          <a:p>
            <a:pPr indent="1706563" algn="ctr"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1. Модульный принцип организации направлений развития</a:t>
            </a:r>
          </a:p>
        </p:txBody>
      </p:sp>
      <p:pic>
        <p:nvPicPr>
          <p:cNvPr id="12290" name="Picture 2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3800" y="1581150"/>
            <a:ext cx="6235700" cy="457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70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523875" y="1809750"/>
            <a:ext cx="195263" cy="1397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523875" y="615950"/>
            <a:ext cx="8522494" cy="454124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209550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Arial" charset="0"/>
              </a:rPr>
              <a:t>Образовательная программа</a:t>
            </a:r>
          </a:p>
          <a:p>
            <a:pPr eaLnBrk="0" fontAlgn="base" hangingPunct="0">
              <a:lnSpc>
                <a:spcPts val="3838"/>
              </a:lnSpc>
              <a:spcBef>
                <a:spcPts val="3600"/>
              </a:spcBef>
              <a:spcAft>
                <a:spcPct val="0"/>
              </a:spcAft>
            </a:pPr>
            <a:r>
              <a:rPr lang="ru-RU" sz="3200" dirty="0">
                <a:latin typeface="Arial" charset="0"/>
              </a:rPr>
              <a:t>Заключение по результатам</a:t>
            </a:r>
          </a:p>
          <a:p>
            <a:pPr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Arial" charset="0"/>
              </a:rPr>
              <a:t>профессиональной экспертизы </a:t>
            </a:r>
            <a:r>
              <a:rPr lang="ru-RU" sz="3200" dirty="0" smtClean="0">
                <a:latin typeface="Arial" charset="0"/>
              </a:rPr>
              <a:t>примерной</a:t>
            </a:r>
          </a:p>
          <a:p>
            <a:pPr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Arial" charset="0"/>
              </a:rPr>
              <a:t> </a:t>
            </a:r>
            <a:r>
              <a:rPr lang="ru-RU" sz="3200" dirty="0">
                <a:latin typeface="Arial" charset="0"/>
              </a:rPr>
              <a:t>основной образовательной программы </a:t>
            </a:r>
            <a:r>
              <a:rPr lang="ru-RU" sz="3200" dirty="0" smtClean="0">
                <a:latin typeface="Arial" charset="0"/>
              </a:rPr>
              <a:t/>
            </a:r>
            <a:br>
              <a:rPr lang="ru-RU" sz="3200" dirty="0" smtClean="0">
                <a:latin typeface="Arial" charset="0"/>
              </a:rPr>
            </a:br>
            <a:r>
              <a:rPr lang="ru-RU" sz="3200" dirty="0" smtClean="0">
                <a:latin typeface="Arial" charset="0"/>
              </a:rPr>
              <a:t>дошкольного </a:t>
            </a:r>
            <a:r>
              <a:rPr lang="ru-RU" sz="3200" dirty="0">
                <a:latin typeface="Arial" charset="0"/>
              </a:rPr>
              <a:t>уровня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82083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844675" y="212725"/>
            <a:ext cx="7299325" cy="2984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>
                <a:latin typeface="Arial" charset="0"/>
              </a:rPr>
              <a:t>2. Система образовательной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90550" y="701675"/>
            <a:ext cx="8120063" cy="86836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>
                <a:latin typeface="Arial" charset="0"/>
              </a:rPr>
              <a:t>деятельности (педагога, педагога и детей,</a:t>
            </a:r>
          </a:p>
          <a:p>
            <a:pPr marL="3371850" lvl="1"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>
                <a:latin typeface="Arial" charset="0"/>
              </a:rPr>
              <a:t>детей)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8925" y="1889125"/>
            <a:ext cx="8564563" cy="3236913"/>
            <a:chOff x="182" y="1190"/>
            <a:chExt cx="5395" cy="2039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182" y="1190"/>
              <a:ext cx="1210" cy="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3363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800">
                  <a:latin typeface="Arial" charset="0"/>
                </a:rPr>
                <a:t>ОД педагога</a:t>
              </a:r>
            </a:p>
          </p:txBody>
        </p:sp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1392" y="1190"/>
              <a:ext cx="1682" cy="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49238" eaLnBrk="0" fontAlgn="base" hangingPunct="0">
                <a:lnSpc>
                  <a:spcPts val="3363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800">
                  <a:latin typeface="Arial" charset="0"/>
                </a:rPr>
                <a:t>ОД педагога с детьми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074" y="1190"/>
              <a:ext cx="2504" cy="6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3363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800">
                  <a:latin typeface="Arial" charset="0"/>
                </a:rPr>
                <a:t>Виды деятельности ребенка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2" y="1795"/>
              <a:ext cx="1210" cy="1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392" y="1795"/>
              <a:ext cx="1682" cy="1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3074" y="1795"/>
              <a:ext cx="2504" cy="1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135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52684" y="675578"/>
            <a:ext cx="8739796" cy="391636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dirty="0">
                <a:latin typeface="Arial" charset="0"/>
              </a:rPr>
              <a:t>3. Взаимодействие с семьями</a:t>
            </a:r>
          </a:p>
          <a:p>
            <a:pPr marL="228600" lvl="1" eaLnBrk="0" fontAlgn="base" hangingPunct="0">
              <a:lnSpc>
                <a:spcPts val="3838"/>
              </a:lnSpc>
              <a:spcBef>
                <a:spcPts val="3725"/>
              </a:spcBef>
              <a:spcAft>
                <a:spcPct val="0"/>
              </a:spcAft>
            </a:pPr>
            <a:r>
              <a:rPr lang="ru-RU" sz="2000" dirty="0">
                <a:latin typeface="Arial" charset="0"/>
              </a:rPr>
              <a:t>обеспечения психолого-педагогической поддержки семьи и </a:t>
            </a:r>
            <a:endParaRPr lang="ru-RU" sz="2000" dirty="0" smtClean="0">
              <a:latin typeface="Arial" charset="0"/>
            </a:endParaRPr>
          </a:p>
          <a:p>
            <a:pPr marL="228600" lvl="1" eaLnBrk="0" fontAlgn="base" hangingPunct="0">
              <a:lnSpc>
                <a:spcPts val="3838"/>
              </a:lnSpc>
              <a:spcBef>
                <a:spcPts val="3725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повышения </a:t>
            </a:r>
            <a:r>
              <a:rPr lang="ru-RU" sz="2000" dirty="0">
                <a:latin typeface="Arial" charset="0"/>
              </a:rPr>
              <a:t>компетентности родителей (законных представителей) </a:t>
            </a:r>
            <a:endParaRPr lang="ru-RU" sz="2000" dirty="0" smtClean="0">
              <a:latin typeface="Arial" charset="0"/>
            </a:endParaRPr>
          </a:p>
          <a:p>
            <a:pPr marL="228600" lvl="1" eaLnBrk="0" fontAlgn="base" hangingPunct="0">
              <a:lnSpc>
                <a:spcPts val="3838"/>
              </a:lnSpc>
              <a:spcBef>
                <a:spcPts val="3725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в </a:t>
            </a:r>
            <a:r>
              <a:rPr lang="ru-RU" sz="2000" dirty="0">
                <a:latin typeface="Arial" charset="0"/>
              </a:rPr>
              <a:t>вопросах развития и образования, охраны и 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val="3802433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57150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238250" y="161925"/>
            <a:ext cx="6629400" cy="35401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4355976" y="1196752"/>
            <a:ext cx="6838950" cy="195421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Arial" charset="0"/>
              </a:rPr>
              <a:t>III. Организационный</a:t>
            </a:r>
          </a:p>
          <a:p>
            <a:pPr algn="ctr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Arial" charset="0"/>
              </a:rPr>
              <a:t>(соотношение и содержание</a:t>
            </a:r>
          </a:p>
          <a:p>
            <a:pPr algn="ctr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Arial" charset="0"/>
              </a:rPr>
              <a:t>частей программы,</a:t>
            </a:r>
          </a:p>
          <a:p>
            <a:pPr algn="ctr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Arial" charset="0"/>
              </a:rPr>
              <a:t>планирование работы</a:t>
            </a:r>
          </a:p>
        </p:txBody>
      </p:sp>
    </p:spTree>
    <p:extLst>
      <p:ext uri="{BB962C8B-B14F-4D97-AF65-F5344CB8AC3E}">
        <p14:creationId xmlns:p14="http://schemas.microsoft.com/office/powerpoint/2010/main" val="661171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063625" y="887413"/>
            <a:ext cx="8080375" cy="3937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1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900" b="1" i="1">
                <a:latin typeface="Arial" charset="0"/>
              </a:rPr>
              <a:t>Логика интеграции специалистов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66813" y="1685925"/>
            <a:ext cx="7381875" cy="3382963"/>
            <a:chOff x="735" y="1062"/>
            <a:chExt cx="4650" cy="2131"/>
          </a:xfrm>
        </p:grpSpPr>
        <p:sp>
          <p:nvSpPr>
            <p:cNvPr id="3" name="Rectangle 8"/>
            <p:cNvSpPr>
              <a:spLocks noChangeArrowheads="1"/>
            </p:cNvSpPr>
            <p:nvPr/>
          </p:nvSpPr>
          <p:spPr bwMode="auto">
            <a:xfrm>
              <a:off x="735" y="1062"/>
              <a:ext cx="1965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850"/>
                </a:lnSpc>
                <a:spcBef>
                  <a:spcPts val="438"/>
                </a:spcBef>
                <a:spcAft>
                  <a:spcPct val="0"/>
                </a:spcAft>
              </a:pPr>
              <a:r>
                <a:rPr lang="ru-RU" sz="2400">
                  <a:latin typeface="Arial" charset="0"/>
                </a:rPr>
                <a:t>Общепрограммная цель и задачи</a:t>
              </a:r>
            </a:p>
          </p:txBody>
        </p:sp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2700" y="1062"/>
              <a:ext cx="2686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850"/>
                </a:lnSpc>
                <a:spcBef>
                  <a:spcPts val="438"/>
                </a:spcBef>
                <a:spcAft>
                  <a:spcPct val="0"/>
                </a:spcAft>
              </a:pPr>
              <a:r>
                <a:rPr lang="ru-RU" sz="2400">
                  <a:latin typeface="Arial" charset="0"/>
                </a:rPr>
                <a:t>Цели и задачи специалиста в рамках общепрограммных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735" y="1642"/>
              <a:ext cx="1965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87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400">
                  <a:latin typeface="Arial" charset="0"/>
                </a:rPr>
                <a:t>Реализуемое содержание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700" y="1642"/>
              <a:ext cx="2686" cy="8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87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400">
                  <a:latin typeface="Arial" charset="0"/>
                </a:rPr>
                <a:t>Конкретизация содержания в рамках своей деятельности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735" y="2467"/>
              <a:ext cx="1965" cy="7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eaLnBrk="0" fontAlgn="base" hangingPunct="0">
                <a:lnSpc>
                  <a:spcPts val="287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400">
                  <a:latin typeface="Arial" charset="0"/>
                </a:rPr>
                <a:t>Результативный/ оценочный блок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700" y="2467"/>
              <a:ext cx="2686" cy="7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2075" eaLnBrk="0" fontAlgn="base" hangingPunct="0">
                <a:lnSpc>
                  <a:spcPts val="2875"/>
                </a:lnSpc>
                <a:spcBef>
                  <a:spcPts val="288"/>
                </a:spcBef>
                <a:spcAft>
                  <a:spcPct val="0"/>
                </a:spcAft>
              </a:pPr>
              <a:r>
                <a:rPr lang="ru-RU" sz="2400">
                  <a:latin typeface="Arial" charset="0"/>
                </a:rPr>
                <a:t>Предполагаемое участие в мониторинге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062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693988" y="520700"/>
            <a:ext cx="6450012" cy="35718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000">
                <a:latin typeface="Arial" charset="0"/>
              </a:rPr>
              <a:t>Интеграция специалистов</a:t>
            </a:r>
          </a:p>
        </p:txBody>
      </p:sp>
      <p:pic>
        <p:nvPicPr>
          <p:cNvPr id="7170" name="Picture 2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877888"/>
            <a:ext cx="6900242" cy="54314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6518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1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670175" y="887413"/>
            <a:ext cx="6473825" cy="55721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438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>
                <a:latin typeface="Arial" charset="0"/>
              </a:rPr>
              <a:t>Система планов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25500" y="1779588"/>
            <a:ext cx="7699375" cy="3541712"/>
            <a:chOff x="520" y="1121"/>
            <a:chExt cx="4850" cy="2231"/>
          </a:xfrm>
        </p:grpSpPr>
        <p:sp>
          <p:nvSpPr>
            <p:cNvPr id="3" name="Rectangle 11"/>
            <p:cNvSpPr>
              <a:spLocks noChangeArrowheads="1"/>
            </p:cNvSpPr>
            <p:nvPr/>
          </p:nvSpPr>
          <p:spPr bwMode="auto">
            <a:xfrm>
              <a:off x="520" y="1121"/>
              <a:ext cx="2444" cy="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13"/>
                </a:lnSpc>
                <a:spcBef>
                  <a:spcPts val="550"/>
                </a:spcBef>
                <a:spcAft>
                  <a:spcPct val="0"/>
                </a:spcAft>
              </a:pPr>
              <a:r>
                <a:rPr lang="ru-RU" sz="2300" b="1" i="1">
                  <a:latin typeface="Times New Roman"/>
                </a:rPr>
                <a:t>Система программ</a:t>
              </a:r>
            </a:p>
          </p:txBody>
        </p:sp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964" y="1121"/>
              <a:ext cx="2406" cy="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13"/>
                </a:lnSpc>
                <a:spcBef>
                  <a:spcPts val="550"/>
                </a:spcBef>
                <a:spcAft>
                  <a:spcPct val="0"/>
                </a:spcAft>
              </a:pPr>
              <a:r>
                <a:rPr lang="ru-RU" sz="2300" b="1" i="1">
                  <a:latin typeface="Times New Roman"/>
                </a:rPr>
                <a:t>Система планов</a:t>
              </a:r>
            </a:p>
          </p:txBody>
        </p:sp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520" y="1440"/>
              <a:ext cx="2444" cy="3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13"/>
                </a:lnSpc>
                <a:spcBef>
                  <a:spcPts val="525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Программа развития</a:t>
              </a: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964" y="1440"/>
              <a:ext cx="2406" cy="3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13"/>
                </a:lnSpc>
                <a:spcBef>
                  <a:spcPts val="525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Годовой план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20" y="1761"/>
              <a:ext cx="2444" cy="3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13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Авторские программы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964" y="1761"/>
              <a:ext cx="2406" cy="3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13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Планы специалистов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20" y="2079"/>
              <a:ext cx="4850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550"/>
                </a:lnSpc>
                <a:spcBef>
                  <a:spcPts val="100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Практическая работа с детьми (сетка занятий,</a:t>
              </a:r>
              <a:endParaRPr lang="ru-RU" sz="2300">
                <a:latin typeface="Times New Roman"/>
              </a:endParaRPr>
            </a:p>
            <a:p>
              <a:pPr marL="342900" indent="-342900" algn="ctr" eaLnBrk="0" fontAlgn="base" hangingPunct="0">
                <a:lnSpc>
                  <a:spcPts val="2525"/>
                </a:lnSpc>
                <a:spcBef>
                  <a:spcPts val="1388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циклограммы)</a:t>
              </a: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520" y="2713"/>
              <a:ext cx="4850" cy="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13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Диагностика и мониторинг</a:t>
              </a: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520" y="3032"/>
              <a:ext cx="4850" cy="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038"/>
                </a:lnSpc>
                <a:spcBef>
                  <a:spcPts val="500"/>
                </a:spcBef>
                <a:spcAft>
                  <a:spcPct val="0"/>
                </a:spcAft>
              </a:pPr>
              <a:r>
                <a:rPr lang="ru-RU" sz="2300" b="1">
                  <a:latin typeface="Times New Roman"/>
                </a:rPr>
                <a:t>Индивидуальная (коррекционная) работа с детьми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1114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2" name="Picture 32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1222375" y="738188"/>
            <a:ext cx="7921625" cy="55721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438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>
                <a:latin typeface="Arial" charset="0"/>
              </a:rPr>
              <a:t>Общий план (тематический)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95388" y="1997075"/>
            <a:ext cx="6821487" cy="1700213"/>
            <a:chOff x="753" y="1258"/>
            <a:chExt cx="4297" cy="1071"/>
          </a:xfrm>
        </p:grpSpPr>
        <p:sp>
          <p:nvSpPr>
            <p:cNvPr id="3" name="Rectangle 30"/>
            <p:cNvSpPr>
              <a:spLocks noChangeArrowheads="1"/>
            </p:cNvSpPr>
            <p:nvPr/>
          </p:nvSpPr>
          <p:spPr bwMode="auto">
            <a:xfrm>
              <a:off x="753" y="1258"/>
              <a:ext cx="474" cy="2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6838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Цель</a:t>
              </a:r>
            </a:p>
          </p:txBody>
        </p:sp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227" y="1258"/>
              <a:ext cx="633" cy="2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2238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содерж</a:t>
              </a:r>
            </a:p>
          </p:txBody>
        </p:sp>
        <p:sp>
          <p:nvSpPr>
            <p:cNvPr id="5" name="Rectangle 28"/>
            <p:cNvSpPr>
              <a:spLocks noChangeArrowheads="1"/>
            </p:cNvSpPr>
            <p:nvPr/>
          </p:nvSpPr>
          <p:spPr bwMode="auto">
            <a:xfrm>
              <a:off x="1860" y="1258"/>
              <a:ext cx="609" cy="2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технол</a:t>
              </a:r>
            </a:p>
          </p:txBody>
        </p:sp>
        <p:sp>
          <p:nvSpPr>
            <p:cNvPr id="6" name="Rectangle 27"/>
            <p:cNvSpPr>
              <a:spLocks noChangeArrowheads="1"/>
            </p:cNvSpPr>
            <p:nvPr/>
          </p:nvSpPr>
          <p:spPr bwMode="auto">
            <a:xfrm>
              <a:off x="2469" y="1258"/>
              <a:ext cx="607" cy="2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Критер</a:t>
              </a:r>
            </a:p>
          </p:txBody>
        </p:sp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3076" y="1258"/>
              <a:ext cx="530" cy="2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Срок</a:t>
              </a: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3606" y="1258"/>
              <a:ext cx="835" cy="2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Исполнит</a:t>
              </a:r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4441" y="1258"/>
              <a:ext cx="609" cy="2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Анализ</a:t>
              </a:r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auto">
            <a:xfrm>
              <a:off x="753" y="1469"/>
              <a:ext cx="474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9375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задач</a:t>
              </a: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1227" y="1469"/>
              <a:ext cx="633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52413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ание</a:t>
              </a: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1860" y="1469"/>
              <a:ext cx="609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огии</a:t>
              </a:r>
            </a:p>
          </p:txBody>
        </p:sp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2469" y="1469"/>
              <a:ext cx="607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ии</a:t>
              </a: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3076" y="1469"/>
              <a:ext cx="530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и/</a:t>
              </a: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3606" y="1469"/>
              <a:ext cx="835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ели/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441" y="1469"/>
              <a:ext cx="609" cy="2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/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53" y="1692"/>
              <a:ext cx="474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07975" eaLnBrk="0" fontAlgn="base" hangingPunct="0">
                <a:spcBef>
                  <a:spcPts val="75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и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227" y="1692"/>
              <a:ext cx="633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860" y="1692"/>
              <a:ext cx="609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2469" y="1692"/>
              <a:ext cx="607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71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резуль тата</a:t>
              </a: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3076" y="1692"/>
              <a:ext cx="530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75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этапы</a:t>
              </a: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3606" y="1692"/>
              <a:ext cx="835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71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ответстве нные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441" y="1692"/>
              <a:ext cx="609" cy="4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271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коррек ция</a:t>
              </a: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53" y="2129"/>
              <a:ext cx="474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1227" y="2129"/>
              <a:ext cx="633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1860" y="2129"/>
              <a:ext cx="609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2469" y="2129"/>
              <a:ext cx="607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3076" y="2129"/>
              <a:ext cx="530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606" y="2129"/>
              <a:ext cx="835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4441" y="2129"/>
              <a:ext cx="609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93199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4098" name="Picture 2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550" y="152400"/>
            <a:ext cx="7105650" cy="6288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2899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1047750" y="2651125"/>
            <a:ext cx="212725" cy="11890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71588" y="701675"/>
            <a:ext cx="6870700" cy="5437188"/>
            <a:chOff x="801" y="442"/>
            <a:chExt cx="4328" cy="3425"/>
          </a:xfrm>
        </p:grpSpPr>
        <p:sp>
          <p:nvSpPr>
            <p:cNvPr id="3" name="Rectangle 13"/>
            <p:cNvSpPr>
              <a:spLocks noChangeArrowheads="1"/>
            </p:cNvSpPr>
            <p:nvPr/>
          </p:nvSpPr>
          <p:spPr bwMode="auto">
            <a:xfrm>
              <a:off x="801" y="442"/>
              <a:ext cx="1906" cy="10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1800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сведения о ребенке по</a:t>
              </a:r>
              <a:endParaRPr lang="ru-RU" sz="1600">
                <a:latin typeface="Times New Roman"/>
              </a:endParaRPr>
            </a:p>
            <a:p>
              <a:pPr marL="342900" indent="-342900" algn="ctr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результатам комплексной</a:t>
              </a:r>
              <a:endParaRPr lang="ru-RU" sz="1600">
                <a:latin typeface="Times New Roman"/>
              </a:endParaRPr>
            </a:p>
            <a:p>
              <a:pPr marL="342900" indent="-342900" algn="ctr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диагностики промежуточных/</a:t>
              </a:r>
              <a:endParaRPr lang="ru-RU" sz="1600">
                <a:latin typeface="Times New Roman"/>
              </a:endParaRPr>
            </a:p>
            <a:p>
              <a:pPr marL="342900" indent="-342900" algn="ctr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итоговых результатов</a:t>
              </a:r>
            </a:p>
          </p:txBody>
        </p:sp>
        <p:sp>
          <p:nvSpPr>
            <p:cNvPr id="4" name="Rectangle 12"/>
            <p:cNvSpPr>
              <a:spLocks noChangeArrowheads="1"/>
            </p:cNvSpPr>
            <p:nvPr/>
          </p:nvSpPr>
          <p:spPr bwMode="auto">
            <a:xfrm>
              <a:off x="2707" y="442"/>
              <a:ext cx="2421" cy="1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6200" eaLnBrk="0" fontAlgn="base" hangingPunct="0">
                <a:spcBef>
                  <a:spcPts val="75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специалисты</a:t>
              </a:r>
            </a:p>
          </p:txBody>
        </p:sp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2707" y="616"/>
              <a:ext cx="223" cy="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2930" y="616"/>
              <a:ext cx="221" cy="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151" y="616"/>
              <a:ext cx="382" cy="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533" y="616"/>
              <a:ext cx="443" cy="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76" y="616"/>
              <a:ext cx="446" cy="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422" y="616"/>
              <a:ext cx="380" cy="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802" y="616"/>
              <a:ext cx="326" cy="8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801" y="1511"/>
              <a:ext cx="1906" cy="23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9375" eaLnBrk="0" fontAlgn="base" hangingPunct="0">
                <a:spcBef>
                  <a:spcPts val="75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ФИО ребенка</a:t>
              </a:r>
              <a:endParaRPr lang="ru-RU" sz="1600">
                <a:latin typeface="Times New Roman"/>
              </a:endParaRPr>
            </a:p>
            <a:p>
              <a:pPr marL="204788" lvl="1" eaLnBrk="0" fontAlgn="base" hangingPunct="0">
                <a:spcBef>
                  <a:spcPts val="15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конкретные проблемные</a:t>
              </a:r>
              <a:endParaRPr lang="ru-RU" sz="1600">
                <a:latin typeface="Times New Roman"/>
              </a:endParaRPr>
            </a:p>
            <a:p>
              <a:pPr marL="79375" eaLnBrk="0" fontAlgn="base" hangingPunct="0">
                <a:lnSpc>
                  <a:spcPts val="19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поля на основе диагностики педагогический диагноз направления деятельности рекомендации специалистам</a:t>
              </a:r>
              <a:endParaRPr lang="ru-RU" sz="1600">
                <a:latin typeface="Times New Roman"/>
              </a:endParaRPr>
            </a:p>
            <a:p>
              <a:pPr marL="79375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по построению и реализации</a:t>
              </a:r>
              <a:endParaRPr lang="ru-RU" sz="1600">
                <a:latin typeface="Times New Roman"/>
              </a:endParaRPr>
            </a:p>
            <a:p>
              <a:pPr marL="79375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индивидуально-</a:t>
              </a:r>
              <a:endParaRPr lang="ru-RU" sz="1600">
                <a:latin typeface="Times New Roman"/>
              </a:endParaRPr>
            </a:p>
            <a:p>
              <a:pPr marL="79375" eaLnBrk="0" fontAlgn="base" hangingPunct="0">
                <a:lnSpc>
                  <a:spcPts val="18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коррекционной работы</a:t>
              </a:r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707" y="1511"/>
              <a:ext cx="2421" cy="23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241300" lvl="1" indent="188913" eaLnBrk="0" fontAlgn="base" hangingPunct="0">
                <a:lnSpc>
                  <a:spcPts val="1800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каждый специалист в силу своей квалификации и статуса определяет:</a:t>
              </a:r>
              <a:endParaRPr lang="ru-RU" sz="1600">
                <a:latin typeface="Times New Roman"/>
              </a:endParaRPr>
            </a:p>
            <a:p>
              <a:pPr marL="76200" indent="-15875" eaLnBrk="0" fontAlgn="base" hangingPunct="0">
                <a:lnSpc>
                  <a:spcPts val="1775"/>
                </a:lnSpc>
                <a:spcBef>
                  <a:spcPts val="125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•    конкретные проблемы, подлежащие корректировке средствами его деятельности</a:t>
              </a:r>
              <a:endParaRPr lang="ru-RU" sz="1600">
                <a:latin typeface="Times New Roman"/>
              </a:endParaRPr>
            </a:p>
            <a:p>
              <a:pPr marL="76200" indent="-15875" eaLnBrk="0" fontAlgn="base" hangingPunct="0">
                <a:lnSpc>
                  <a:spcPts val="1825"/>
                </a:lnSpc>
                <a:spcBef>
                  <a:spcPts val="10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•    педагогический диагноз на основе общего</a:t>
              </a:r>
              <a:endParaRPr lang="ru-RU" sz="1600">
                <a:latin typeface="Times New Roman"/>
              </a:endParaRPr>
            </a:p>
            <a:p>
              <a:pPr marL="76200" indent="-15875" eaLnBrk="0" fontAlgn="base" hangingPunct="0">
                <a:lnSpc>
                  <a:spcPts val="1825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•    направления собственной деятельности</a:t>
              </a:r>
              <a:endParaRPr lang="ru-RU" sz="1600">
                <a:latin typeface="Times New Roman"/>
              </a:endParaRPr>
            </a:p>
            <a:p>
              <a:pPr marL="76200" indent="-15875" eaLnBrk="0" fontAlgn="base" hangingPunct="0">
                <a:lnSpc>
                  <a:spcPts val="1800"/>
                </a:lnSpc>
                <a:spcBef>
                  <a:spcPts val="10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•    приоритетные линии взаимодействия с другими специалистами в рамках индивидуально-коррекционной работы</a:t>
              </a:r>
              <a:endParaRPr lang="ru-RU" sz="1600">
                <a:latin typeface="Times New Roman"/>
              </a:endParaRPr>
            </a:p>
            <a:p>
              <a:pPr marL="76200" indent="-15875" eaLnBrk="0" fontAlgn="base" hangingPunct="0">
                <a:lnSpc>
                  <a:spcPts val="1775"/>
                </a:lnSpc>
                <a:spcBef>
                  <a:spcPts val="150"/>
                </a:spcBef>
                <a:spcAft>
                  <a:spcPct val="0"/>
                </a:spcAft>
              </a:pPr>
              <a:r>
                <a:rPr lang="ru-RU" sz="1600" b="1">
                  <a:latin typeface="Times New Roman"/>
                </a:rPr>
                <a:t>•    промежуточные и итоговые результаты индивидуально-коррекционной работы, реализуемой средствами своей деятельности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62577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Picture 2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9188" y="765175"/>
            <a:ext cx="6669087" cy="5281613"/>
            <a:chOff x="705" y="482"/>
            <a:chExt cx="4201" cy="3327"/>
          </a:xfrm>
        </p:grpSpPr>
        <p:sp>
          <p:nvSpPr>
            <p:cNvPr id="3" name="Rectangle 23"/>
            <p:cNvSpPr>
              <a:spLocks noChangeArrowheads="1"/>
            </p:cNvSpPr>
            <p:nvPr/>
          </p:nvSpPr>
          <p:spPr bwMode="auto">
            <a:xfrm>
              <a:off x="705" y="482"/>
              <a:ext cx="1839" cy="11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23863" lvl="1" eaLnBrk="0" fontAlgn="base" hangingPunct="0">
                <a:lnSpc>
                  <a:spcPts val="1700"/>
                </a:lnSpc>
                <a:spcBef>
                  <a:spcPts val="75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нормативные критерии</a:t>
              </a:r>
              <a:endParaRPr lang="ru-RU" sz="1500">
                <a:latin typeface="Times New Roman"/>
              </a:endParaRPr>
            </a:p>
            <a:p>
              <a:pPr marL="139700" eaLnBrk="0" fontAlgn="base" hangingPunct="0">
                <a:lnSpc>
                  <a:spcPts val="1700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возрастного развития ребенка</a:t>
              </a:r>
              <a:endParaRPr lang="ru-RU" sz="1500">
                <a:latin typeface="Times New Roman"/>
              </a:endParaRPr>
            </a:p>
            <a:p>
              <a:pPr marL="477838" lvl="2" eaLnBrk="0" fontAlgn="base" hangingPunct="0">
                <a:lnSpc>
                  <a:spcPts val="1700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дошкольного возраста</a:t>
              </a:r>
            </a:p>
          </p:txBody>
        </p:sp>
        <p:sp>
          <p:nvSpPr>
            <p:cNvPr id="4" name="Rectangle 22"/>
            <p:cNvSpPr>
              <a:spLocks noChangeArrowheads="1"/>
            </p:cNvSpPr>
            <p:nvPr/>
          </p:nvSpPr>
          <p:spPr bwMode="auto">
            <a:xfrm>
              <a:off x="2544" y="482"/>
              <a:ext cx="2112" cy="1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96838" eaLnBrk="0" fontAlgn="base" hangingPunct="0">
                <a:spcBef>
                  <a:spcPts val="75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специалисты</a:t>
              </a:r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4656" y="482"/>
              <a:ext cx="250" cy="1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2544" y="678"/>
              <a:ext cx="261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805" y="678"/>
              <a:ext cx="309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3114" y="678"/>
              <a:ext cx="369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3483" y="678"/>
              <a:ext cx="432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3915" y="678"/>
              <a:ext cx="370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285" y="678"/>
              <a:ext cx="371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656" y="678"/>
              <a:ext cx="250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05" y="1657"/>
              <a:ext cx="1839" cy="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66675" indent="-17463" eaLnBrk="0" fontAlgn="base" hangingPunct="0">
                <a:lnSpc>
                  <a:spcPts val="20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социальная ситуация развития как преобладающий тип отношений с окружающими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544" y="1657"/>
              <a:ext cx="2362" cy="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705" y="2150"/>
              <a:ext cx="1839" cy="3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66675" indent="-17463" eaLnBrk="0" fontAlgn="base" hangingPunct="0">
                <a:lnSpc>
                  <a:spcPts val="20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ведущий вид (тип) деятельности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2544" y="2150"/>
              <a:ext cx="2362" cy="3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705" y="2483"/>
              <a:ext cx="1839" cy="1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9213" eaLnBrk="0" fontAlgn="base" hangingPunct="0">
                <a:spcBef>
                  <a:spcPts val="50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ведущий вид (тип) общения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2544" y="2483"/>
              <a:ext cx="2362" cy="1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705" y="2650"/>
              <a:ext cx="1839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66675" indent="-17463" eaLnBrk="0" fontAlgn="base" hangingPunct="0">
                <a:lnSpc>
                  <a:spcPts val="20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новообразования литического и критического периодов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44" y="2650"/>
              <a:ext cx="2362" cy="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705" y="2982"/>
              <a:ext cx="1839" cy="3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66675" indent="-17463" eaLnBrk="0" fontAlgn="base" hangingPunct="0">
                <a:lnSpc>
                  <a:spcPts val="20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центральная психическая функция возраста</a:t>
              </a: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2544" y="2982"/>
              <a:ext cx="2362" cy="3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705" y="3312"/>
              <a:ext cx="4201" cy="4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6200" indent="9525" eaLnBrk="0" fontAlgn="base" hangingPunct="0">
                <a:lnSpc>
                  <a:spcPts val="20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500" b="1">
                  <a:latin typeface="Times New Roman"/>
                </a:rPr>
                <a:t>Все специалисты планируют перспективное развитие ребенка в рамках зон его актуального и ближайшего развития по приведенным позициям: например «развитие игровой деятельности ребенка» и т.д.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713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839" y="44625"/>
            <a:ext cx="9036496" cy="68133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752600" lvl="2" indent="-1228725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endParaRPr lang="ru-RU" sz="1900" b="1" i="1" dirty="0" smtClean="0">
              <a:latin typeface="Times New Roman"/>
            </a:endParaRPr>
          </a:p>
          <a:p>
            <a:pPr marL="1752600" lvl="2" indent="-1228725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 smtClean="0">
                <a:latin typeface="Times New Roman"/>
              </a:rPr>
              <a:t>Статья </a:t>
            </a:r>
            <a:r>
              <a:rPr lang="ru-RU" sz="1900" b="1" i="1" dirty="0">
                <a:latin typeface="Times New Roman"/>
              </a:rPr>
              <a:t>32. </a:t>
            </a:r>
            <a:r>
              <a:rPr lang="ru-RU" sz="1900" b="1" dirty="0">
                <a:latin typeface="Times New Roman"/>
              </a:rPr>
              <a:t>Компетенция и ответственность образовательного учреждения</a:t>
            </a:r>
            <a:endParaRPr lang="ru-RU" sz="1900" dirty="0">
              <a:latin typeface="Times New Roman"/>
            </a:endParaRP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dirty="0" smtClean="0">
                <a:latin typeface="Times New Roman"/>
              </a:rPr>
              <a:t>    2</a:t>
            </a:r>
            <a:r>
              <a:rPr lang="ru-RU" dirty="0">
                <a:latin typeface="Times New Roman"/>
              </a:rPr>
              <a:t>. К компетенции образовательного учреждения относятся:</a:t>
            </a: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dirty="0" smtClean="0">
                <a:latin typeface="Times New Roman"/>
              </a:rPr>
              <a:t>    6</a:t>
            </a:r>
            <a:r>
              <a:rPr lang="ru-RU" dirty="0">
                <a:latin typeface="Times New Roman"/>
              </a:rPr>
              <a:t>) разработка и утверждение образовательных программ и учебных планов</a:t>
            </a: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dirty="0" smtClean="0">
                <a:latin typeface="Times New Roman"/>
              </a:rPr>
              <a:t>    7</a:t>
            </a:r>
            <a:r>
              <a:rPr lang="ru-RU" dirty="0">
                <a:latin typeface="Times New Roman"/>
              </a:rPr>
              <a:t>) разработка и утверждение рабочих программ учебных курсов, предметов, </a:t>
            </a:r>
            <a:endParaRPr lang="ru-RU" dirty="0" smtClean="0">
              <a:latin typeface="Times New Roman"/>
            </a:endParaRP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   дисциплин </a:t>
            </a:r>
            <a:r>
              <a:rPr lang="ru-RU" dirty="0">
                <a:latin typeface="Times New Roman"/>
              </a:rPr>
              <a:t>(модулей)</a:t>
            </a:r>
          </a:p>
          <a:p>
            <a:pPr indent="-179388" eaLnBrk="0" fontAlgn="base" hangingPunct="0">
              <a:lnSpc>
                <a:spcPts val="3363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/>
              </a:rPr>
              <a:t>          Термины:</a:t>
            </a:r>
          </a:p>
          <a:p>
            <a:pPr indent="-179388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/>
              </a:rPr>
              <a:t>    </a:t>
            </a:r>
            <a:r>
              <a:rPr lang="ru-RU" b="1" dirty="0" smtClean="0">
                <a:latin typeface="Times New Roman"/>
              </a:rPr>
              <a:t>Образовательная программа</a:t>
            </a:r>
          </a:p>
          <a:p>
            <a:pPr indent="-179388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/>
              </a:rPr>
              <a:t>    Основная </a:t>
            </a:r>
            <a:r>
              <a:rPr lang="ru-RU" b="1" dirty="0">
                <a:latin typeface="Times New Roman"/>
              </a:rPr>
              <a:t>образовательная </a:t>
            </a:r>
            <a:r>
              <a:rPr lang="ru-RU" b="1" dirty="0" smtClean="0">
                <a:latin typeface="Times New Roman"/>
              </a:rPr>
              <a:t>программа</a:t>
            </a:r>
          </a:p>
          <a:p>
            <a:pPr indent="-179388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/>
              </a:rPr>
              <a:t>    Основная </a:t>
            </a:r>
            <a:r>
              <a:rPr lang="ru-RU" b="1" dirty="0">
                <a:latin typeface="Times New Roman"/>
              </a:rPr>
              <a:t>общеобразовательная программа </a:t>
            </a:r>
            <a:endParaRPr lang="ru-RU" b="1" dirty="0" smtClean="0">
              <a:latin typeface="Times New Roman"/>
            </a:endParaRPr>
          </a:p>
          <a:p>
            <a:pPr indent="-179388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/>
              </a:rPr>
              <a:t>    Примерная </a:t>
            </a:r>
            <a:r>
              <a:rPr lang="ru-RU" b="1" dirty="0">
                <a:latin typeface="Times New Roman"/>
              </a:rPr>
              <a:t>основная образовательная (общеобразовательная</a:t>
            </a:r>
            <a:r>
              <a:rPr lang="ru-RU" b="1" dirty="0" smtClean="0">
                <a:latin typeface="Times New Roman"/>
              </a:rPr>
              <a:t>) </a:t>
            </a:r>
            <a:r>
              <a:rPr lang="ru-RU" b="1" dirty="0">
                <a:latin typeface="Times New Roman"/>
              </a:rPr>
              <a:t>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31009816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3" name="Picture 29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1532667" y="364264"/>
            <a:ext cx="6132513" cy="141446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indent="22860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000" dirty="0">
                <a:latin typeface="Arial" charset="0"/>
              </a:rPr>
              <a:t>План занятий </a:t>
            </a:r>
            <a:r>
              <a:rPr lang="ru-RU" sz="3000" dirty="0" smtClean="0">
                <a:latin typeface="Arial" charset="0"/>
              </a:rPr>
              <a:t>интегрированных</a:t>
            </a:r>
          </a:p>
          <a:p>
            <a:pPr indent="228600" eaLnBrk="0" fontAlgn="base" hangingPunct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000" dirty="0" smtClean="0">
                <a:latin typeface="Arial" charset="0"/>
              </a:rPr>
              <a:t> </a:t>
            </a:r>
            <a:r>
              <a:rPr lang="ru-RU" sz="3000" dirty="0">
                <a:latin typeface="Arial" charset="0"/>
              </a:rPr>
              <a:t>(по организации: времени и месту</a:t>
            </a:r>
          </a:p>
          <a:p>
            <a:pPr marL="1768475" lvl="1" eaLnBrk="0" fontAlgn="base" hangingPunct="0">
              <a:spcBef>
                <a:spcPts val="1075"/>
              </a:spcBef>
              <a:spcAft>
                <a:spcPct val="0"/>
              </a:spcAft>
            </a:pPr>
            <a:r>
              <a:rPr lang="ru-RU" sz="3000" dirty="0">
                <a:latin typeface="Arial" charset="0"/>
              </a:rPr>
              <a:t>проведения)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42988" y="2060575"/>
            <a:ext cx="7138987" cy="3548063"/>
            <a:chOff x="657" y="1298"/>
            <a:chExt cx="4497" cy="2235"/>
          </a:xfrm>
        </p:grpSpPr>
        <p:sp>
          <p:nvSpPr>
            <p:cNvPr id="3" name="Rectangle 27"/>
            <p:cNvSpPr>
              <a:spLocks noChangeArrowheads="1"/>
            </p:cNvSpPr>
            <p:nvPr/>
          </p:nvSpPr>
          <p:spPr bwMode="auto">
            <a:xfrm>
              <a:off x="657" y="1298"/>
              <a:ext cx="1228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4" name="Rectangle 26"/>
            <p:cNvSpPr>
              <a:spLocks noChangeArrowheads="1"/>
            </p:cNvSpPr>
            <p:nvPr/>
          </p:nvSpPr>
          <p:spPr bwMode="auto">
            <a:xfrm>
              <a:off x="1885" y="1298"/>
              <a:ext cx="642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spcBef>
                  <a:spcPts val="125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Педагог</a:t>
              </a:r>
            </a:p>
          </p:txBody>
        </p:sp>
        <p:sp>
          <p:nvSpPr>
            <p:cNvPr id="5" name="Rectangle 25"/>
            <p:cNvSpPr>
              <a:spLocks noChangeArrowheads="1"/>
            </p:cNvSpPr>
            <p:nvPr/>
          </p:nvSpPr>
          <p:spPr bwMode="auto">
            <a:xfrm>
              <a:off x="2527" y="1298"/>
              <a:ext cx="745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9375" eaLnBrk="0" fontAlgn="base" hangingPunct="0">
                <a:spcBef>
                  <a:spcPts val="125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Психолог</a:t>
              </a:r>
            </a:p>
          </p:txBody>
        </p:sp>
        <p:sp>
          <p:nvSpPr>
            <p:cNvPr id="6" name="Rectangle 24"/>
            <p:cNvSpPr>
              <a:spLocks noChangeArrowheads="1"/>
            </p:cNvSpPr>
            <p:nvPr/>
          </p:nvSpPr>
          <p:spPr bwMode="auto">
            <a:xfrm>
              <a:off x="3272" y="1298"/>
              <a:ext cx="649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73025" eaLnBrk="0" fontAlgn="base" hangingPunct="0">
                <a:spcBef>
                  <a:spcPts val="125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Логопед</a:t>
              </a:r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3921" y="1298"/>
              <a:ext cx="1232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82550" eaLnBrk="0" fontAlgn="base" hangingPunct="0">
                <a:lnSpc>
                  <a:spcPts val="263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900" b="1" dirty="0">
                  <a:latin typeface="Times New Roman"/>
                </a:rPr>
                <a:t>Руководитель </a:t>
              </a:r>
              <a:r>
                <a:rPr lang="ru-RU" sz="1900" b="1" dirty="0" err="1">
                  <a:latin typeface="Times New Roman"/>
                </a:rPr>
                <a:t>изодеятельности</a:t>
              </a:r>
              <a:endParaRPr lang="ru-RU" sz="1900" b="1" dirty="0">
                <a:latin typeface="Times New Roman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657" y="1736"/>
              <a:ext cx="1228" cy="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552450" eaLnBrk="0" fontAlgn="base" hangingPunct="0">
                <a:spcBef>
                  <a:spcPts val="75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Педагог</a:t>
              </a:r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1885" y="1736"/>
              <a:ext cx="642" cy="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2527" y="1736"/>
              <a:ext cx="745" cy="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1" name="Rectangle 19"/>
            <p:cNvSpPr>
              <a:spLocks noChangeArrowheads="1"/>
            </p:cNvSpPr>
            <p:nvPr/>
          </p:nvSpPr>
          <p:spPr bwMode="auto">
            <a:xfrm>
              <a:off x="3272" y="1736"/>
              <a:ext cx="649" cy="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3921" y="1736"/>
              <a:ext cx="1232" cy="4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657" y="2170"/>
              <a:ext cx="1228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473075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Психолог</a:t>
              </a: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1885" y="2170"/>
              <a:ext cx="642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algn="ctr" eaLnBrk="0" fontAlgn="base" hangingPunct="0">
                <a:lnSpc>
                  <a:spcPts val="1988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>
                  <a:latin typeface="Times New Roman"/>
                </a:rPr>
                <a:t>Тема,</a:t>
              </a:r>
              <a:endParaRPr lang="ru-RU" sz="1400">
                <a:latin typeface="Times New Roman"/>
              </a:endParaRPr>
            </a:p>
            <a:p>
              <a:pPr marL="342900" indent="-342900" algn="ctr" eaLnBrk="0" fontAlgn="base" hangingPunct="0">
                <a:lnSpc>
                  <a:spcPts val="1988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lang="ru-RU" sz="1400" b="1">
                  <a:latin typeface="Times New Roman"/>
                </a:rPr>
                <a:t>дата, вид,</a:t>
              </a:r>
              <a:endParaRPr lang="ru-RU" sz="1400">
                <a:latin typeface="Times New Roman"/>
              </a:endParaRPr>
            </a:p>
            <a:p>
              <a:pPr marL="342900" indent="-342900" algn="ctr" eaLnBrk="0" fontAlgn="base" hangingPunct="0">
                <a:lnSpc>
                  <a:spcPts val="1988"/>
                </a:lnSpc>
                <a:spcBef>
                  <a:spcPts val="25"/>
                </a:spcBef>
                <a:spcAft>
                  <a:spcPct val="0"/>
                </a:spcAft>
              </a:pPr>
              <a:r>
                <a:rPr lang="ru-RU" sz="1400" b="1">
                  <a:latin typeface="Times New Roman"/>
                </a:rPr>
                <a:t>занятия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527" y="2170"/>
              <a:ext cx="745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272" y="2170"/>
              <a:ext cx="649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3921" y="2170"/>
              <a:ext cx="1232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657" y="2657"/>
              <a:ext cx="1228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539750" eaLnBrk="0" fontAlgn="base" hangingPunct="0">
                <a:spcBef>
                  <a:spcPts val="10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Логопед</a:t>
              </a: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1885" y="2657"/>
              <a:ext cx="642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2527" y="2657"/>
              <a:ext cx="745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3272" y="2657"/>
              <a:ext cx="649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3921" y="2657"/>
              <a:ext cx="1232" cy="4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657" y="3093"/>
              <a:ext cx="1228" cy="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85725" indent="146050" eaLnBrk="0" fontAlgn="base" hangingPunct="0">
                <a:lnSpc>
                  <a:spcPts val="2663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900" b="1">
                  <a:latin typeface="Times New Roman"/>
                </a:rPr>
                <a:t>Руководитель изодеятельности</a:t>
              </a: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885" y="3093"/>
              <a:ext cx="642" cy="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2527" y="3093"/>
              <a:ext cx="745" cy="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3272" y="3093"/>
              <a:ext cx="649" cy="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3921" y="3093"/>
              <a:ext cx="1232" cy="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ru-RU" sz="1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544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619672" y="400049"/>
            <a:ext cx="5108575" cy="7715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55563" indent="-55563" eaLnBrk="0" fontAlgn="base" hangingPunct="0">
              <a:lnSpc>
                <a:spcPts val="34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900" b="1" i="1" dirty="0">
                <a:latin typeface="Times New Roman"/>
              </a:rPr>
              <a:t>Статья 55. Права работников образовательных учреждений</a:t>
            </a:r>
          </a:p>
        </p:txBody>
      </p:sp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06413" y="1885950"/>
            <a:ext cx="8442325" cy="38703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sz="2000" dirty="0">
                <a:latin typeface="Times New Roman"/>
              </a:rPr>
              <a:t>4. </a:t>
            </a:r>
            <a:r>
              <a:rPr lang="ru-RU" sz="2000" dirty="0">
                <a:latin typeface="Times New Roman"/>
              </a:rPr>
              <a:t>Педагогические работники имеют право на свободу выбора и использования 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учебников </a:t>
            </a:r>
            <a:r>
              <a:rPr lang="ru-RU" sz="2000" dirty="0">
                <a:latin typeface="Times New Roman"/>
              </a:rPr>
              <a:t>в соответствии с образовательной </a:t>
            </a:r>
            <a:r>
              <a:rPr lang="ru-RU" sz="2000" dirty="0" smtClean="0">
                <a:latin typeface="Times New Roman"/>
              </a:rPr>
              <a:t>программой, утвержденной </a:t>
            </a: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образовательным </a:t>
            </a:r>
            <a:r>
              <a:rPr lang="ru-RU" sz="2000" dirty="0">
                <a:latin typeface="Times New Roman"/>
              </a:rPr>
              <a:t>учреждением.</a:t>
            </a: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	Выбор</a:t>
            </a:r>
            <a:r>
              <a:rPr lang="ru-RU" sz="2000" dirty="0">
                <a:latin typeface="Times New Roman"/>
              </a:rPr>
              <a:t>       учебников       и       учебных       </a:t>
            </a:r>
            <a:r>
              <a:rPr lang="ru-RU" sz="2000" dirty="0" smtClean="0">
                <a:latin typeface="Times New Roman"/>
              </a:rPr>
              <a:t>пособий осуществляется</a:t>
            </a:r>
            <a:r>
              <a:rPr lang="ru-RU" sz="2000" dirty="0">
                <a:latin typeface="Times New Roman"/>
              </a:rPr>
              <a:t> в   </a:t>
            </a:r>
            <a:endParaRPr lang="ru-RU" sz="2000" dirty="0" smtClean="0">
              <a:latin typeface="Times New Roman"/>
            </a:endParaRP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 соответствии</a:t>
            </a:r>
            <a:r>
              <a:rPr lang="ru-RU" sz="2000" dirty="0">
                <a:latin typeface="Times New Roman"/>
              </a:rPr>
              <a:t>     со     </a:t>
            </a:r>
            <a:r>
              <a:rPr lang="ru-RU" sz="2000" dirty="0" smtClean="0">
                <a:latin typeface="Times New Roman"/>
              </a:rPr>
              <a:t>списком учебников </a:t>
            </a:r>
            <a:r>
              <a:rPr lang="ru-RU" sz="2000" dirty="0">
                <a:latin typeface="Times New Roman"/>
              </a:rPr>
              <a:t>и учебных пособий, </a:t>
            </a:r>
            <a:endParaRPr lang="ru-RU" sz="2000" dirty="0">
              <a:latin typeface="Times New Roman"/>
            </a:endParaRPr>
          </a:p>
          <a:p>
            <a:pPr marL="0" lvl="1" eaLnBrk="0" fontAlgn="base" hangingPunct="0">
              <a:lnSpc>
                <a:spcPts val="3363"/>
              </a:lnSpc>
              <a:spcBef>
                <a:spcPts val="10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определенным </a:t>
            </a:r>
            <a:r>
              <a:rPr lang="ru-RU" sz="2000" dirty="0">
                <a:latin typeface="Times New Roman"/>
              </a:rPr>
              <a:t>образовательным учреждением.</a:t>
            </a:r>
          </a:p>
        </p:txBody>
      </p:sp>
    </p:spTree>
    <p:extLst>
      <p:ext uri="{BB962C8B-B14F-4D97-AF65-F5344CB8AC3E}">
        <p14:creationId xmlns:p14="http://schemas.microsoft.com/office/powerpoint/2010/main" val="874356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8" name="Picture 8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195388" y="360363"/>
            <a:ext cx="7105650" cy="1524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23875" y="1762125"/>
            <a:ext cx="182563" cy="1222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323528" y="533157"/>
            <a:ext cx="7486650" cy="28352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819150" lvl="1" indent="-511175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900" b="1" dirty="0">
                <a:latin typeface="Times New Roman"/>
              </a:rPr>
              <a:t>Стратегия внедрения ФГОС/ перехода ДОО на </a:t>
            </a:r>
            <a:r>
              <a:rPr lang="ru-RU" sz="1900" b="1" dirty="0" smtClean="0">
                <a:latin typeface="Times New Roman"/>
              </a:rPr>
              <a:t>ФГОС</a:t>
            </a:r>
          </a:p>
          <a:p>
            <a:pPr marL="819150" lvl="1" indent="-511175" eaLnBrk="0" fontAlgn="base" hangingPunct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endParaRPr lang="ru-RU" sz="1900" b="1" dirty="0">
              <a:latin typeface="Times New Roman"/>
            </a:endParaRPr>
          </a:p>
          <a:p>
            <a:pPr eaLnBrk="0" fontAlgn="base" hangingPunct="0">
              <a:spcBef>
                <a:spcPts val="1350"/>
              </a:spcBef>
              <a:spcAft>
                <a:spcPct val="0"/>
              </a:spcAft>
            </a:pPr>
            <a:r>
              <a:rPr lang="ru-RU" sz="2200" dirty="0">
                <a:latin typeface="Arial" charset="0"/>
              </a:rPr>
              <a:t>Целеполагание (цель)</a:t>
            </a:r>
          </a:p>
          <a:p>
            <a:pPr eaLnBrk="0" fontAlgn="base" hangingPunct="0">
              <a:spcBef>
                <a:spcPts val="550"/>
              </a:spcBef>
              <a:spcAft>
                <a:spcPct val="0"/>
              </a:spcAft>
            </a:pPr>
            <a:r>
              <a:rPr lang="ru-RU" sz="2200" dirty="0" err="1">
                <a:latin typeface="Arial" charset="0"/>
              </a:rPr>
              <a:t>Целедостижение</a:t>
            </a:r>
            <a:r>
              <a:rPr lang="ru-RU" sz="2200" dirty="0">
                <a:latin typeface="Arial" charset="0"/>
              </a:rPr>
              <a:t> (содержание и технологии)</a:t>
            </a:r>
          </a:p>
          <a:p>
            <a:pPr eaLnBrk="0" fontAlgn="base" hangingPunct="0">
              <a:lnSpc>
                <a:spcPts val="3025"/>
              </a:lnSpc>
              <a:spcBef>
                <a:spcPts val="650"/>
              </a:spcBef>
              <a:spcAft>
                <a:spcPct val="0"/>
              </a:spcAft>
            </a:pPr>
            <a:r>
              <a:rPr lang="ru-RU" sz="2200" dirty="0" err="1">
                <a:latin typeface="Arial" charset="0"/>
              </a:rPr>
              <a:t>Целеизмерение</a:t>
            </a:r>
            <a:r>
              <a:rPr lang="ru-RU" sz="2200" dirty="0">
                <a:latin typeface="Arial" charset="0"/>
              </a:rPr>
              <a:t> (целевые ориентиры, педагогическая диагностика)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23875" y="2230438"/>
            <a:ext cx="182563" cy="1222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23875" y="2700338"/>
            <a:ext cx="182563" cy="1222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65553" y="3501008"/>
            <a:ext cx="5114925" cy="17399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charset="0"/>
              </a:rPr>
              <a:t>Проблема: </a:t>
            </a:r>
            <a:endParaRPr lang="ru-RU" sz="2000" dirty="0" smtClean="0">
              <a:latin typeface="Arial" charset="0"/>
            </a:endParaRPr>
          </a:p>
          <a:p>
            <a:pPr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отсутствие </a:t>
            </a:r>
            <a:r>
              <a:rPr lang="ru-RU" sz="2000" dirty="0">
                <a:latin typeface="Arial" charset="0"/>
              </a:rPr>
              <a:t>цели </a:t>
            </a:r>
            <a:endParaRPr lang="ru-RU" sz="2000" dirty="0" smtClean="0">
              <a:latin typeface="Arial" charset="0"/>
            </a:endParaRPr>
          </a:p>
          <a:p>
            <a:pPr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вариативность </a:t>
            </a:r>
            <a:r>
              <a:rPr lang="ru-RU" sz="2000" dirty="0">
                <a:latin typeface="Arial" charset="0"/>
              </a:rPr>
              <a:t>средств </a:t>
            </a:r>
            <a:endParaRPr lang="ru-RU" sz="2000" dirty="0" smtClean="0">
              <a:latin typeface="Arial" charset="0"/>
            </a:endParaRPr>
          </a:p>
          <a:p>
            <a:pPr eaLnBrk="0" fontAlgn="base" hangingPunct="0">
              <a:lnSpc>
                <a:spcPts val="37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неопределенность результата</a:t>
            </a:r>
            <a:endParaRPr lang="ru-RU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09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3562350" y="649288"/>
            <a:ext cx="5581650" cy="5238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412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>
                <a:latin typeface="Arial" charset="0"/>
              </a:rPr>
              <a:t>Тактика</a:t>
            </a:r>
          </a:p>
        </p:txBody>
      </p:sp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323528" y="1743075"/>
            <a:ext cx="6812285" cy="211797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>
                <a:latin typeface="Arial" charset="0"/>
              </a:rPr>
              <a:t>•  Ставим цель</a:t>
            </a:r>
          </a:p>
          <a:p>
            <a:pPr eaLnBrk="0" fontAlgn="base" hangingPunct="0">
              <a:spcBef>
                <a:spcPts val="1038"/>
              </a:spcBef>
              <a:spcAft>
                <a:spcPct val="0"/>
              </a:spcAft>
            </a:pPr>
            <a:r>
              <a:rPr lang="ru-RU" sz="3200" dirty="0">
                <a:latin typeface="Arial" charset="0"/>
              </a:rPr>
              <a:t>•  Реализуем задачи</a:t>
            </a:r>
          </a:p>
          <a:p>
            <a:pPr marL="341313" lvl="1" indent="-341313" eaLnBrk="0" fontAlgn="base" hangingPunct="0">
              <a:lnSpc>
                <a:spcPts val="3838"/>
              </a:lnSpc>
              <a:spcBef>
                <a:spcPts val="813"/>
              </a:spcBef>
              <a:spcAft>
                <a:spcPct val="0"/>
              </a:spcAft>
            </a:pPr>
            <a:r>
              <a:rPr lang="ru-RU" sz="3200" dirty="0">
                <a:latin typeface="Arial" charset="0"/>
              </a:rPr>
              <a:t>…измеряем </a:t>
            </a:r>
            <a:r>
              <a:rPr lang="ru-RU" sz="3200" dirty="0" smtClean="0">
                <a:latin typeface="Arial" charset="0"/>
              </a:rPr>
              <a:t>условия </a:t>
            </a:r>
            <a:r>
              <a:rPr lang="ru-RU" sz="1600" b="1" dirty="0" smtClean="0">
                <a:latin typeface="Arial" charset="0"/>
              </a:rPr>
              <a:t>(обеспечения </a:t>
            </a:r>
            <a:r>
              <a:rPr lang="ru-RU" sz="1600" b="1" dirty="0">
                <a:latin typeface="Arial" charset="0"/>
              </a:rPr>
              <a:t>реализации требований ФГОС)</a:t>
            </a:r>
          </a:p>
        </p:txBody>
      </p:sp>
    </p:spTree>
    <p:extLst>
      <p:ext uri="{BB962C8B-B14F-4D97-AF65-F5344CB8AC3E}">
        <p14:creationId xmlns:p14="http://schemas.microsoft.com/office/powerpoint/2010/main" val="85977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8" y="39688"/>
            <a:ext cx="1560512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15887" y="1628801"/>
            <a:ext cx="9424665" cy="29305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41313" indent="-341313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</a:rPr>
              <a:t>          </a:t>
            </a:r>
            <a:r>
              <a:rPr lang="ru-RU" sz="2500" dirty="0" smtClean="0">
                <a:latin typeface="Times New Roman"/>
              </a:rPr>
              <a:t>Особенности </a:t>
            </a:r>
            <a:r>
              <a:rPr lang="ru-RU" sz="2500" dirty="0">
                <a:latin typeface="Times New Roman"/>
              </a:rPr>
              <a:t>проектирования педагогического процесса </a:t>
            </a:r>
            <a:r>
              <a:rPr lang="ru-RU" sz="2500" dirty="0" smtClean="0">
                <a:latin typeface="Times New Roman"/>
              </a:rPr>
              <a:t>в</a:t>
            </a:r>
          </a:p>
          <a:p>
            <a:pPr marL="341313" indent="-341313" eaLnBrk="0" fontAlgn="base" hangingPunct="0">
              <a:lnSpc>
                <a:spcPts val="57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 dirty="0" smtClean="0">
                <a:latin typeface="Times New Roman"/>
              </a:rPr>
              <a:t>               условиях введения </a:t>
            </a:r>
            <a:r>
              <a:rPr lang="ru-RU" sz="2500" dirty="0">
                <a:latin typeface="Times New Roman"/>
              </a:rPr>
              <a:t>ФГОС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60218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043608" y="661026"/>
            <a:ext cx="7351712" cy="40798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indent="-847725" eaLnBrk="0" fontAlgn="base" hangingPunct="0">
              <a:lnSpc>
                <a:spcPts val="42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700" b="1" i="1" dirty="0">
                <a:latin typeface="Times New Roman"/>
              </a:rPr>
              <a:t>При разработке ООП используются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255838" y="1219200"/>
            <a:ext cx="6888162" cy="3968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42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700" b="1" i="1">
                <a:latin typeface="Times New Roman"/>
              </a:rPr>
              <a:t>следующие документы:</a:t>
            </a:r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407988" y="2185988"/>
            <a:ext cx="8205787" cy="39020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96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300" dirty="0">
                <a:latin typeface="Times New Roman"/>
              </a:rPr>
              <a:t>-</a:t>
            </a:r>
            <a:r>
              <a:rPr lang="ru-RU" sz="3300" b="1" dirty="0">
                <a:latin typeface="Times New Roman"/>
              </a:rPr>
              <a:t>ФГОС</a:t>
            </a:r>
            <a:endParaRPr lang="ru-RU" sz="3300" dirty="0">
              <a:latin typeface="Times New Roman"/>
            </a:endParaRPr>
          </a:p>
          <a:p>
            <a:pPr eaLnBrk="0" fontAlgn="base" hangingPunct="0">
              <a:lnSpc>
                <a:spcPts val="3963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3300" dirty="0" smtClean="0">
                <a:latin typeface="Times New Roman"/>
              </a:rPr>
              <a:t>-</a:t>
            </a:r>
            <a:r>
              <a:rPr lang="ru-RU" sz="3300" b="1" dirty="0" smtClean="0">
                <a:latin typeface="Times New Roman"/>
              </a:rPr>
              <a:t>Примерная </a:t>
            </a:r>
            <a:r>
              <a:rPr lang="ru-RU" sz="3300" b="1" dirty="0">
                <a:latin typeface="Times New Roman"/>
              </a:rPr>
              <a:t>ОП ДО (сайт ФИРО)</a:t>
            </a:r>
            <a:endParaRPr lang="ru-RU" sz="3300" dirty="0">
              <a:latin typeface="Times New Roman"/>
            </a:endParaRPr>
          </a:p>
          <a:p>
            <a:pPr eaLnBrk="0" fontAlgn="base" hangingPunct="0">
              <a:lnSpc>
                <a:spcPts val="3963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3300" b="1" dirty="0">
                <a:latin typeface="Times New Roman"/>
              </a:rPr>
              <a:t>- Программа развития </a:t>
            </a:r>
            <a:r>
              <a:rPr lang="ru-RU" sz="1600" i="1" dirty="0">
                <a:latin typeface="Times New Roman"/>
              </a:rPr>
              <a:t>образовательного учреждения, Устав, </a:t>
            </a:r>
            <a:endParaRPr lang="ru-RU" sz="1600" i="1" dirty="0" smtClean="0">
              <a:latin typeface="Times New Roman"/>
            </a:endParaRPr>
          </a:p>
          <a:p>
            <a:pPr eaLnBrk="0" fontAlgn="base" hangingPunct="0">
              <a:lnSpc>
                <a:spcPts val="3963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1600" i="1" dirty="0" smtClean="0">
                <a:latin typeface="Times New Roman"/>
              </a:rPr>
              <a:t>Порядок </a:t>
            </a:r>
            <a:r>
              <a:rPr lang="ru-RU" sz="1600" i="1" dirty="0">
                <a:latin typeface="Times New Roman"/>
              </a:rPr>
              <a:t>организации и осуществления…..</a:t>
            </a:r>
          </a:p>
          <a:p>
            <a:pPr eaLnBrk="0" fontAlgn="base" hangingPunct="0">
              <a:lnSpc>
                <a:spcPts val="3963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3300" dirty="0">
                <a:latin typeface="Times New Roman"/>
              </a:rPr>
              <a:t>- </a:t>
            </a:r>
            <a:r>
              <a:rPr lang="ru-RU" sz="3300" b="1" dirty="0">
                <a:latin typeface="Times New Roman"/>
              </a:rPr>
              <a:t>СанПиН</a:t>
            </a:r>
            <a:endParaRPr lang="ru-RU" sz="3300" dirty="0">
              <a:latin typeface="Times New Roman"/>
            </a:endParaRPr>
          </a:p>
          <a:p>
            <a:pPr eaLnBrk="0" fontAlgn="base" hangingPunct="0">
              <a:lnSpc>
                <a:spcPts val="3963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3300" dirty="0">
                <a:latin typeface="Times New Roman"/>
              </a:rPr>
              <a:t>- региональные (муниципальные) программы </a:t>
            </a:r>
            <a:endParaRPr lang="ru-RU" sz="3300" dirty="0" smtClean="0">
              <a:latin typeface="Times New Roman"/>
            </a:endParaRPr>
          </a:p>
          <a:p>
            <a:pPr eaLnBrk="0" fontAlgn="base" hangingPunct="0">
              <a:lnSpc>
                <a:spcPts val="3963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3300" dirty="0" smtClean="0">
                <a:latin typeface="Times New Roman"/>
              </a:rPr>
              <a:t>развития </a:t>
            </a:r>
            <a:r>
              <a:rPr lang="ru-RU" sz="3300" dirty="0">
                <a:latin typeface="Times New Roman"/>
              </a:rPr>
              <a:t>системы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615542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1170</Words>
  <Application>Microsoft Office PowerPoint</Application>
  <PresentationFormat>Экран (4:3)</PresentationFormat>
  <Paragraphs>387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8</cp:revision>
  <dcterms:created xsi:type="dcterms:W3CDTF">2014-10-01T09:22:00Z</dcterms:created>
  <dcterms:modified xsi:type="dcterms:W3CDTF">2014-10-01T11:38:11Z</dcterms:modified>
</cp:coreProperties>
</file>