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5" r:id="rId3"/>
    <p:sldId id="259" r:id="rId4"/>
    <p:sldId id="299" r:id="rId5"/>
    <p:sldId id="319" r:id="rId6"/>
    <p:sldId id="261" r:id="rId7"/>
    <p:sldId id="307" r:id="rId8"/>
    <p:sldId id="263" r:id="rId9"/>
    <p:sldId id="262" r:id="rId10"/>
    <p:sldId id="316" r:id="rId11"/>
    <p:sldId id="264" r:id="rId12"/>
    <p:sldId id="265" r:id="rId13"/>
    <p:sldId id="267" r:id="rId14"/>
    <p:sldId id="324" r:id="rId15"/>
    <p:sldId id="325" r:id="rId16"/>
    <p:sldId id="268" r:id="rId17"/>
    <p:sldId id="269" r:id="rId18"/>
    <p:sldId id="270" r:id="rId19"/>
    <p:sldId id="271" r:id="rId20"/>
    <p:sldId id="320" r:id="rId21"/>
    <p:sldId id="272" r:id="rId22"/>
    <p:sldId id="321" r:id="rId23"/>
    <p:sldId id="322" r:id="rId24"/>
    <p:sldId id="323" r:id="rId25"/>
    <p:sldId id="275" r:id="rId26"/>
    <p:sldId id="279" r:id="rId27"/>
    <p:sldId id="296" r:id="rId28"/>
    <p:sldId id="300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59" autoAdjust="0"/>
  </p:normalViewPr>
  <p:slideViewPr>
    <p:cSldViewPr>
      <p:cViewPr>
        <p:scale>
          <a:sx n="96" d="100"/>
          <a:sy n="96" d="100"/>
        </p:scale>
        <p:origin x="-8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E9279F-7571-4541-9B07-7A2D4C3A93E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858875" cy="4968552"/>
          </a:xfr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КОНЦЕПТУАЛЬНЫЕ </a:t>
            </a:r>
            <a:br>
              <a:rPr lang="ru-RU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/>
              </a:rPr>
            </a:br>
            <a:r>
              <a:rPr lang="ru-RU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ОСНОВЫ ВВЕДЕНИЯ</a:t>
            </a:r>
            <a:br>
              <a:rPr lang="ru-RU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/>
              </a:rPr>
            </a:br>
            <a:r>
              <a:rPr lang="ru-RU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ФГОС ДОШКОЛЬНОГО ОБРАЗОВАНИЯ</a:t>
            </a:r>
            <a:endParaRPr lang="ru-RU" sz="4400" dirty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09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928100" cy="6553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ФГОС </a:t>
            </a:r>
            <a:r>
              <a:rPr lang="ru-RU" b="1" u="sng" dirty="0">
                <a:solidFill>
                  <a:srgbClr val="C00000"/>
                </a:solidFill>
              </a:rPr>
              <a:t>ДО представляет собой: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 algn="just">
              <a:buNone/>
            </a:pPr>
            <a:r>
              <a:rPr lang="ru-RU" sz="1900" b="1" i="1" dirty="0" smtClean="0">
                <a:solidFill>
                  <a:srgbClr val="FF0000"/>
                </a:solidFill>
              </a:rPr>
              <a:t>совокупность государственных </a:t>
            </a:r>
            <a:r>
              <a:rPr lang="ru-RU" sz="1900" b="1" i="1" dirty="0">
                <a:solidFill>
                  <a:srgbClr val="FF0000"/>
                </a:solidFill>
              </a:rPr>
              <a:t>гарантий и требований к программам, условиям и </a:t>
            </a:r>
            <a:r>
              <a:rPr lang="ru-RU" sz="1900" b="1" i="1" dirty="0" smtClean="0">
                <a:solidFill>
                  <a:srgbClr val="FF0000"/>
                </a:solidFill>
              </a:rPr>
              <a:t>результатам </a:t>
            </a:r>
            <a:r>
              <a:rPr lang="ru-RU" sz="1900" b="1" i="1" dirty="0">
                <a:solidFill>
                  <a:srgbClr val="FF0000"/>
                </a:solidFill>
              </a:rPr>
              <a:t>получения бесплатного доступного качественного образования </a:t>
            </a:r>
            <a:r>
              <a:rPr lang="ru-RU" sz="1900" b="1" i="1" u="sng" dirty="0">
                <a:solidFill>
                  <a:srgbClr val="FF0000"/>
                </a:solidFill>
              </a:rPr>
              <a:t>посредством:</a:t>
            </a:r>
            <a:endParaRPr lang="ru-RU" sz="1900" b="1" u="sng" dirty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расширения возможностей развития личностного потенциала и способностей каждого </a:t>
            </a:r>
            <a:r>
              <a:rPr lang="ru-RU" sz="1900" b="1" dirty="0" smtClean="0">
                <a:solidFill>
                  <a:srgbClr val="002060"/>
                </a:solidFill>
              </a:rPr>
              <a:t>ребенка </a:t>
            </a:r>
            <a:r>
              <a:rPr lang="ru-RU" sz="1900" b="1" dirty="0">
                <a:solidFill>
                  <a:srgbClr val="002060"/>
                </a:solidFill>
              </a:rPr>
              <a:t>д/в;</a:t>
            </a:r>
          </a:p>
          <a:p>
            <a:pPr marL="45720" indent="0" algn="just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- </a:t>
            </a:r>
            <a:r>
              <a:rPr lang="ru-RU" sz="1900" b="1" dirty="0">
                <a:solidFill>
                  <a:srgbClr val="002060"/>
                </a:solidFill>
              </a:rPr>
              <a:t>обеспечения условий </a:t>
            </a:r>
            <a:r>
              <a:rPr lang="ru-RU" sz="1900" b="1" dirty="0" smtClean="0">
                <a:solidFill>
                  <a:srgbClr val="002060"/>
                </a:solidFill>
              </a:rPr>
              <a:t>здорового </a:t>
            </a:r>
            <a:r>
              <a:rPr lang="ru-RU" sz="1900" b="1" dirty="0">
                <a:solidFill>
                  <a:srgbClr val="002060"/>
                </a:solidFill>
              </a:rPr>
              <a:t>образа жизни и безопасности </a:t>
            </a:r>
            <a:r>
              <a:rPr lang="ru-RU" sz="1900" b="1" dirty="0" smtClean="0">
                <a:solidFill>
                  <a:srgbClr val="002060"/>
                </a:solidFill>
              </a:rPr>
              <a:t>детей;</a:t>
            </a:r>
            <a:endParaRPr lang="ru-RU" sz="1900" b="1" dirty="0">
              <a:solidFill>
                <a:srgbClr val="002060"/>
              </a:solidFill>
            </a:endParaRP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</a:t>
            </a:r>
            <a:r>
              <a:rPr lang="ru-RU" sz="1900" b="1" dirty="0" smtClean="0">
                <a:solidFill>
                  <a:srgbClr val="002060"/>
                </a:solidFill>
              </a:rPr>
              <a:t>минимизации </a:t>
            </a:r>
            <a:r>
              <a:rPr lang="ru-RU" sz="1900" b="1" dirty="0">
                <a:solidFill>
                  <a:srgbClr val="002060"/>
                </a:solidFill>
              </a:rPr>
              <a:t>рисков кризисов возрастного развития </a:t>
            </a:r>
            <a:r>
              <a:rPr lang="ru-RU" sz="1900" b="1" dirty="0" smtClean="0">
                <a:solidFill>
                  <a:srgbClr val="002060"/>
                </a:solidFill>
              </a:rPr>
              <a:t>детей </a:t>
            </a:r>
            <a:r>
              <a:rPr lang="ru-RU" sz="1900" b="1" dirty="0">
                <a:solidFill>
                  <a:srgbClr val="002060"/>
                </a:solidFill>
              </a:rPr>
              <a:t>при переходе от дошкольного </a:t>
            </a:r>
            <a:r>
              <a:rPr lang="ru-RU" sz="1900" b="1" dirty="0" smtClean="0">
                <a:solidFill>
                  <a:srgbClr val="002060"/>
                </a:solidFill>
              </a:rPr>
              <a:t>детства </a:t>
            </a:r>
            <a:r>
              <a:rPr lang="ru-RU" sz="1900" b="1" dirty="0">
                <a:solidFill>
                  <a:srgbClr val="002060"/>
                </a:solidFill>
              </a:rPr>
              <a:t>к </a:t>
            </a:r>
            <a:r>
              <a:rPr lang="ru-RU" sz="1900" b="1" dirty="0" smtClean="0">
                <a:solidFill>
                  <a:srgbClr val="002060"/>
                </a:solidFill>
              </a:rPr>
              <a:t>начальной </a:t>
            </a:r>
            <a:r>
              <a:rPr lang="ru-RU" sz="1900" b="1" dirty="0">
                <a:solidFill>
                  <a:srgbClr val="002060"/>
                </a:solidFill>
              </a:rPr>
              <a:t>школе;</a:t>
            </a: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приобщения детей </a:t>
            </a:r>
            <a:r>
              <a:rPr lang="ru-RU" sz="1900" b="1" dirty="0" smtClean="0">
                <a:solidFill>
                  <a:srgbClr val="002060"/>
                </a:solidFill>
              </a:rPr>
              <a:t>к </a:t>
            </a:r>
            <a:r>
              <a:rPr lang="ru-RU" sz="1900" b="1" dirty="0">
                <a:solidFill>
                  <a:srgbClr val="002060"/>
                </a:solidFill>
              </a:rPr>
              <a:t>социокультурным нормам, традициям семьи, </a:t>
            </a:r>
            <a:r>
              <a:rPr lang="ru-RU" sz="1900" b="1" dirty="0" smtClean="0">
                <a:solidFill>
                  <a:srgbClr val="002060"/>
                </a:solidFill>
              </a:rPr>
              <a:t>общества </a:t>
            </a:r>
            <a:r>
              <a:rPr lang="ru-RU" sz="1900" b="1" dirty="0">
                <a:solidFill>
                  <a:srgbClr val="002060"/>
                </a:solidFill>
              </a:rPr>
              <a:t>и </a:t>
            </a:r>
            <a:r>
              <a:rPr lang="ru-RU" sz="1900" b="1" dirty="0" smtClean="0">
                <a:solidFill>
                  <a:srgbClr val="002060"/>
                </a:solidFill>
              </a:rPr>
              <a:t>государства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развития интереса и мотивации детей к познанию мира и </a:t>
            </a:r>
            <a:r>
              <a:rPr lang="ru-RU" sz="1900" b="1" dirty="0" smtClean="0">
                <a:solidFill>
                  <a:srgbClr val="002060"/>
                </a:solidFill>
              </a:rPr>
              <a:t>творчеству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реализации вариативных образовательных программ, поддерживающих социокультурное разнообразие </a:t>
            </a:r>
            <a:r>
              <a:rPr lang="ru-RU" sz="1900" b="1" dirty="0" smtClean="0">
                <a:solidFill>
                  <a:srgbClr val="002060"/>
                </a:solidFill>
              </a:rPr>
              <a:t>детства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разработки нормативных условий, обеспечивающих общую </a:t>
            </a:r>
            <a:r>
              <a:rPr lang="ru-RU" sz="1900" b="1" dirty="0" smtClean="0">
                <a:solidFill>
                  <a:srgbClr val="002060"/>
                </a:solidFill>
              </a:rPr>
              <a:t>организацию </a:t>
            </a:r>
            <a:r>
              <a:rPr lang="ru-RU" sz="1900" b="1" dirty="0">
                <a:solidFill>
                  <a:srgbClr val="002060"/>
                </a:solidFill>
              </a:rPr>
              <a:t>содействия детей </a:t>
            </a:r>
            <a:r>
              <a:rPr lang="ru-RU" sz="1900" b="1" dirty="0" smtClean="0">
                <a:solidFill>
                  <a:srgbClr val="002060"/>
                </a:solidFill>
              </a:rPr>
              <a:t>и взрослых </a:t>
            </a:r>
            <a:r>
              <a:rPr lang="ru-RU" sz="1900" b="1" dirty="0">
                <a:solidFill>
                  <a:srgbClr val="002060"/>
                </a:solidFill>
              </a:rPr>
              <a:t>в </a:t>
            </a:r>
            <a:r>
              <a:rPr lang="ru-RU" sz="1900" b="1" dirty="0" smtClean="0">
                <a:solidFill>
                  <a:srgbClr val="002060"/>
                </a:solidFill>
              </a:rPr>
              <a:t>дошкольном детстве</a:t>
            </a:r>
            <a:r>
              <a:rPr lang="ru-RU" sz="1900" b="1" dirty="0">
                <a:solidFill>
                  <a:srgbClr val="00206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ru-RU" sz="1900" b="1" dirty="0">
                <a:solidFill>
                  <a:srgbClr val="002060"/>
                </a:solidFill>
              </a:rPr>
              <a:t>-  </a:t>
            </a:r>
            <a:r>
              <a:rPr lang="ru-RU" sz="1900" b="1" dirty="0" smtClean="0">
                <a:solidFill>
                  <a:srgbClr val="002060"/>
                </a:solidFill>
              </a:rPr>
              <a:t>соблюдения </a:t>
            </a:r>
            <a:r>
              <a:rPr lang="ru-RU" sz="1900" b="1" dirty="0">
                <a:solidFill>
                  <a:srgbClr val="002060"/>
                </a:solidFill>
              </a:rPr>
              <a:t>прав </a:t>
            </a:r>
            <a:r>
              <a:rPr lang="ru-RU" sz="1900" b="1" dirty="0" smtClean="0">
                <a:solidFill>
                  <a:srgbClr val="002060"/>
                </a:solidFill>
              </a:rPr>
              <a:t>ребенка, родителей </a:t>
            </a:r>
            <a:r>
              <a:rPr lang="ru-RU" sz="1900" b="1" dirty="0">
                <a:solidFill>
                  <a:srgbClr val="002060"/>
                </a:solidFill>
              </a:rPr>
              <a:t>и </a:t>
            </a:r>
            <a:r>
              <a:rPr lang="ru-RU" sz="1900" b="1" dirty="0" smtClean="0">
                <a:solidFill>
                  <a:srgbClr val="002060"/>
                </a:solidFill>
              </a:rPr>
              <a:t>других участников образовательного </a:t>
            </a:r>
            <a:r>
              <a:rPr lang="ru-RU" sz="1900" b="1" dirty="0">
                <a:solidFill>
                  <a:srgbClr val="002060"/>
                </a:solidFill>
              </a:rPr>
              <a:t>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810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372168"/>
            <a:ext cx="73342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280920" cy="6048672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ТРЕБОВАНИЯ К СТРУКТУРЕ ПОГРАММЫ: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ФИНАНСИРОВАТЬСЯ </a:t>
            </a:r>
            <a:r>
              <a:rPr lang="ru-RU" b="1" u="sng" dirty="0">
                <a:solidFill>
                  <a:srgbClr val="C00000"/>
                </a:solidFill>
              </a:rPr>
              <a:t>будут все 100 %!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36215"/>
              </p:ext>
            </p:extLst>
          </p:nvPr>
        </p:nvGraphicFramePr>
        <p:xfrm>
          <a:off x="611560" y="874349"/>
          <a:ext cx="8208912" cy="255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429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ДО</a:t>
                      </a:r>
                      <a:endParaRPr lang="ru-RU" dirty="0"/>
                    </a:p>
                  </a:txBody>
                  <a:tcPr/>
                </a:tc>
              </a:tr>
              <a:tr h="1833292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</a:t>
                      </a:r>
                      <a:r>
                        <a:rPr lang="ru-RU" baseline="0" dirty="0" smtClean="0"/>
                        <a:t> часть – не менее 80%</a:t>
                      </a:r>
                    </a:p>
                    <a:p>
                      <a:r>
                        <a:rPr lang="ru-RU" baseline="0" dirty="0" smtClean="0"/>
                        <a:t>Вариативная часть – не более 20%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i="1" baseline="0" dirty="0" smtClean="0"/>
                        <a:t>Формируемая участниками образовательного процесса</a:t>
                      </a:r>
                      <a:endParaRPr lang="ru-R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</a:t>
                      </a:r>
                      <a:r>
                        <a:rPr lang="ru-RU" baseline="0" dirty="0" smtClean="0"/>
                        <a:t> часть – не менее 60%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 smtClean="0"/>
                        <a:t>Формируемая участниками образовательных отношений</a:t>
                      </a:r>
                      <a:r>
                        <a:rPr lang="ru-RU" baseline="0" dirty="0" smtClean="0"/>
                        <a:t> – не более 40%</a:t>
                      </a:r>
                    </a:p>
                    <a:p>
                      <a:pPr algn="ctr"/>
                      <a:r>
                        <a:rPr lang="ru-RU" i="0" dirty="0" smtClean="0">
                          <a:solidFill>
                            <a:srgbClr val="FF0000"/>
                          </a:solidFill>
                        </a:rPr>
                        <a:t>Вторая часть должна быть обязательно!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69263"/>
              </p:ext>
            </p:extLst>
          </p:nvPr>
        </p:nvGraphicFramePr>
        <p:xfrm>
          <a:off x="467544" y="4149080"/>
          <a:ext cx="8424936" cy="252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ДО</a:t>
                      </a:r>
                      <a:endParaRPr lang="ru-RU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 направления развития</a:t>
                      </a:r>
                    </a:p>
                    <a:p>
                      <a:pPr algn="ctr"/>
                      <a:r>
                        <a:rPr lang="ru-RU" dirty="0" smtClean="0"/>
                        <a:t>и</a:t>
                      </a:r>
                    </a:p>
                    <a:p>
                      <a:pPr algn="ctr"/>
                      <a:r>
                        <a:rPr lang="ru-RU" dirty="0" smtClean="0"/>
                        <a:t>10 образовательных областей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5 образовательных</a:t>
                      </a:r>
                      <a:r>
                        <a:rPr lang="ru-RU" u="sng" baseline="0" dirty="0" smtClean="0"/>
                        <a:t> </a:t>
                      </a:r>
                      <a:r>
                        <a:rPr lang="ru-RU" u="sng" dirty="0" smtClean="0"/>
                        <a:t>областей: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1. Физическое</a:t>
                      </a:r>
                      <a:r>
                        <a:rPr lang="ru-RU" baseline="0" dirty="0" smtClean="0"/>
                        <a:t>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2. Познавательное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3. Речевое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4. Художественно-эстетическое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5.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Социально- коммуникативное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i="1" baseline="0" dirty="0" smtClean="0">
                          <a:solidFill>
                            <a:srgbClr val="C00000"/>
                          </a:solidFill>
                        </a:rPr>
                        <a:t>       </a:t>
                      </a:r>
                      <a:r>
                        <a:rPr lang="ru-RU" i="1" dirty="0" smtClean="0">
                          <a:solidFill>
                            <a:srgbClr val="C00000"/>
                          </a:solidFill>
                        </a:rPr>
                        <a:t>(социально-личностное)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86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08063" y="476250"/>
            <a:ext cx="8135937" cy="5113338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Освоение образовательных программ </a:t>
            </a:r>
            <a:r>
              <a:rPr lang="ru-RU" b="1" u="sng" dirty="0" smtClean="0">
                <a:solidFill>
                  <a:srgbClr val="C00000"/>
                </a:solidFill>
              </a:rPr>
              <a:t>дошкольного образования 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не сопровождается</a:t>
            </a:r>
            <a:r>
              <a:rPr lang="ru-RU" b="1" u="sng" dirty="0" smtClean="0">
                <a:solidFill>
                  <a:srgbClr val="C00000"/>
                </a:solidFill>
              </a:rPr>
              <a:t>:</a:t>
            </a:r>
          </a:p>
          <a:p>
            <a:pPr marL="4572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 - проведением промежуточных </a:t>
            </a:r>
            <a:r>
              <a:rPr lang="ru-RU" b="1" dirty="0" smtClean="0">
                <a:solidFill>
                  <a:srgbClr val="002060"/>
                </a:solidFill>
              </a:rPr>
              <a:t>аттестаций; 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- </a:t>
            </a:r>
            <a:r>
              <a:rPr lang="ru-RU" b="1" dirty="0">
                <a:solidFill>
                  <a:srgbClr val="002060"/>
                </a:solidFill>
              </a:rPr>
              <a:t>итоговой </a:t>
            </a:r>
            <a:r>
              <a:rPr lang="ru-RU" b="1" dirty="0" smtClean="0">
                <a:solidFill>
                  <a:srgbClr val="002060"/>
                </a:solidFill>
              </a:rPr>
              <a:t>аттестацией детей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(Закон </a:t>
            </a:r>
            <a:r>
              <a:rPr lang="ru-RU" b="1" dirty="0">
                <a:solidFill>
                  <a:srgbClr val="002060"/>
                </a:solidFill>
              </a:rPr>
              <a:t>«Об образовании РФ» ст. 64.2</a:t>
            </a:r>
            <a:r>
              <a:rPr lang="ru-RU" b="1" dirty="0" smtClean="0">
                <a:solidFill>
                  <a:srgbClr val="002060"/>
                </a:solidFill>
              </a:rPr>
              <a:t>.)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ОСНОВАНИЯ: </a:t>
            </a:r>
          </a:p>
          <a:p>
            <a:pPr marL="45720" indent="0" algn="ctr">
              <a:buNone/>
            </a:pPr>
            <a:r>
              <a:rPr lang="ru-RU" b="1" i="1" dirty="0">
                <a:solidFill>
                  <a:srgbClr val="002060"/>
                </a:solidFill>
              </a:rPr>
              <a:t>и</a:t>
            </a:r>
            <a:r>
              <a:rPr lang="ru-RU" b="1" i="1" dirty="0" smtClean="0">
                <a:solidFill>
                  <a:srgbClr val="002060"/>
                </a:solidFill>
              </a:rPr>
              <a:t>ндивидуальный темп развития детей дошкольного возраста. 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89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2013" y="404813"/>
            <a:ext cx="8281987" cy="5832475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Разработчики </a:t>
            </a:r>
            <a:r>
              <a:rPr lang="ru-RU" b="1" dirty="0" smtClean="0">
                <a:solidFill>
                  <a:srgbClr val="002060"/>
                </a:solidFill>
              </a:rPr>
              <a:t>ФГОС ДОШКОЛЬНОГО ОБРАЗОВАНИЯ </a:t>
            </a:r>
          </a:p>
          <a:p>
            <a:pPr marL="45720" lv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ыступают против </a:t>
            </a:r>
            <a:r>
              <a:rPr lang="ru-RU" b="1" dirty="0">
                <a:solidFill>
                  <a:srgbClr val="002060"/>
                </a:solidFill>
              </a:rPr>
              <a:t>одной (единой) программы!</a:t>
            </a:r>
            <a:endParaRPr lang="ru-RU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Должна быть </a:t>
            </a:r>
            <a:r>
              <a:rPr lang="ru-RU" b="1" u="sng" dirty="0">
                <a:solidFill>
                  <a:srgbClr val="C00000"/>
                </a:solidFill>
              </a:rPr>
              <a:t>возможность выбора!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endParaRPr lang="ru-RU" u="sng" dirty="0"/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Основная образовательная программа (ООП) </a:t>
            </a:r>
            <a:r>
              <a:rPr lang="ru-RU" b="1" u="sng" dirty="0">
                <a:solidFill>
                  <a:srgbClr val="002060"/>
                </a:solidFill>
              </a:rPr>
              <a:t>определяется как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«Программа психолого-педагогической </a:t>
            </a:r>
            <a:r>
              <a:rPr lang="ru-RU" b="1" dirty="0">
                <a:solidFill>
                  <a:srgbClr val="002060"/>
                </a:solidFill>
              </a:rPr>
              <a:t>поддержки позитивной социализации и индивидуализации развития </a:t>
            </a:r>
            <a:r>
              <a:rPr lang="ru-RU" b="1" dirty="0" smtClean="0">
                <a:solidFill>
                  <a:srgbClr val="002060"/>
                </a:solidFill>
              </a:rPr>
              <a:t>ребёнка, </a:t>
            </a:r>
            <a:r>
              <a:rPr lang="ru-RU" b="1" i="1" dirty="0">
                <a:solidFill>
                  <a:srgbClr val="002060"/>
                </a:solidFill>
              </a:rPr>
              <a:t>а не обучения</a:t>
            </a:r>
            <a:r>
              <a:rPr lang="ru-RU" b="1" i="1" dirty="0" smtClean="0">
                <a:solidFill>
                  <a:srgbClr val="002060"/>
                </a:solidFill>
              </a:rPr>
              <a:t>!»</a:t>
            </a:r>
            <a:endParaRPr lang="ru-RU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u="sng" dirty="0" smtClean="0">
                <a:solidFill>
                  <a:srgbClr val="C00000"/>
                </a:solidFill>
              </a:rPr>
              <a:t>Индивидуализация –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набор парциальных программ, реализуемых в ДОО.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69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48017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Примерные основные общеобразовательные программы</a:t>
            </a:r>
          </a:p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д</a:t>
            </a:r>
            <a:r>
              <a:rPr lang="ru-RU" sz="2000" b="1" dirty="0" smtClean="0">
                <a:solidFill>
                  <a:srgbClr val="C00000"/>
                </a:solidFill>
              </a:rPr>
              <a:t>ошкольного образования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Примерная программа – это учебно-методический документ.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Программа финансируется государством (субъектом РФ).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Примерных программ должно быть много;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Меняется порядок их использования;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Перерабатываются в соответствии с ФГОС ДО, пишутся новые;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В </a:t>
            </a:r>
            <a:r>
              <a:rPr lang="ru-RU" sz="18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1800" b="1" dirty="0">
                <a:solidFill>
                  <a:srgbClr val="002060"/>
                </a:solidFill>
              </a:rPr>
              <a:t> РФ готовится документ – </a:t>
            </a:r>
            <a:r>
              <a:rPr lang="ru-RU" sz="1800" b="1" dirty="0">
                <a:solidFill>
                  <a:srgbClr val="FF0000"/>
                </a:solidFill>
              </a:rPr>
              <a:t>«Порядок </a:t>
            </a:r>
            <a:r>
              <a:rPr lang="ru-RU" sz="1800" b="1" dirty="0" smtClean="0">
                <a:solidFill>
                  <a:srgbClr val="FF0000"/>
                </a:solidFill>
              </a:rPr>
              <a:t>разработки, </a:t>
            </a:r>
            <a:r>
              <a:rPr lang="ru-RU" sz="1800" b="1" dirty="0">
                <a:solidFill>
                  <a:srgbClr val="FF0000"/>
                </a:solidFill>
              </a:rPr>
              <a:t>проведения экспертизы и размещения в </a:t>
            </a:r>
            <a:r>
              <a:rPr lang="ru-RU" sz="1800" b="1" dirty="0" smtClean="0">
                <a:solidFill>
                  <a:srgbClr val="FF0000"/>
                </a:solidFill>
              </a:rPr>
              <a:t>Федеральном </a:t>
            </a:r>
            <a:r>
              <a:rPr lang="ru-RU" sz="1800" b="1" dirty="0">
                <a:solidFill>
                  <a:srgbClr val="FF0000"/>
                </a:solidFill>
              </a:rPr>
              <a:t>реестре </a:t>
            </a:r>
            <a:r>
              <a:rPr lang="ru-RU" sz="1800" b="1" dirty="0" smtClean="0">
                <a:solidFill>
                  <a:srgbClr val="FF0000"/>
                </a:solidFill>
              </a:rPr>
              <a:t>Примерных Программ»;</a:t>
            </a:r>
          </a:p>
          <a:p>
            <a:pPr algn="ctr"/>
            <a:endParaRPr lang="ru-RU" sz="1800" b="1" u="sng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Критерии </a:t>
            </a:r>
            <a:r>
              <a:rPr lang="ru-RU" sz="1800" b="1" u="sng" dirty="0" smtClean="0">
                <a:solidFill>
                  <a:srgbClr val="002060"/>
                </a:solidFill>
              </a:rPr>
              <a:t>разработки Примерных Программ: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 smtClean="0">
                <a:solidFill>
                  <a:srgbClr val="002060"/>
                </a:solidFill>
              </a:rPr>
              <a:t>методическое обеспечение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(УМК),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курсы ПК под </a:t>
            </a:r>
            <a:r>
              <a:rPr lang="ru-RU" sz="1800" b="1" dirty="0" smtClean="0">
                <a:solidFill>
                  <a:srgbClr val="002060"/>
                </a:solidFill>
              </a:rPr>
              <a:t>программу,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электронный ресурс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экономический </a:t>
            </a:r>
            <a:r>
              <a:rPr lang="ru-RU" sz="1800" b="1" dirty="0" smtClean="0">
                <a:solidFill>
                  <a:srgbClr val="002060"/>
                </a:solidFill>
              </a:rPr>
              <a:t>момент</a:t>
            </a:r>
          </a:p>
          <a:p>
            <a:pPr algn="just"/>
            <a:endParaRPr lang="ru-RU" sz="1800" b="1" dirty="0">
              <a:solidFill>
                <a:srgbClr val="002060"/>
              </a:solidFill>
            </a:endParaRPr>
          </a:p>
          <a:p>
            <a:pPr algn="just"/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26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13788" cy="648176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образовательные программы дошкольного образования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Органами управления образования создается комиссия по экспертной оценке ООП;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ООП пишется на 1 год;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До 2015 г. </a:t>
            </a:r>
            <a:r>
              <a:rPr lang="ru-RU" sz="2000" b="1" dirty="0">
                <a:solidFill>
                  <a:srgbClr val="002060"/>
                </a:solidFill>
              </a:rPr>
              <a:t>работаем по тем ООП, по </a:t>
            </a:r>
            <a:r>
              <a:rPr lang="ru-RU" sz="2000" b="1" dirty="0" smtClean="0">
                <a:solidFill>
                  <a:srgbClr val="002060"/>
                </a:solidFill>
              </a:rPr>
              <a:t>которым </a:t>
            </a:r>
            <a:r>
              <a:rPr lang="ru-RU" sz="2000" b="1" dirty="0">
                <a:solidFill>
                  <a:srgbClr val="002060"/>
                </a:solidFill>
              </a:rPr>
              <a:t>работаем </a:t>
            </a:r>
            <a:r>
              <a:rPr lang="ru-RU" sz="2000" b="1" dirty="0" smtClean="0">
                <a:solidFill>
                  <a:srgbClr val="002060"/>
                </a:solidFill>
              </a:rPr>
              <a:t>сейчас;</a:t>
            </a:r>
          </a:p>
          <a:p>
            <a:pPr algn="just"/>
            <a:endParaRPr lang="ru-RU" sz="2400" b="1" u="sng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sz="1800" b="1" u="sng" dirty="0" smtClean="0">
                <a:solidFill>
                  <a:srgbClr val="C00000"/>
                </a:solidFill>
              </a:rPr>
              <a:t>ООП разрабатываются С УЧЕТОМ  Примерных программ, </a:t>
            </a:r>
            <a:r>
              <a:rPr lang="ru-RU" sz="1800" b="1" u="sng" dirty="0">
                <a:solidFill>
                  <a:srgbClr val="C00000"/>
                </a:solidFill>
              </a:rPr>
              <a:t>а не на основе! </a:t>
            </a:r>
            <a:endParaRPr lang="ru-RU" sz="1800" b="1" u="sng" dirty="0" smtClean="0">
              <a:solidFill>
                <a:srgbClr val="C00000"/>
              </a:solidFill>
            </a:endParaRPr>
          </a:p>
          <a:p>
            <a:pPr algn="just"/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ООП </a:t>
            </a:r>
            <a:r>
              <a:rPr lang="ru-RU" sz="2000" b="1" dirty="0">
                <a:solidFill>
                  <a:srgbClr val="002060"/>
                </a:solidFill>
              </a:rPr>
              <a:t>будет писаться с учетом </a:t>
            </a:r>
            <a:r>
              <a:rPr lang="ru-RU" sz="2000" b="1" dirty="0" smtClean="0">
                <a:solidFill>
                  <a:srgbClr val="002060"/>
                </a:solidFill>
              </a:rPr>
              <a:t>Примерных программ </a:t>
            </a:r>
            <a:r>
              <a:rPr lang="ru-RU" sz="2000" b="1" dirty="0">
                <a:solidFill>
                  <a:srgbClr val="002060"/>
                </a:solidFill>
              </a:rPr>
              <a:t>и с учетом </a:t>
            </a:r>
            <a:r>
              <a:rPr lang="ru-RU" sz="2000" b="1" dirty="0" smtClean="0">
                <a:solidFill>
                  <a:srgbClr val="002060"/>
                </a:solidFill>
              </a:rPr>
              <a:t>муниципальных </a:t>
            </a:r>
            <a:r>
              <a:rPr lang="ru-RU" sz="2000" b="1" dirty="0">
                <a:solidFill>
                  <a:srgbClr val="002060"/>
                </a:solidFill>
              </a:rPr>
              <a:t>заданий, </a:t>
            </a:r>
            <a:r>
              <a:rPr lang="ru-RU" sz="2000" b="1" dirty="0" smtClean="0">
                <a:solidFill>
                  <a:srgbClr val="002060"/>
                </a:solidFill>
              </a:rPr>
              <a:t>которые </a:t>
            </a:r>
            <a:r>
              <a:rPr lang="ru-RU" sz="2000" b="1" dirty="0">
                <a:solidFill>
                  <a:srgbClr val="002060"/>
                </a:solidFill>
              </a:rPr>
              <a:t>будет получать д/с 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На основе ООП могут разрабатываться рабочие программы педагога, экспертиза которых не предусматривается;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endParaRPr lang="ru-RU" sz="2000" dirty="0"/>
          </a:p>
          <a:p>
            <a:endParaRPr lang="ru-RU" sz="2000" dirty="0"/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8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260350"/>
            <a:ext cx="8280400" cy="6264275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УСЛОВИЯМ РЕАЛИЗАЦИИ ПРОГРАМЫ</a:t>
            </a: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sz="2000" b="1" dirty="0">
                <a:solidFill>
                  <a:srgbClr val="002060"/>
                </a:solidFill>
              </a:rPr>
              <a:t>Условия - это социальная ситуация развития </a:t>
            </a:r>
            <a:r>
              <a:rPr lang="ru-RU" sz="2000" b="1" dirty="0" smtClean="0">
                <a:solidFill>
                  <a:srgbClr val="002060"/>
                </a:solidFill>
              </a:rPr>
              <a:t>ребенка.</a:t>
            </a:r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>
                <a:solidFill>
                  <a:srgbClr val="002060"/>
                </a:solidFill>
              </a:rPr>
              <a:t>Е</a:t>
            </a:r>
            <a:r>
              <a:rPr lang="ru-RU" sz="2000" b="1" dirty="0" smtClean="0">
                <a:solidFill>
                  <a:srgbClr val="002060"/>
                </a:solidFill>
              </a:rPr>
              <a:t>сли </a:t>
            </a:r>
            <a:r>
              <a:rPr lang="ru-RU" sz="2000" b="1" dirty="0">
                <a:solidFill>
                  <a:srgbClr val="002060"/>
                </a:solidFill>
              </a:rPr>
              <a:t>условия  созданы – то </a:t>
            </a:r>
            <a:r>
              <a:rPr lang="ru-RU" sz="2000" b="1" dirty="0" smtClean="0">
                <a:solidFill>
                  <a:srgbClr val="002060"/>
                </a:solidFill>
              </a:rPr>
              <a:t>Стандарт </a:t>
            </a:r>
            <a:r>
              <a:rPr lang="ru-RU" sz="2000" b="1" dirty="0">
                <a:solidFill>
                  <a:srgbClr val="002060"/>
                </a:solidFill>
              </a:rPr>
              <a:t>реализован!</a:t>
            </a:r>
          </a:p>
          <a:p>
            <a:pPr lvl="0"/>
            <a:r>
              <a:rPr lang="ru-RU" sz="2000" b="1" u="sng" dirty="0" smtClean="0">
                <a:solidFill>
                  <a:srgbClr val="002060"/>
                </a:solidFill>
              </a:rPr>
              <a:t>Главное </a:t>
            </a:r>
            <a:r>
              <a:rPr lang="ru-RU" sz="2000" b="1" u="sng" dirty="0">
                <a:solidFill>
                  <a:srgbClr val="002060"/>
                </a:solidFill>
              </a:rPr>
              <a:t>условие </a:t>
            </a:r>
            <a:r>
              <a:rPr lang="ru-RU" sz="2000" b="1" dirty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это ЧИСЛЕННОСТЬ ДЕТЕЙ В ГРУППЕ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endParaRPr lang="ru-RU" b="1" dirty="0">
              <a:solidFill>
                <a:srgbClr val="002060"/>
              </a:solidFill>
            </a:endParaRPr>
          </a:p>
          <a:p>
            <a:pPr lvl="0" algn="ctr"/>
            <a:r>
              <a:rPr lang="ru-RU" b="1" u="sng" dirty="0">
                <a:solidFill>
                  <a:srgbClr val="C00000"/>
                </a:solidFill>
              </a:rPr>
              <a:t>Формула д</a:t>
            </a:r>
            <a:r>
              <a:rPr lang="ru-RU" b="1" u="sng" dirty="0" smtClean="0">
                <a:solidFill>
                  <a:srgbClr val="C00000"/>
                </a:solidFill>
              </a:rPr>
              <a:t>олжна быть </a:t>
            </a:r>
            <a:r>
              <a:rPr lang="ru-RU" b="1" u="sng" dirty="0">
                <a:solidFill>
                  <a:srgbClr val="C00000"/>
                </a:solidFill>
              </a:rPr>
              <a:t>такая</a:t>
            </a:r>
            <a:r>
              <a:rPr lang="ru-RU" u="sng" dirty="0" smtClean="0">
                <a:solidFill>
                  <a:srgbClr val="C00000"/>
                </a:solidFill>
              </a:rPr>
              <a:t>:</a:t>
            </a:r>
          </a:p>
          <a:p>
            <a:pPr marL="45720" lv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 количество </a:t>
            </a:r>
            <a:r>
              <a:rPr lang="ru-RU" b="1" i="1" dirty="0">
                <a:solidFill>
                  <a:srgbClr val="C00000"/>
                </a:solidFill>
              </a:rPr>
              <a:t>детей – </a:t>
            </a:r>
            <a:r>
              <a:rPr lang="ru-RU" b="1" i="1" dirty="0" smtClean="0">
                <a:solidFill>
                  <a:srgbClr val="C00000"/>
                </a:solidFill>
              </a:rPr>
              <a:t>количество педагогов!</a:t>
            </a:r>
            <a:endParaRPr lang="ru-RU" i="1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В Проекте ОС было обозначено: </a:t>
            </a:r>
          </a:p>
          <a:p>
            <a:pPr marL="45720" lvl="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 группе детей 6-7 лет – 24 чел.      В группе детей 3 лет – 16 чел.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911611"/>
              </p:ext>
            </p:extLst>
          </p:nvPr>
        </p:nvGraphicFramePr>
        <p:xfrm>
          <a:off x="611560" y="899552"/>
          <a:ext cx="7992888" cy="238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88843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</a:p>
                    <a:p>
                      <a:pPr algn="ctr"/>
                      <a:r>
                        <a:rPr lang="ru-RU" baseline="0" dirty="0" smtClean="0"/>
                        <a:t> ДОШКОЛЬНОГО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 </a:t>
                      </a:r>
                    </a:p>
                    <a:p>
                      <a:pPr algn="ctr"/>
                      <a:r>
                        <a:rPr lang="ru-RU" dirty="0" smtClean="0"/>
                        <a:t>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 smtClean="0"/>
                        <a:t>3 группы Требований: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1. К структуре Программы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2. </a:t>
                      </a:r>
                      <a:r>
                        <a:rPr lang="ru-RU" sz="1800" b="1" i="0" u="sng" baseline="0" dirty="0" smtClean="0">
                          <a:solidFill>
                            <a:srgbClr val="FF0000"/>
                          </a:solidFill>
                        </a:rPr>
                        <a:t>К условиям её реализации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3. К результатам освоения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 smtClean="0"/>
                        <a:t>3 группы Требований: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1. К структуре Программы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2. К условиям её реализации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3. </a:t>
                      </a:r>
                      <a:r>
                        <a:rPr lang="ru-RU" sz="1800" b="1" i="0" u="sng" baseline="0" dirty="0" smtClean="0">
                          <a:solidFill>
                            <a:srgbClr val="FF0000"/>
                          </a:solidFill>
                        </a:rPr>
                        <a:t>К результатам освоения Программы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497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03238" y="404813"/>
            <a:ext cx="8640762" cy="6192837"/>
          </a:xfrm>
        </p:spPr>
        <p:txBody>
          <a:bodyPr>
            <a:normAutofit fontScale="92500" lnSpcReduction="10000"/>
          </a:bodyPr>
          <a:lstStyle/>
          <a:p>
            <a:pPr marL="45720" lvl="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Условия </a:t>
            </a:r>
            <a:r>
              <a:rPr lang="ru-RU" sz="2000" b="1" u="sng" dirty="0" smtClean="0">
                <a:solidFill>
                  <a:srgbClr val="C00000"/>
                </a:solidFill>
              </a:rPr>
              <a:t>должны </a:t>
            </a:r>
            <a:r>
              <a:rPr lang="ru-RU" sz="2000" b="1" u="sng" dirty="0">
                <a:solidFill>
                  <a:srgbClr val="C00000"/>
                </a:solidFill>
              </a:rPr>
              <a:t>иметь финансирование! </a:t>
            </a:r>
            <a:endParaRPr lang="ru-RU" sz="2000" u="sng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!!! В </a:t>
            </a:r>
            <a:r>
              <a:rPr lang="ru-RU" sz="2000" b="1" dirty="0" smtClean="0">
                <a:solidFill>
                  <a:srgbClr val="002060"/>
                </a:solidFill>
              </a:rPr>
              <a:t>ФГОС ДО</a:t>
            </a:r>
          </a:p>
          <a:p>
            <a:pPr marL="45720" lv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>
                <a:solidFill>
                  <a:srgbClr val="002060"/>
                </a:solidFill>
              </a:rPr>
              <a:t>за реализацию условий </a:t>
            </a:r>
            <a:r>
              <a:rPr lang="ru-RU" sz="2000" b="1" u="sng" dirty="0" smtClean="0">
                <a:solidFill>
                  <a:srgbClr val="002060"/>
                </a:solidFill>
              </a:rPr>
              <a:t>ответственность </a:t>
            </a:r>
            <a:r>
              <a:rPr lang="ru-RU" sz="2000" b="1" u="sng" dirty="0">
                <a:solidFill>
                  <a:srgbClr val="002060"/>
                </a:solidFill>
              </a:rPr>
              <a:t>несет:</a:t>
            </a:r>
            <a:endParaRPr lang="ru-RU" sz="2000" u="sng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dirty="0">
                <a:solidFill>
                  <a:srgbClr val="002060"/>
                </a:solidFill>
              </a:rPr>
              <a:t>не д</a:t>
            </a:r>
            <a:r>
              <a:rPr lang="ru-RU" sz="2000" dirty="0" smtClean="0">
                <a:solidFill>
                  <a:srgbClr val="002060"/>
                </a:solidFill>
              </a:rPr>
              <a:t>ошкольная образовательная организация (ДОО),</a:t>
            </a:r>
            <a:endParaRPr lang="ru-RU" sz="20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а </a:t>
            </a:r>
            <a:r>
              <a:rPr lang="ru-RU" sz="2000" b="1" dirty="0" smtClean="0">
                <a:solidFill>
                  <a:srgbClr val="C00000"/>
                </a:solidFill>
              </a:rPr>
              <a:t>Учредитель!</a:t>
            </a:r>
            <a:endParaRPr lang="ru-RU" b="1" u="sng" dirty="0" smtClean="0"/>
          </a:p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Требования к условиям включают </a:t>
            </a:r>
            <a:r>
              <a:rPr lang="ru-RU" sz="2000" b="1" u="sng" dirty="0">
                <a:solidFill>
                  <a:srgbClr val="002060"/>
                </a:solidFill>
              </a:rPr>
              <a:t>в себя 5 частей: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Психолого-педагогические</a:t>
            </a:r>
            <a:endParaRPr lang="ru-RU" sz="2000" i="1" dirty="0">
              <a:solidFill>
                <a:srgbClr val="00206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Кадровые</a:t>
            </a:r>
            <a:endParaRPr lang="ru-RU" sz="2000" i="1" dirty="0">
              <a:solidFill>
                <a:srgbClr val="C0000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Материально-технические</a:t>
            </a:r>
            <a:endParaRPr lang="ru-RU" sz="2000" i="1" dirty="0">
              <a:solidFill>
                <a:srgbClr val="002060"/>
              </a:solidFill>
            </a:endParaRPr>
          </a:p>
          <a:p>
            <a:r>
              <a:rPr lang="ru-RU" sz="2000" i="1" dirty="0">
                <a:solidFill>
                  <a:srgbClr val="002060"/>
                </a:solidFill>
              </a:rPr>
              <a:t>Финансовые условия реализации </a:t>
            </a:r>
            <a:r>
              <a:rPr lang="ru-RU" sz="2000" i="1" dirty="0" smtClean="0">
                <a:solidFill>
                  <a:srgbClr val="002060"/>
                </a:solidFill>
              </a:rPr>
              <a:t>Программы</a:t>
            </a:r>
            <a:endParaRPr lang="ru-RU" sz="2000" i="1" dirty="0">
              <a:solidFill>
                <a:srgbClr val="002060"/>
              </a:solidFill>
            </a:endParaRPr>
          </a:p>
          <a:p>
            <a:r>
              <a:rPr lang="ru-RU" sz="2000" i="1" dirty="0">
                <a:solidFill>
                  <a:srgbClr val="002060"/>
                </a:solidFill>
              </a:rPr>
              <a:t>К </a:t>
            </a:r>
            <a:r>
              <a:rPr lang="ru-RU" sz="2000" i="1" dirty="0" smtClean="0">
                <a:solidFill>
                  <a:srgbClr val="002060"/>
                </a:solidFill>
              </a:rPr>
              <a:t>предметно-пространственной среде</a:t>
            </a:r>
            <a:endParaRPr lang="ru-RU" sz="2000" i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К</a:t>
            </a:r>
            <a:r>
              <a:rPr lang="ru-RU" sz="2000" b="1" u="sng" dirty="0" smtClean="0">
                <a:solidFill>
                  <a:srgbClr val="002060"/>
                </a:solidFill>
              </a:rPr>
              <a:t>адровые условия являются главными</a:t>
            </a:r>
            <a:r>
              <a:rPr lang="ru-RU" sz="2000" b="1" dirty="0" smtClean="0">
                <a:solidFill>
                  <a:srgbClr val="002060"/>
                </a:solidFill>
              </a:rPr>
              <a:t>!</a:t>
            </a:r>
            <a:endParaRPr lang="ru-RU" sz="20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ВАЖНО!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подготовка воспитателя </a:t>
            </a:r>
            <a:r>
              <a:rPr lang="ru-RU" sz="2000" b="1" i="1" u="sng" dirty="0">
                <a:solidFill>
                  <a:srgbClr val="002060"/>
                </a:solidFill>
              </a:rPr>
              <a:t>на базе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психолого-педагогического </a:t>
            </a:r>
            <a:r>
              <a:rPr lang="ru-RU" sz="2000" b="1" i="1" u="sng" dirty="0">
                <a:solidFill>
                  <a:srgbClr val="002060"/>
                </a:solidFill>
              </a:rPr>
              <a:t>образования</a:t>
            </a:r>
            <a:r>
              <a:rPr lang="ru-RU" sz="2000" b="1" dirty="0">
                <a:solidFill>
                  <a:srgbClr val="002060"/>
                </a:solidFill>
              </a:rPr>
              <a:t>. 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разработка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концепции </a:t>
            </a:r>
            <a:r>
              <a:rPr lang="ru-RU" sz="2000" b="1" i="1" u="sng" dirty="0">
                <a:solidFill>
                  <a:srgbClr val="002060"/>
                </a:solidFill>
              </a:rPr>
              <a:t>и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содержания </a:t>
            </a:r>
            <a:r>
              <a:rPr lang="ru-RU" sz="2000" b="1" i="1" u="sng" dirty="0">
                <a:solidFill>
                  <a:srgbClr val="002060"/>
                </a:solidFill>
              </a:rPr>
              <a:t>профессионального стандарта педагога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ДОО.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37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353425" cy="612140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РЕЗУЛЬТАТАМ ОСВОЕНИЯ ПРОГРАММЫ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Основной результат - это  СОЦИАЛИЗАЦИЯ </a:t>
            </a:r>
            <a:r>
              <a:rPr lang="ru-RU" b="1" dirty="0">
                <a:solidFill>
                  <a:srgbClr val="002060"/>
                </a:solidFill>
              </a:rPr>
              <a:t>детей.</a:t>
            </a: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Будут </a:t>
            </a:r>
            <a:r>
              <a:rPr lang="ru-RU" b="1" u="sng" dirty="0">
                <a:solidFill>
                  <a:srgbClr val="002060"/>
                </a:solidFill>
              </a:rPr>
              <a:t>оцениваться: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результаты социализации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личностные результаты </a:t>
            </a:r>
            <a:r>
              <a:rPr lang="ru-RU" b="1" dirty="0">
                <a:solidFill>
                  <a:srgbClr val="002060"/>
                </a:solidFill>
              </a:rPr>
              <a:t>развития </a:t>
            </a:r>
            <a:r>
              <a:rPr lang="ru-RU" b="1" dirty="0" smtClean="0">
                <a:solidFill>
                  <a:srgbClr val="002060"/>
                </a:solidFill>
              </a:rPr>
              <a:t>ребенка, </a:t>
            </a:r>
            <a:r>
              <a:rPr lang="ru-RU" b="1" i="1" dirty="0">
                <a:solidFill>
                  <a:srgbClr val="002060"/>
                </a:solidFill>
              </a:rPr>
              <a:t>а не </a:t>
            </a:r>
            <a:r>
              <a:rPr lang="ru-RU" b="1" i="1" dirty="0" smtClean="0">
                <a:solidFill>
                  <a:srgbClr val="002060"/>
                </a:solidFill>
              </a:rPr>
              <a:t>результаты </a:t>
            </a:r>
            <a:r>
              <a:rPr lang="ru-RU" b="1" i="1" dirty="0">
                <a:solidFill>
                  <a:srgbClr val="002060"/>
                </a:solidFill>
              </a:rPr>
              <a:t>обучения</a:t>
            </a:r>
            <a:r>
              <a:rPr lang="ru-RU" b="1" i="1" dirty="0" smtClean="0">
                <a:solidFill>
                  <a:srgbClr val="002060"/>
                </a:solidFill>
              </a:rPr>
              <a:t>!</a:t>
            </a:r>
            <a:endParaRPr lang="ru-RU" b="1" i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41432"/>
              </p:ext>
            </p:extLst>
          </p:nvPr>
        </p:nvGraphicFramePr>
        <p:xfrm>
          <a:off x="539552" y="2780929"/>
          <a:ext cx="820891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</a:t>
                      </a:r>
                    </a:p>
                    <a:p>
                      <a:pPr algn="ctr"/>
                      <a:r>
                        <a:rPr lang="ru-RU" dirty="0" smtClean="0"/>
                        <a:t>ШКОЛЬНОГО</a:t>
                      </a:r>
                      <a:r>
                        <a:rPr lang="ru-RU" baseline="0" dirty="0" smtClean="0"/>
                        <a:t>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ДОШКОЛЬНОГО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3 группы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algn="ctr"/>
                      <a:endParaRPr lang="ru-RU" sz="2400" b="1" i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ru-RU" sz="2400" b="1" i="0" u="none" baseline="0" dirty="0" err="1" smtClean="0">
                          <a:solidFill>
                            <a:srgbClr val="FF0000"/>
                          </a:solidFill>
                        </a:rPr>
                        <a:t>Метапредметные</a:t>
                      </a: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1 группа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algn="ctr"/>
                      <a:endParaRPr lang="ru-RU" sz="2400" b="1" i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2400" b="1" i="0" u="none" strike="sngStrike" baseline="0" dirty="0" err="1" smtClean="0">
                          <a:solidFill>
                            <a:schemeClr val="tx1"/>
                          </a:solidFill>
                        </a:rPr>
                        <a:t>Метапредметные</a:t>
                      </a:r>
                      <a:endParaRPr lang="ru-RU" sz="2400" b="1" i="0" u="none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  <a:endParaRPr lang="ru-RU" sz="24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666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58775" y="333375"/>
            <a:ext cx="8785225" cy="6264275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РЕЗУЛЬТАТ -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ЦЕЛЕВЫЕ </a:t>
            </a:r>
            <a:r>
              <a:rPr lang="ru-RU" sz="2000" b="1" i="1" dirty="0" smtClean="0">
                <a:solidFill>
                  <a:srgbClr val="002060"/>
                </a:solidFill>
              </a:rPr>
              <a:t>ОРИЕНТИРЫ, 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ВЕКТОРЫ РАЗВИТИЯ,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ЦЕННОСТНО-ЦЕЛЕВЫЕ УСТАНОВКИ,</a:t>
            </a:r>
            <a:endParaRPr lang="ru-RU" sz="2000" b="1" i="1" dirty="0">
              <a:solidFill>
                <a:srgbClr val="002060"/>
              </a:solidFill>
            </a:endParaRPr>
          </a:p>
          <a:p>
            <a:r>
              <a:rPr lang="ru-RU" sz="2000" b="1" i="1" dirty="0">
                <a:solidFill>
                  <a:srgbClr val="002060"/>
                </a:solidFill>
              </a:rPr>
              <a:t>НАВИГАЦИЯ ДЛЯ РОДИТЕЛЕЙ, ПЕДАГОГОВ, </a:t>
            </a:r>
            <a:r>
              <a:rPr lang="ru-RU" sz="2000" b="1" i="1" dirty="0" smtClean="0">
                <a:solidFill>
                  <a:srgbClr val="002060"/>
                </a:solidFill>
              </a:rPr>
              <a:t>ОБЩЕСТВА.</a:t>
            </a:r>
          </a:p>
          <a:p>
            <a:pPr marL="45720" indent="0" algn="ctr">
              <a:buNone/>
            </a:pPr>
            <a:endParaRPr lang="ru-RU" sz="2000" b="1" i="1" u="sng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ОНИ НЕ ЯВЛЯЮТСЯ: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т</a:t>
            </a:r>
            <a:r>
              <a:rPr lang="ru-RU" sz="2000" b="1" dirty="0" smtClean="0">
                <a:solidFill>
                  <a:srgbClr val="002060"/>
                </a:solidFill>
              </a:rPr>
              <a:t>ребуемым заданным результатом </a:t>
            </a:r>
            <a:r>
              <a:rPr lang="ru-RU" sz="2000" b="1" dirty="0">
                <a:solidFill>
                  <a:srgbClr val="002060"/>
                </a:solidFill>
              </a:rPr>
              <a:t>развития!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объектом </a:t>
            </a:r>
            <a:r>
              <a:rPr lang="ru-RU" sz="2000" b="1" dirty="0">
                <a:solidFill>
                  <a:srgbClr val="002060"/>
                </a:solidFill>
              </a:rPr>
              <a:t>для оценки </a:t>
            </a:r>
            <a:r>
              <a:rPr lang="ru-RU" sz="2000" b="1" dirty="0" smtClean="0">
                <a:solidFill>
                  <a:srgbClr val="002060"/>
                </a:solidFill>
              </a:rPr>
              <a:t>ребенка!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endParaRPr lang="ru-RU" sz="2000" b="1" u="sng" dirty="0" smtClean="0"/>
          </a:p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Что </a:t>
            </a:r>
            <a:r>
              <a:rPr lang="ru-RU" sz="2000" b="1" u="sng" dirty="0">
                <a:solidFill>
                  <a:srgbClr val="C00000"/>
                </a:solidFill>
              </a:rPr>
              <a:t>будет оцениваться в </a:t>
            </a:r>
            <a:r>
              <a:rPr lang="ru-RU" sz="2000" b="1" u="sng" dirty="0" smtClean="0">
                <a:solidFill>
                  <a:srgbClr val="C00000"/>
                </a:solidFill>
              </a:rPr>
              <a:t>детском саду?</a:t>
            </a:r>
            <a:endParaRPr lang="ru-RU" sz="20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1) </a:t>
            </a:r>
            <a:r>
              <a:rPr lang="ru-RU" sz="2000" b="1" i="1" dirty="0" smtClean="0">
                <a:solidFill>
                  <a:srgbClr val="002060"/>
                </a:solidFill>
              </a:rPr>
              <a:t>педагогический </a:t>
            </a:r>
            <a:r>
              <a:rPr lang="ru-RU" sz="2000" b="1" i="1" dirty="0">
                <a:solidFill>
                  <a:srgbClr val="002060"/>
                </a:solidFill>
              </a:rPr>
              <a:t>процесс (образовательный</a:t>
            </a:r>
            <a:r>
              <a:rPr lang="ru-RU" sz="2000" b="1" i="1" dirty="0" smtClean="0">
                <a:solidFill>
                  <a:srgbClr val="002060"/>
                </a:solidFill>
              </a:rPr>
              <a:t>); 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2) условия (социальная ситуация развития ребенка);</a:t>
            </a:r>
          </a:p>
          <a:p>
            <a:pPr marL="4572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3) педагогические кадры</a:t>
            </a:r>
            <a:r>
              <a:rPr lang="ru-RU" sz="2000" b="1" i="1" dirty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3500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85225" cy="640873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ФГОС дошкольного образования </a:t>
            </a: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разработан на основе</a:t>
            </a:r>
            <a:r>
              <a:rPr lang="ru-RU" sz="2000" u="sng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Конвенции ООН о правах ребенка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Конституции РФ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Законодательства РФ</a:t>
            </a: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СТАНДАРТ обеспечивает </a:t>
            </a:r>
          </a:p>
          <a:p>
            <a:pPr marL="4572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в</a:t>
            </a:r>
            <a:r>
              <a:rPr lang="ru-RU" sz="2000" b="1" u="sng" dirty="0" smtClean="0">
                <a:solidFill>
                  <a:srgbClr val="C00000"/>
                </a:solidFill>
              </a:rPr>
              <a:t>озможность учета: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Региональных,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Национальных,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Этнокультурных и др. особенностей народов РФ.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 smtClean="0"/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</a:rPr>
              <a:t>Методологическая основа ФГОС дошкольного образования: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Культурно-историческая концепция Л.С. </a:t>
            </a:r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ыготского,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Амплификация развития (А.В. Запорожец).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8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15888"/>
            <a:ext cx="8785225" cy="655320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ТРЕБОВАНИЯ К РЕЗУЛЬТАТАМ ОСВОЕНИЯ </a:t>
            </a:r>
            <a:r>
              <a:rPr lang="ru-RU" b="1" dirty="0" smtClean="0">
                <a:solidFill>
                  <a:srgbClr val="C00000"/>
                </a:solidFill>
              </a:rPr>
              <a:t>ПРОГРАММЫ</a:t>
            </a:r>
            <a:endParaRPr lang="ru-RU" dirty="0" smtClean="0"/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2 ГРУППЫ ЦЕЛЕВЫХ ОРИЕНТИРОВ: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1 ГРУППА – ОТ 2 МЕС. ДО 3 ЛЕТ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 ГРУППА – ОТ 3 ЛЕТ ДО 7 ЛЕТ</a:t>
            </a: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ЦЕЛЕВЫЕ ОРИЕНТИРЫ: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Инициативность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Самостоятельность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Уверенность в себе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Воображение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Физическое развитие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Волевые усилия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Любознательность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Интерес ребенка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70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496300" cy="6191250"/>
          </a:xfrm>
        </p:spPr>
        <p:txBody>
          <a:bodyPr>
            <a:normAutofit fontScale="92500" lnSpcReduction="10000"/>
          </a:bodyPr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ИТАК: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развитие ребенка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является </a:t>
            </a:r>
            <a:r>
              <a:rPr lang="ru-RU" b="1" dirty="0">
                <a:solidFill>
                  <a:srgbClr val="002060"/>
                </a:solidFill>
              </a:rPr>
              <a:t>объектом измерения и </a:t>
            </a:r>
            <a:r>
              <a:rPr lang="ru-RU" b="1" dirty="0" smtClean="0">
                <a:solidFill>
                  <a:srgbClr val="002060"/>
                </a:solidFill>
              </a:rPr>
              <a:t>оценки;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естирование – нет; </a:t>
            </a:r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ониторинг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да;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у </a:t>
            </a:r>
            <a:r>
              <a:rPr lang="ru-RU" b="1" u="sng" dirty="0" smtClean="0">
                <a:solidFill>
                  <a:srgbClr val="002060"/>
                </a:solidFill>
              </a:rPr>
              <a:t>мониторинга 2 </a:t>
            </a:r>
            <a:r>
              <a:rPr lang="ru-RU" b="1" u="sng" dirty="0">
                <a:solidFill>
                  <a:srgbClr val="002060"/>
                </a:solidFill>
              </a:rPr>
              <a:t>цели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2060"/>
                </a:solidFill>
              </a:rPr>
              <a:t>выявление трудности и помощь специалиста;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ониторинг проводится только </a:t>
            </a:r>
            <a:r>
              <a:rPr lang="ru-RU" b="1" dirty="0">
                <a:solidFill>
                  <a:srgbClr val="002060"/>
                </a:solidFill>
              </a:rPr>
              <a:t>с </a:t>
            </a:r>
            <a:r>
              <a:rPr lang="ru-RU" b="1" dirty="0" smtClean="0">
                <a:solidFill>
                  <a:srgbClr val="002060"/>
                </a:solidFill>
              </a:rPr>
              <a:t>разрешения </a:t>
            </a:r>
            <a:r>
              <a:rPr lang="ru-RU" b="1" dirty="0">
                <a:solidFill>
                  <a:srgbClr val="002060"/>
                </a:solidFill>
              </a:rPr>
              <a:t>родителей, </a:t>
            </a:r>
            <a:r>
              <a:rPr lang="ru-RU" b="1" dirty="0" smtClean="0">
                <a:solidFill>
                  <a:srgbClr val="002060"/>
                </a:solidFill>
              </a:rPr>
              <a:t>законных представителей </a:t>
            </a:r>
            <a:r>
              <a:rPr lang="ru-RU" b="1" dirty="0">
                <a:solidFill>
                  <a:srgbClr val="002060"/>
                </a:solidFill>
              </a:rPr>
              <a:t>(опекуны</a:t>
            </a:r>
            <a:r>
              <a:rPr lang="ru-RU" b="1" dirty="0" smtClean="0">
                <a:solidFill>
                  <a:srgbClr val="002060"/>
                </a:solidFill>
              </a:rPr>
              <a:t>);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ттестации и </a:t>
            </a:r>
            <a:r>
              <a:rPr lang="ru-RU" b="1" dirty="0">
                <a:solidFill>
                  <a:srgbClr val="002060"/>
                </a:solidFill>
              </a:rPr>
              <a:t>тестирования при выходе из </a:t>
            </a:r>
            <a:r>
              <a:rPr lang="ru-RU" b="1" dirty="0" smtClean="0">
                <a:solidFill>
                  <a:srgbClr val="002060"/>
                </a:solidFill>
              </a:rPr>
              <a:t>детского сада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должно быть!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есты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контрольные </a:t>
            </a:r>
            <a:r>
              <a:rPr lang="ru-RU" b="1" dirty="0">
                <a:solidFill>
                  <a:srgbClr val="002060"/>
                </a:solidFill>
              </a:rPr>
              <a:t>срезы </a:t>
            </a:r>
            <a:r>
              <a:rPr lang="ru-RU" b="1" dirty="0" smtClean="0">
                <a:solidFill>
                  <a:srgbClr val="002060"/>
                </a:solidFill>
              </a:rPr>
              <a:t>в детском саду – самодеятельность </a:t>
            </a:r>
            <a:r>
              <a:rPr lang="ru-RU" b="1" dirty="0">
                <a:solidFill>
                  <a:srgbClr val="002060"/>
                </a:solidFill>
              </a:rPr>
              <a:t>местных органов самоуправления. </a:t>
            </a:r>
            <a:r>
              <a:rPr lang="ru-RU" b="1" dirty="0" smtClean="0">
                <a:solidFill>
                  <a:srgbClr val="002060"/>
                </a:solidFill>
              </a:rPr>
              <a:t>(Это </a:t>
            </a:r>
            <a:r>
              <a:rPr lang="ru-RU" b="1" dirty="0">
                <a:solidFill>
                  <a:srgbClr val="002060"/>
                </a:solidFill>
              </a:rPr>
              <a:t>неправомерно</a:t>
            </a:r>
            <a:r>
              <a:rPr lang="ru-RU" b="1" dirty="0" smtClean="0">
                <a:solidFill>
                  <a:srgbClr val="002060"/>
                </a:solidFill>
              </a:rPr>
              <a:t>!);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педагог детского сада </a:t>
            </a:r>
            <a:r>
              <a:rPr lang="ru-RU" b="1" dirty="0">
                <a:solidFill>
                  <a:srgbClr val="002060"/>
                </a:solidFill>
              </a:rPr>
              <a:t>– наблюдает, замечает, фиксирует, </a:t>
            </a:r>
            <a:r>
              <a:rPr lang="ru-RU" b="1" dirty="0">
                <a:solidFill>
                  <a:srgbClr val="FF0000"/>
                </a:solidFill>
              </a:rPr>
              <a:t>изменяет </a:t>
            </a:r>
            <a:r>
              <a:rPr lang="ru-RU" b="1" dirty="0" smtClean="0">
                <a:solidFill>
                  <a:srgbClr val="FF0000"/>
                </a:solidFill>
              </a:rPr>
              <a:t>Программу развития ребенка;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проводит мониторинг педагог-психолог!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наличие специалиста </a:t>
            </a:r>
            <a:r>
              <a:rPr lang="ru-RU" b="1" dirty="0">
                <a:solidFill>
                  <a:srgbClr val="002060"/>
                </a:solidFill>
              </a:rPr>
              <a:t>в штате – зависит от Учредителя!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о ФГОС ДО </a:t>
            </a:r>
            <a:r>
              <a:rPr lang="ru-RU" b="1" dirty="0">
                <a:solidFill>
                  <a:srgbClr val="002060"/>
                </a:solidFill>
              </a:rPr>
              <a:t>прописано </a:t>
            </a:r>
            <a:r>
              <a:rPr lang="ru-RU" b="1" dirty="0" smtClean="0">
                <a:solidFill>
                  <a:srgbClr val="002060"/>
                </a:solidFill>
              </a:rPr>
              <a:t>психологическое сопровождение,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Поэтому </a:t>
            </a:r>
            <a:r>
              <a:rPr lang="ru-RU" b="1" dirty="0">
                <a:solidFill>
                  <a:srgbClr val="002060"/>
                </a:solidFill>
              </a:rPr>
              <a:t>нужен </a:t>
            </a:r>
            <a:r>
              <a:rPr lang="ru-RU" b="1" dirty="0" smtClean="0">
                <a:solidFill>
                  <a:srgbClr val="002060"/>
                </a:solidFill>
              </a:rPr>
              <a:t>психолог!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25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928100" cy="6553200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ИТАК: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sz="1800" b="1" u="sng" dirty="0" smtClean="0">
                <a:solidFill>
                  <a:srgbClr val="002060"/>
                </a:solidFill>
              </a:rPr>
              <a:t>ФГОС ДО – это: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 документ государственных </a:t>
            </a:r>
            <a:r>
              <a:rPr lang="ru-RU" sz="1800" b="1" dirty="0">
                <a:solidFill>
                  <a:srgbClr val="002060"/>
                </a:solidFill>
              </a:rPr>
              <a:t>гарантий,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это общественный договор </a:t>
            </a:r>
            <a:r>
              <a:rPr lang="ru-RU" sz="1800" b="1" dirty="0">
                <a:solidFill>
                  <a:srgbClr val="002060"/>
                </a:solidFill>
              </a:rPr>
              <a:t>между </a:t>
            </a:r>
            <a:r>
              <a:rPr lang="ru-RU" sz="1800" b="1" dirty="0" smtClean="0">
                <a:solidFill>
                  <a:srgbClr val="002060"/>
                </a:solidFill>
              </a:rPr>
              <a:t>обществом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государством</a:t>
            </a:r>
            <a:r>
              <a:rPr lang="ru-RU" sz="1800" b="1" dirty="0">
                <a:solidFill>
                  <a:srgbClr val="002060"/>
                </a:solidFill>
              </a:rPr>
              <a:t>, педагогами и </a:t>
            </a:r>
            <a:r>
              <a:rPr lang="ru-RU" sz="1800" b="1" dirty="0" smtClean="0">
                <a:solidFill>
                  <a:srgbClr val="002060"/>
                </a:solidFill>
              </a:rPr>
              <a:t>родителями;</a:t>
            </a:r>
          </a:p>
          <a:p>
            <a:pPr algn="ctr"/>
            <a:r>
              <a:rPr lang="ru-RU" sz="1800" b="1" u="sng" dirty="0" smtClean="0">
                <a:solidFill>
                  <a:srgbClr val="FF0000"/>
                </a:solidFill>
              </a:rPr>
              <a:t>Разработчики </a:t>
            </a:r>
            <a:r>
              <a:rPr lang="ru-RU" sz="1800" b="1" u="sng" dirty="0">
                <a:solidFill>
                  <a:srgbClr val="FF0000"/>
                </a:solidFill>
              </a:rPr>
              <a:t>ФГОС ДО работали с разработчиками </a:t>
            </a:r>
          </a:p>
          <a:p>
            <a:pPr algn="ctr"/>
            <a:r>
              <a:rPr lang="ru-RU" sz="1800" b="1" u="sng" dirty="0">
                <a:solidFill>
                  <a:srgbClr val="FF0000"/>
                </a:solidFill>
              </a:rPr>
              <a:t>ФГОС начального образования.</a:t>
            </a: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60034"/>
              </p:ext>
            </p:extLst>
          </p:nvPr>
        </p:nvGraphicFramePr>
        <p:xfrm>
          <a:off x="251520" y="2780928"/>
          <a:ext cx="8640960" cy="297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076"/>
                <a:gridCol w="490888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Начальное общее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Дошкольное образование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Предметные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ЗУН,</a:t>
                      </a:r>
                      <a:r>
                        <a:rPr lang="ru-RU" baseline="0" dirty="0" smtClean="0"/>
                        <a:t> которыми дети овладевают по образовательным областям и в процессе детских видов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Метапредметные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Универсальные предпосылки учебной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мотивационной, эмоционально-волевой сферы, морально-нравственного развития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30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553200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r>
              <a:rPr lang="ru-RU" sz="1800" b="1" u="sng" dirty="0">
                <a:solidFill>
                  <a:srgbClr val="C00000"/>
                </a:solidFill>
              </a:rPr>
              <a:t>ИТАК</a:t>
            </a:r>
            <a:r>
              <a:rPr lang="ru-RU" sz="1800" b="1" u="sng" dirty="0" smtClean="0">
                <a:solidFill>
                  <a:srgbClr val="C00000"/>
                </a:solidFill>
              </a:rPr>
              <a:t>: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В ФГОС ДО - главное не результат, а условия!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ФГОС ДО направлен на всестороннее развитие ребенка, носит </a:t>
            </a:r>
            <a:r>
              <a:rPr lang="ru-RU" sz="1900" b="1" dirty="0" err="1">
                <a:solidFill>
                  <a:srgbClr val="002060"/>
                </a:solidFill>
              </a:rPr>
              <a:t>детоцентристский</a:t>
            </a:r>
            <a:r>
              <a:rPr lang="ru-RU" sz="1900" b="1" dirty="0">
                <a:solidFill>
                  <a:srgbClr val="002060"/>
                </a:solidFill>
              </a:rPr>
              <a:t>  характер.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Обеспечивает здоровье, безопасность и здоровый образ жизни ребенка</a:t>
            </a:r>
            <a:r>
              <a:rPr lang="ru-RU" sz="19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</a:rPr>
              <a:t>ФГОС </a:t>
            </a:r>
            <a:r>
              <a:rPr lang="ru-RU" sz="1900" b="1" dirty="0">
                <a:solidFill>
                  <a:srgbClr val="002060"/>
                </a:solidFill>
              </a:rPr>
              <a:t>будет меняться через 1,2 года. (Апробация покажет проблемы</a:t>
            </a:r>
            <a:r>
              <a:rPr lang="ru-RU" sz="1900" b="1" dirty="0" smtClean="0">
                <a:solidFill>
                  <a:srgbClr val="002060"/>
                </a:solidFill>
              </a:rPr>
              <a:t>).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</a:rPr>
              <a:t>Из </a:t>
            </a:r>
            <a:r>
              <a:rPr lang="ru-RU" sz="1900" b="1" dirty="0">
                <a:solidFill>
                  <a:srgbClr val="002060"/>
                </a:solidFill>
              </a:rPr>
              <a:t>ФГТ перейдет в ОС все позитивное: вариативность, </a:t>
            </a:r>
            <a:r>
              <a:rPr lang="ru-RU" sz="1900" b="1" dirty="0" smtClean="0">
                <a:solidFill>
                  <a:srgbClr val="002060"/>
                </a:solidFill>
              </a:rPr>
              <a:t>интеграция и др.</a:t>
            </a:r>
          </a:p>
          <a:p>
            <a:pPr algn="just"/>
            <a:endParaRPr lang="ru-RU" sz="1900" b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1900" b="1" u="sng" dirty="0">
                <a:solidFill>
                  <a:srgbClr val="002060"/>
                </a:solidFill>
              </a:rPr>
              <a:t>Что </a:t>
            </a:r>
            <a:r>
              <a:rPr lang="ru-RU" sz="1900" b="1" u="sng" dirty="0" smtClean="0">
                <a:solidFill>
                  <a:srgbClr val="002060"/>
                </a:solidFill>
              </a:rPr>
              <a:t>изменится?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>
                <a:solidFill>
                  <a:srgbClr val="002060"/>
                </a:solidFill>
              </a:rPr>
              <a:t>Повышается степень </a:t>
            </a:r>
            <a:r>
              <a:rPr lang="ru-RU" sz="1900" b="1" dirty="0" smtClean="0">
                <a:solidFill>
                  <a:srgbClr val="002060"/>
                </a:solidFill>
              </a:rPr>
              <a:t>ответственности руководителя,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Сохраняется уникальность</a:t>
            </a:r>
            <a:r>
              <a:rPr lang="ru-RU" sz="1900" b="1" dirty="0">
                <a:solidFill>
                  <a:srgbClr val="002060"/>
                </a:solidFill>
              </a:rPr>
              <a:t>, специфика, вариативность </a:t>
            </a:r>
            <a:r>
              <a:rPr lang="ru-RU" sz="1900" b="1" dirty="0" smtClean="0">
                <a:solidFill>
                  <a:srgbClr val="002060"/>
                </a:solidFill>
              </a:rPr>
              <a:t>дошкольного детства,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Дошкольное детство не привязано </a:t>
            </a:r>
            <a:r>
              <a:rPr lang="ru-RU" sz="1900" b="1" dirty="0">
                <a:solidFill>
                  <a:srgbClr val="002060"/>
                </a:solidFill>
              </a:rPr>
              <a:t>к школе, </a:t>
            </a:r>
            <a:r>
              <a:rPr lang="ru-RU" sz="1900" b="1" dirty="0" smtClean="0">
                <a:solidFill>
                  <a:srgbClr val="002060"/>
                </a:solidFill>
              </a:rPr>
              <a:t>к ЗУН.</a:t>
            </a:r>
          </a:p>
          <a:p>
            <a:pPr marL="45720" lvl="0" indent="0" algn="ctr">
              <a:buNone/>
            </a:pPr>
            <a:endParaRPr lang="ru-RU" sz="1900" b="1" dirty="0" smtClean="0">
              <a:solidFill>
                <a:srgbClr val="002060"/>
              </a:solidFill>
            </a:endParaRPr>
          </a:p>
          <a:p>
            <a:pPr lvl="0" algn="ctr"/>
            <a:endParaRPr lang="ru-RU" sz="1900" b="1" dirty="0">
              <a:solidFill>
                <a:srgbClr val="002060"/>
              </a:solidFill>
            </a:endParaRPr>
          </a:p>
          <a:p>
            <a:pPr lvl="0"/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077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388" y="188913"/>
            <a:ext cx="8964612" cy="6480175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Основные документы: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ФЗ «Об образовании» № 273;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ФГОС ДО;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Примерные основные общеобразовательные программы;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Основные образовательные программы дошкольного образования.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ФГОС ДО – это правила </a:t>
            </a:r>
            <a:r>
              <a:rPr lang="ru-RU" b="1" dirty="0">
                <a:solidFill>
                  <a:srgbClr val="002060"/>
                </a:solidFill>
              </a:rPr>
              <a:t>развития </a:t>
            </a:r>
            <a:r>
              <a:rPr lang="ru-RU" b="1" dirty="0" smtClean="0">
                <a:solidFill>
                  <a:srgbClr val="002060"/>
                </a:solidFill>
              </a:rPr>
              <a:t>ребёнка, а не его обучения!</a:t>
            </a:r>
          </a:p>
          <a:p>
            <a:pPr algn="ctr"/>
            <a:endParaRPr lang="ru-RU" b="1" u="sng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Ключевая установка ФГОС </a:t>
            </a:r>
            <a:r>
              <a:rPr lang="ru-RU" b="1" u="sng" dirty="0">
                <a:solidFill>
                  <a:srgbClr val="FF0000"/>
                </a:solidFill>
              </a:rPr>
              <a:t>ДО: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– поддержка разнообразия </a:t>
            </a:r>
            <a:r>
              <a:rPr lang="ru-RU" b="1" dirty="0" smtClean="0">
                <a:solidFill>
                  <a:srgbClr val="002060"/>
                </a:solidFill>
              </a:rPr>
              <a:t>детства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</a:p>
          <a:p>
            <a:r>
              <a:rPr lang="ru-RU" b="1" dirty="0">
                <a:solidFill>
                  <a:srgbClr val="002060"/>
                </a:solidFill>
              </a:rPr>
              <a:t>- создание условий социальной ситуации,</a:t>
            </a:r>
          </a:p>
          <a:p>
            <a:r>
              <a:rPr lang="ru-RU" b="1" dirty="0">
                <a:solidFill>
                  <a:srgbClr val="002060"/>
                </a:solidFill>
              </a:rPr>
              <a:t> - </a:t>
            </a:r>
            <a:r>
              <a:rPr lang="ru-RU" b="1" dirty="0" smtClean="0">
                <a:solidFill>
                  <a:srgbClr val="002060"/>
                </a:solidFill>
              </a:rPr>
              <a:t>содействие взрослого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smtClean="0">
                <a:solidFill>
                  <a:srgbClr val="002060"/>
                </a:solidFill>
              </a:rPr>
              <a:t>ребенка,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развитие способностей </a:t>
            </a:r>
            <a:r>
              <a:rPr lang="ru-RU" b="1" dirty="0">
                <a:solidFill>
                  <a:srgbClr val="002060"/>
                </a:solidFill>
              </a:rPr>
              <a:t>каждого </a:t>
            </a:r>
            <a:r>
              <a:rPr lang="ru-RU" b="1" dirty="0" smtClean="0">
                <a:solidFill>
                  <a:srgbClr val="002060"/>
                </a:solidFill>
              </a:rPr>
              <a:t>ребенка.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772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568952" cy="6264696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5000" b="1" u="sng" dirty="0">
                <a:solidFill>
                  <a:srgbClr val="C00000"/>
                </a:solidFill>
              </a:rPr>
              <a:t>ПРЕИМУЩЕСТВА </a:t>
            </a:r>
            <a:r>
              <a:rPr lang="ru-RU" sz="5000" b="1" u="sng" dirty="0" smtClean="0">
                <a:solidFill>
                  <a:srgbClr val="C00000"/>
                </a:solidFill>
              </a:rPr>
              <a:t>ФГОС ДО:</a:t>
            </a:r>
          </a:p>
          <a:p>
            <a:pPr marL="45720" indent="0" algn="ctr">
              <a:buNone/>
            </a:pPr>
            <a:endParaRPr lang="ru-RU" sz="5000" b="1" dirty="0">
              <a:solidFill>
                <a:srgbClr val="C00000"/>
              </a:solidFill>
            </a:endParaRPr>
          </a:p>
          <a:p>
            <a:pPr marL="45720" lvl="0" indent="0" algn="just">
              <a:buNone/>
            </a:pPr>
            <a:r>
              <a:rPr lang="ru-RU" sz="4300" b="1" u="sng" dirty="0" smtClean="0">
                <a:solidFill>
                  <a:srgbClr val="C00000"/>
                </a:solidFill>
              </a:rPr>
              <a:t>Стандарт </a:t>
            </a:r>
            <a:r>
              <a:rPr lang="ru-RU" sz="4300" b="1" u="sng" dirty="0">
                <a:solidFill>
                  <a:srgbClr val="C00000"/>
                </a:solidFill>
              </a:rPr>
              <a:t>– это</a:t>
            </a:r>
            <a:r>
              <a:rPr lang="ru-RU" sz="4300" b="1" u="sng" dirty="0" smtClean="0">
                <a:solidFill>
                  <a:srgbClr val="C00000"/>
                </a:solidFill>
              </a:rPr>
              <a:t>:</a:t>
            </a:r>
            <a:endParaRPr lang="ru-RU" sz="4300" b="1" dirty="0">
              <a:solidFill>
                <a:srgbClr val="C0000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4300" b="1" dirty="0">
                <a:solidFill>
                  <a:srgbClr val="002060"/>
                </a:solidFill>
              </a:rPr>
              <a:t>система условий </a:t>
            </a:r>
            <a:r>
              <a:rPr lang="ru-RU" sz="4300" b="1" dirty="0" smtClean="0">
                <a:solidFill>
                  <a:srgbClr val="002060"/>
                </a:solidFill>
              </a:rPr>
              <a:t>психолого-педагогической </a:t>
            </a:r>
            <a:r>
              <a:rPr lang="ru-RU" sz="4300" b="1" dirty="0">
                <a:solidFill>
                  <a:srgbClr val="002060"/>
                </a:solidFill>
              </a:rPr>
              <a:t>поддержки развития и социализации </a:t>
            </a:r>
            <a:r>
              <a:rPr lang="ru-RU" sz="4300" b="1" dirty="0" smtClean="0">
                <a:solidFill>
                  <a:srgbClr val="002060"/>
                </a:solidFill>
              </a:rPr>
              <a:t>детей;</a:t>
            </a:r>
            <a:endParaRPr lang="ru-RU" sz="4300" b="1" dirty="0">
              <a:solidFill>
                <a:srgbClr val="00206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4300" b="1" dirty="0" smtClean="0">
                <a:solidFill>
                  <a:srgbClr val="002060"/>
                </a:solidFill>
              </a:rPr>
              <a:t>культурный </a:t>
            </a:r>
            <a:r>
              <a:rPr lang="ru-RU" sz="4300" b="1" dirty="0">
                <a:solidFill>
                  <a:srgbClr val="002060"/>
                </a:solidFill>
              </a:rPr>
              <a:t>ген дошкольного  </a:t>
            </a:r>
            <a:r>
              <a:rPr lang="ru-RU" sz="4300" b="1" dirty="0" smtClean="0">
                <a:solidFill>
                  <a:srgbClr val="002060"/>
                </a:solidFill>
              </a:rPr>
              <a:t>развития; он </a:t>
            </a:r>
            <a:r>
              <a:rPr lang="ru-RU" sz="4300" b="1" dirty="0">
                <a:solidFill>
                  <a:srgbClr val="002060"/>
                </a:solidFill>
              </a:rPr>
              <a:t>не прямого действия (каждый </a:t>
            </a:r>
            <a:r>
              <a:rPr lang="ru-RU" sz="4300" b="1" dirty="0" smtClean="0">
                <a:solidFill>
                  <a:srgbClr val="002060"/>
                </a:solidFill>
              </a:rPr>
              <a:t>детский сад реализует свою Программу);</a:t>
            </a:r>
          </a:p>
          <a:p>
            <a:pPr algn="just">
              <a:lnSpc>
                <a:spcPct val="120000"/>
              </a:lnSpc>
            </a:pPr>
            <a:r>
              <a:rPr lang="ru-RU" sz="4300" b="1" dirty="0" smtClean="0">
                <a:solidFill>
                  <a:srgbClr val="002060"/>
                </a:solidFill>
              </a:rPr>
              <a:t>«нестандартный» </a:t>
            </a:r>
            <a:r>
              <a:rPr lang="ru-RU" sz="4300" b="1" dirty="0">
                <a:solidFill>
                  <a:srgbClr val="002060"/>
                </a:solidFill>
              </a:rPr>
              <a:t>стандарт </a:t>
            </a:r>
            <a:r>
              <a:rPr lang="ru-RU" sz="4300" b="1" dirty="0" smtClean="0">
                <a:solidFill>
                  <a:srgbClr val="002060"/>
                </a:solidFill>
              </a:rPr>
              <a:t>дошкольного образования: </a:t>
            </a:r>
            <a:r>
              <a:rPr lang="ru-RU" sz="4300" b="1" u="sng" dirty="0" smtClean="0">
                <a:solidFill>
                  <a:srgbClr val="002060"/>
                </a:solidFill>
              </a:rPr>
              <a:t>стандарт </a:t>
            </a:r>
            <a:r>
              <a:rPr lang="ru-RU" sz="4300" b="1" u="sng" dirty="0">
                <a:solidFill>
                  <a:srgbClr val="002060"/>
                </a:solidFill>
              </a:rPr>
              <a:t>развития, а не жесткого контроля развития </a:t>
            </a:r>
            <a:r>
              <a:rPr lang="ru-RU" sz="4300" b="1" u="sng" dirty="0" smtClean="0">
                <a:solidFill>
                  <a:srgbClr val="002060"/>
                </a:solidFill>
              </a:rPr>
              <a:t>ребенка.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4300" b="1" u="sng" dirty="0">
                <a:solidFill>
                  <a:srgbClr val="C00000"/>
                </a:solidFill>
              </a:rPr>
              <a:t>Стандарт </a:t>
            </a:r>
            <a:r>
              <a:rPr lang="ru-RU" sz="4300" b="1" u="sng" dirty="0" smtClean="0">
                <a:solidFill>
                  <a:srgbClr val="C00000"/>
                </a:solidFill>
              </a:rPr>
              <a:t>должен:</a:t>
            </a:r>
            <a:endParaRPr lang="ru-RU" sz="4300" b="1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4300" b="1" dirty="0" smtClean="0">
                <a:solidFill>
                  <a:srgbClr val="002060"/>
                </a:solidFill>
              </a:rPr>
              <a:t> </a:t>
            </a:r>
            <a:r>
              <a:rPr lang="ru-RU" sz="4300" b="1" dirty="0">
                <a:solidFill>
                  <a:srgbClr val="002060"/>
                </a:solidFill>
              </a:rPr>
              <a:t>удовлетворить потребности родителей и детей </a:t>
            </a:r>
            <a:r>
              <a:rPr lang="ru-RU" sz="4300" b="1" dirty="0" smtClean="0">
                <a:solidFill>
                  <a:srgbClr val="002060"/>
                </a:solidFill>
              </a:rPr>
              <a:t>на ступени дошкольного образования</a:t>
            </a:r>
            <a:r>
              <a:rPr lang="ru-RU" sz="4300" b="1" dirty="0">
                <a:solidFill>
                  <a:srgbClr val="002060"/>
                </a:solidFill>
              </a:rPr>
              <a:t>;</a:t>
            </a:r>
          </a:p>
          <a:p>
            <a:pPr lvl="0" algn="just">
              <a:lnSpc>
                <a:spcPct val="120000"/>
              </a:lnSpc>
            </a:pPr>
            <a:r>
              <a:rPr lang="ru-RU" sz="4300" b="1" dirty="0">
                <a:solidFill>
                  <a:srgbClr val="002060"/>
                </a:solidFill>
              </a:rPr>
              <a:t>обеспечить исполнение государственных гарантий (в вопросах поддержки семьи, поддержки разнообразия детства</a:t>
            </a:r>
            <a:r>
              <a:rPr lang="ru-RU" sz="4300" b="1" dirty="0" smtClean="0">
                <a:solidFill>
                  <a:srgbClr val="002060"/>
                </a:solidFill>
              </a:rPr>
              <a:t>);</a:t>
            </a:r>
          </a:p>
          <a:p>
            <a:pPr>
              <a:lnSpc>
                <a:spcPct val="120000"/>
              </a:lnSpc>
            </a:pPr>
            <a:endParaRPr lang="ru-RU" sz="4000" dirty="0"/>
          </a:p>
          <a:p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58101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642350" cy="6191250"/>
          </a:xfrm>
        </p:spPr>
        <p:txBody>
          <a:bodyPr>
            <a:normAutofit fontScale="85000" lnSpcReduction="20000"/>
          </a:bodyPr>
          <a:lstStyle/>
          <a:p>
            <a:pPr marL="45720" lvl="0" indent="0" algn="just">
              <a:lnSpc>
                <a:spcPct val="120000"/>
              </a:lnSpc>
              <a:buNone/>
            </a:pPr>
            <a:r>
              <a:rPr lang="ru-RU" sz="2400" b="1" u="sng" dirty="0">
                <a:solidFill>
                  <a:srgbClr val="C00000"/>
                </a:solidFill>
              </a:rPr>
              <a:t>Стандарт - </a:t>
            </a:r>
            <a:endParaRPr lang="ru-RU" sz="2400" b="1" dirty="0">
              <a:solidFill>
                <a:srgbClr val="00206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 учитывает зону ближайшего развития ребенка;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задает умение педагога действовать в </a:t>
            </a:r>
            <a:r>
              <a:rPr lang="ru-RU" sz="2400" b="1" u="sng" dirty="0">
                <a:solidFill>
                  <a:srgbClr val="002060"/>
                </a:solidFill>
              </a:rPr>
              <a:t>зоне ближайшего развития;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подчеркивает обязанность государства предоставить место в детском саду. (дошкольное образование - первый уровень общего образования);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не предполагает аттестацию детей; 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дает </a:t>
            </a:r>
            <a:r>
              <a:rPr lang="ru-RU" sz="2400" b="1" i="1" dirty="0">
                <a:solidFill>
                  <a:srgbClr val="002060"/>
                </a:solidFill>
              </a:rPr>
              <a:t>навигацию (ориентиры</a:t>
            </a:r>
            <a:r>
              <a:rPr lang="ru-RU" sz="2400" b="1" dirty="0">
                <a:solidFill>
                  <a:srgbClr val="002060"/>
                </a:solidFill>
              </a:rPr>
              <a:t>) культуре, обществу с решением вопроса;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разрабатывали люди с разными мнениями и позициями;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это есть модернизация и совершенствование системы дошкольного образования;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опирается на культурно-историческую концепцию Л.С. Выготского;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ставит цель - культурное развитие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807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u="sng" dirty="0">
                <a:solidFill>
                  <a:srgbClr val="FF0000"/>
                </a:solidFill>
              </a:rPr>
              <a:t>Основные </a:t>
            </a:r>
            <a:r>
              <a:rPr lang="ru-RU" b="1" u="sng" dirty="0" smtClean="0">
                <a:solidFill>
                  <a:srgbClr val="FF0000"/>
                </a:solidFill>
              </a:rPr>
              <a:t>понятия, в которых выражается ФГОС дошкольного образования: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671890"/>
              </p:ext>
            </p:extLst>
          </p:nvPr>
        </p:nvGraphicFramePr>
        <p:xfrm>
          <a:off x="107504" y="1196752"/>
          <a:ext cx="864096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03558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поддержка разнообразия детства,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развития,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«нестандартный» стандарт,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условий,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вариативности,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возможностей,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навигация,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целевые ориентиры,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ценностно-нормативная ориентация,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культура достоинства,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культурный ген дошкольного образования,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современная социокультурная ситуация,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направления развития,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позитивная социализация,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индивидуализация развития ребенка,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социальная ситуация развития,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зона ближайшего развития,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развивающее взаимодействие,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проектирование и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социальное конструирование,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наукоемкость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и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культуроемкость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образовательного процесса,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ОС – это правила развития ребенка,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«политический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детоцентризм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»,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индивидуализация и социализация ребенка,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стандарт ради детства,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детоцентристский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стандарт»,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8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453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85225" cy="6408738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Профессиональный </a:t>
            </a:r>
            <a:r>
              <a:rPr lang="ru-RU" b="1" u="sng" dirty="0">
                <a:solidFill>
                  <a:srgbClr val="C00000"/>
                </a:solidFill>
              </a:rPr>
              <a:t>стандарт педагога  </a:t>
            </a:r>
            <a:r>
              <a:rPr lang="ru-RU" b="1" u="sng" dirty="0" smtClean="0">
                <a:solidFill>
                  <a:srgbClr val="C00000"/>
                </a:solidFill>
              </a:rPr>
              <a:t>ДОО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</a:rPr>
              <a:t>азрабатывается впервые в истории российского образования;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позволит </a:t>
            </a:r>
            <a:r>
              <a:rPr lang="ru-RU" sz="2000" b="1" dirty="0" smtClean="0">
                <a:solidFill>
                  <a:srgbClr val="002060"/>
                </a:solidFill>
              </a:rPr>
              <a:t>педагогу работать творчески;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ланируется введение к сентябрю 2014 года;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важен для формирования должностных инструкций;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</a:rPr>
              <a:t>абочую группу по разработке возглавляет Е.А. Ямбург;</a:t>
            </a:r>
          </a:p>
          <a:p>
            <a:r>
              <a:rPr lang="ru-RU" sz="2000" b="1" u="sng" dirty="0">
                <a:solidFill>
                  <a:srgbClr val="002060"/>
                </a:solidFill>
              </a:rPr>
              <a:t>н</a:t>
            </a:r>
            <a:r>
              <a:rPr lang="ru-RU" sz="2000" b="1" u="sng" dirty="0" smtClean="0">
                <a:solidFill>
                  <a:srgbClr val="002060"/>
                </a:solidFill>
              </a:rPr>
              <a:t>еобходимость разработки вызвана: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дошкольное образование – первый уровень общего образования; помимо функции ухода и присмотра выделяется образовательная функция; </a:t>
            </a:r>
            <a:r>
              <a:rPr lang="ru-RU" sz="2000" b="1" i="1" dirty="0">
                <a:solidFill>
                  <a:srgbClr val="002060"/>
                </a:solidFill>
              </a:rPr>
              <a:t>любая школа вправе реализовывать программы дошкольного образования</a:t>
            </a:r>
            <a:r>
              <a:rPr lang="ru-RU" sz="2000" b="1" i="1" dirty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marL="4572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Профессиональная деятельность </a:t>
            </a:r>
            <a:r>
              <a:rPr lang="ru-RU" sz="2000" b="1" u="sng" dirty="0" smtClean="0">
                <a:solidFill>
                  <a:srgbClr val="C00000"/>
                </a:solidFill>
              </a:rPr>
              <a:t>педагога ДОО будет </a:t>
            </a:r>
            <a:r>
              <a:rPr lang="ru-RU" sz="2000" b="1" u="sng" dirty="0">
                <a:solidFill>
                  <a:srgbClr val="C00000"/>
                </a:solidFill>
              </a:rPr>
              <a:t>оценивается </a:t>
            </a:r>
            <a:r>
              <a:rPr lang="ru-RU" sz="2000" b="1" u="sng" dirty="0" smtClean="0">
                <a:solidFill>
                  <a:srgbClr val="C00000"/>
                </a:solidFill>
              </a:rPr>
              <a:t>комплексно</a:t>
            </a:r>
            <a:r>
              <a:rPr lang="ru-RU" sz="2000" b="1" dirty="0">
                <a:solidFill>
                  <a:srgbClr val="C00000"/>
                </a:solidFill>
              </a:rPr>
              <a:t>:</a:t>
            </a:r>
          </a:p>
          <a:p>
            <a:r>
              <a:rPr lang="ru-RU" sz="2000" b="1" u="sng" dirty="0">
                <a:solidFill>
                  <a:srgbClr val="002060"/>
                </a:solidFill>
              </a:rPr>
              <a:t>Высокая оценка включает сочетание показателей: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динамика </a:t>
            </a:r>
            <a:r>
              <a:rPr lang="ru-RU" sz="2000" b="1" i="1" dirty="0">
                <a:solidFill>
                  <a:srgbClr val="002060"/>
                </a:solidFill>
              </a:rPr>
              <a:t>развития интегративных качеств ребенка, 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положительное отношение </a:t>
            </a:r>
            <a:r>
              <a:rPr lang="ru-RU" sz="2000" b="1" i="1" dirty="0">
                <a:solidFill>
                  <a:srgbClr val="002060"/>
                </a:solidFill>
              </a:rPr>
              <a:t>ребенка к детскому </a:t>
            </a:r>
            <a:r>
              <a:rPr lang="ru-RU" sz="2000" b="1" i="1" dirty="0" smtClean="0">
                <a:solidFill>
                  <a:srgbClr val="002060"/>
                </a:solidFill>
              </a:rPr>
              <a:t>саду,</a:t>
            </a:r>
            <a:endParaRPr lang="ru-RU" sz="2000" b="1" i="1" dirty="0">
              <a:solidFill>
                <a:srgbClr val="002060"/>
              </a:solidFill>
            </a:endParaRPr>
          </a:p>
          <a:p>
            <a:r>
              <a:rPr lang="ru-RU" sz="2000" b="1" i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высокая степень </a:t>
            </a:r>
            <a:r>
              <a:rPr lang="ru-RU" sz="2000" b="1" i="1" dirty="0">
                <a:solidFill>
                  <a:srgbClr val="002060"/>
                </a:solidFill>
              </a:rPr>
              <a:t>активности и вовлеченности родителей в решение образовательных задач и жизнь детского сада.</a:t>
            </a:r>
          </a:p>
          <a:p>
            <a:endParaRPr lang="ru-RU" sz="2000" dirty="0"/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7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11560" y="731838"/>
            <a:ext cx="8208912" cy="4713287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БЛАГОДАРЮ </a:t>
            </a:r>
            <a:r>
              <a:rPr lang="ru-RU" sz="4000" b="1" dirty="0">
                <a:solidFill>
                  <a:srgbClr val="C00000"/>
                </a:solidFill>
              </a:rPr>
              <a:t>ЗА ВНИМАНИЕ!</a:t>
            </a:r>
            <a:endParaRPr lang="ru-RU" sz="40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87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476250"/>
            <a:ext cx="8424936" cy="5905500"/>
          </a:xfrm>
        </p:spPr>
        <p:txBody>
          <a:bodyPr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ВРЕМЕННЫЕ (ПРИМЕРНЫЕ) ТРЕБОВАНИЯ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 СОДЕРЖАНИЮ И МЕТОДАМ ДОШКОЛЬНОГО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ОБРАЗОВАНИЯ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ФЕДЕРАЛЬНЫЕ ГОСУДАРСТВЕННЫЕ ТРЕБОВАНИЯ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(ФГТ)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ФЕДЕРАЛЬНЫЙ ГОСУДАРСТВЕННЫЙ СТАНДАРТ ДОШКОЛЬНОГО ОБРАЗОВАНИЯ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(ФГОС ДО)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12968" cy="64087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Стандартизация </a:t>
            </a:r>
            <a:r>
              <a:rPr lang="ru-RU" sz="2000" b="1" dirty="0">
                <a:solidFill>
                  <a:srgbClr val="C00000"/>
                </a:solidFill>
              </a:rPr>
              <a:t>– это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деятельность </a:t>
            </a:r>
            <a:r>
              <a:rPr lang="ru-RU" sz="1800" b="1" u="sng" dirty="0">
                <a:solidFill>
                  <a:srgbClr val="002060"/>
                </a:solidFill>
              </a:rPr>
              <a:t>по установлению норм, правил и требований в </a:t>
            </a:r>
            <a:r>
              <a:rPr lang="ru-RU" sz="1800" b="1" u="sng" dirty="0" smtClean="0">
                <a:solidFill>
                  <a:srgbClr val="002060"/>
                </a:solidFill>
              </a:rPr>
              <a:t>целях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повышения качества образования,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обеспечения </a:t>
            </a:r>
            <a:r>
              <a:rPr lang="ru-RU" sz="1800" b="1" dirty="0">
                <a:solidFill>
                  <a:srgbClr val="002060"/>
                </a:solidFill>
              </a:rPr>
              <a:t>безопасности жизни и здоровья непосредственных участников образовательного </a:t>
            </a:r>
            <a:r>
              <a:rPr lang="ru-RU" sz="1800" b="1" dirty="0" smtClean="0">
                <a:solidFill>
                  <a:srgbClr val="002060"/>
                </a:solidFill>
              </a:rPr>
              <a:t>процесса,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экономии </a:t>
            </a:r>
            <a:r>
              <a:rPr lang="ru-RU" sz="1800" b="1" dirty="0">
                <a:solidFill>
                  <a:srgbClr val="002060"/>
                </a:solidFill>
              </a:rPr>
              <a:t>всех видов ресурсов</a:t>
            </a:r>
            <a:r>
              <a:rPr lang="ru-RU" sz="1800" b="1" dirty="0" smtClean="0">
                <a:solidFill>
                  <a:srgbClr val="002060"/>
                </a:solidFill>
              </a:rPr>
              <a:t>,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единства измерения результатов образовательного процесса</a:t>
            </a:r>
            <a:r>
              <a:rPr lang="ru-RU" sz="1800" b="1" i="1" dirty="0"/>
              <a:t>.</a:t>
            </a:r>
            <a:endParaRPr lang="ru-RU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b="1" dirty="0" smtClean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Разработка </a:t>
            </a:r>
            <a:r>
              <a:rPr lang="ru-RU" sz="2000" b="1" u="sng" dirty="0">
                <a:solidFill>
                  <a:srgbClr val="C00000"/>
                </a:solidFill>
              </a:rPr>
              <a:t>ОС – это:</a:t>
            </a:r>
            <a:endParaRPr lang="ru-RU" sz="2000" u="sng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</a:t>
            </a:r>
            <a:r>
              <a:rPr lang="ru-RU" sz="1800" b="1" dirty="0" smtClean="0">
                <a:solidFill>
                  <a:srgbClr val="002060"/>
                </a:solidFill>
              </a:rPr>
              <a:t>развитие, модернизация и совершенствование </a:t>
            </a:r>
            <a:r>
              <a:rPr lang="ru-RU" sz="1800" b="1" dirty="0">
                <a:solidFill>
                  <a:srgbClr val="002060"/>
                </a:solidFill>
              </a:rPr>
              <a:t>системы </a:t>
            </a:r>
            <a:r>
              <a:rPr lang="ru-RU" sz="1800" b="1" dirty="0" smtClean="0">
                <a:solidFill>
                  <a:srgbClr val="002060"/>
                </a:solidFill>
              </a:rPr>
              <a:t>дошкольного образования,</a:t>
            </a:r>
            <a:endParaRPr lang="ru-RU" sz="18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его проектирование,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социальное конструирование,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обсуждение </a:t>
            </a:r>
            <a:r>
              <a:rPr lang="ru-RU" sz="1800" b="1" dirty="0" smtClean="0">
                <a:solidFill>
                  <a:srgbClr val="002060"/>
                </a:solidFill>
              </a:rPr>
              <a:t>смыслов: </a:t>
            </a:r>
            <a:r>
              <a:rPr lang="ru-RU" sz="1800" b="1" i="1" dirty="0">
                <a:solidFill>
                  <a:srgbClr val="002060"/>
                </a:solidFill>
              </a:rPr>
              <a:t>В какую систему ценностей готовим детей?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проблема образования: </a:t>
            </a:r>
            <a:r>
              <a:rPr lang="ru-RU" sz="1800" b="1" dirty="0" err="1">
                <a:solidFill>
                  <a:srgbClr val="002060"/>
                </a:solidFill>
              </a:rPr>
              <a:t>наукоемкости</a:t>
            </a:r>
            <a:r>
              <a:rPr lang="ru-RU" sz="1800" b="1" dirty="0">
                <a:solidFill>
                  <a:srgbClr val="002060"/>
                </a:solidFill>
              </a:rPr>
              <a:t> и </a:t>
            </a:r>
            <a:r>
              <a:rPr lang="ru-RU" sz="1800" b="1" dirty="0" err="1">
                <a:solidFill>
                  <a:srgbClr val="002060"/>
                </a:solidFill>
              </a:rPr>
              <a:t>культуроемкости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образовательного процесса! Он должен быть максимально  </a:t>
            </a:r>
            <a:r>
              <a:rPr lang="ru-RU" sz="1800" b="1" dirty="0" err="1">
                <a:solidFill>
                  <a:srgbClr val="002060"/>
                </a:solidFill>
              </a:rPr>
              <a:t>ч</a:t>
            </a:r>
            <a:r>
              <a:rPr lang="ru-RU" sz="1800" b="1" dirty="0" err="1" smtClean="0">
                <a:solidFill>
                  <a:srgbClr val="002060"/>
                </a:solidFill>
              </a:rPr>
              <a:t>еловекосообразным</a:t>
            </a:r>
            <a:r>
              <a:rPr lang="ru-RU" sz="1800" b="1" dirty="0">
                <a:solidFill>
                  <a:srgbClr val="002060"/>
                </a:solidFill>
              </a:rPr>
              <a:t>! (</a:t>
            </a:r>
            <a:r>
              <a:rPr lang="ru-RU" sz="1800" b="1" dirty="0" err="1">
                <a:solidFill>
                  <a:srgbClr val="002060"/>
                </a:solidFill>
              </a:rPr>
              <a:t>гуманизация</a:t>
            </a:r>
            <a:r>
              <a:rPr lang="ru-RU" sz="1800" b="1" dirty="0">
                <a:solidFill>
                  <a:srgbClr val="002060"/>
                </a:solidFill>
              </a:rPr>
              <a:t> системы </a:t>
            </a:r>
            <a:r>
              <a:rPr lang="ru-RU" sz="1800" b="1" dirty="0" smtClean="0">
                <a:solidFill>
                  <a:srgbClr val="002060"/>
                </a:solidFill>
              </a:rPr>
              <a:t>дошкольного образования).</a:t>
            </a:r>
            <a:endParaRPr lang="ru-RU" sz="18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Введение </a:t>
            </a:r>
            <a:r>
              <a:rPr lang="ru-RU" sz="2000" b="1" u="sng" dirty="0">
                <a:solidFill>
                  <a:srgbClr val="C00000"/>
                </a:solidFill>
              </a:rPr>
              <a:t>ОС – это:</a:t>
            </a:r>
            <a:endParaRPr lang="ru-RU" sz="2000" u="sng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изменения в системе управления образованием,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2060"/>
                </a:solidFill>
              </a:rPr>
              <a:t>- норма, которая должна учитываться на федеральном, региональном, муниципальном уровнях, уровне ДОО.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6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ПСИХОЛОГИЧЕСКИЕ ОСНОВЫ СТАНДАРТА ДОШКОЛЬНОГО ОБРАЗОВАНИЯ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Детский сад в первую очередь дает ребенку – ОБЩЕНИЕ!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</a:rPr>
              <a:t>Индивидуальная деятельность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-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обеспечивает </a:t>
            </a:r>
            <a:r>
              <a:rPr lang="ru-RU" sz="2000" b="1" dirty="0">
                <a:solidFill>
                  <a:srgbClr val="002060"/>
                </a:solidFill>
              </a:rPr>
              <a:t>нормальное </a:t>
            </a:r>
            <a:r>
              <a:rPr lang="ru-RU" sz="2000" b="1" dirty="0" smtClean="0">
                <a:solidFill>
                  <a:srgbClr val="002060"/>
                </a:solidFill>
              </a:rPr>
              <a:t>функционирование нервной системы:</a:t>
            </a:r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</a:rPr>
              <a:t>Коллективная, совместная деятельность</a:t>
            </a:r>
            <a:endParaRPr lang="ru-RU" sz="2000" b="1" u="sng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Общение - </a:t>
            </a:r>
            <a:r>
              <a:rPr lang="ru-RU" sz="2000" b="1" dirty="0">
                <a:solidFill>
                  <a:srgbClr val="FF0000"/>
                </a:solidFill>
              </a:rPr>
              <a:t>культурное развитие.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СТАНДАРТЫ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ПРОГРАММЫ ДО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КУЛЬТУРНОЕ РАЗВИТИЕ </a:t>
            </a:r>
            <a:r>
              <a:rPr lang="ru-RU" sz="2000" b="1" dirty="0" smtClean="0">
                <a:solidFill>
                  <a:srgbClr val="C00000"/>
                </a:solidFill>
              </a:rPr>
              <a:t>РЕБЕНКА</a:t>
            </a:r>
            <a:endParaRPr lang="ru-RU" sz="2000" b="1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sz="2000" b="1" u="sng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УСЛОВИЯ</a:t>
            </a:r>
            <a:r>
              <a:rPr lang="ru-RU" sz="2000" b="1" u="sng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1) полноценное общение ребенка с окружающими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2) развитие эмоциональной сферы ребенка.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6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30213" y="115888"/>
            <a:ext cx="8713787" cy="6626225"/>
          </a:xfrm>
        </p:spPr>
        <p:txBody>
          <a:bodyPr>
            <a:normAutofit/>
          </a:bodyPr>
          <a:lstStyle/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НОВЫЙ ЗАКОН «ОБ ОБРАЗОВАНИИ РФ» № 273.</a:t>
            </a:r>
            <a:endParaRPr lang="ru-RU" sz="2000" b="1" u="sng" dirty="0">
              <a:solidFill>
                <a:srgbClr val="C0000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вступил </a:t>
            </a:r>
            <a:r>
              <a:rPr lang="ru-RU" sz="2000" b="1" dirty="0">
                <a:solidFill>
                  <a:srgbClr val="002060"/>
                </a:solidFill>
              </a:rPr>
              <a:t>в силу с</a:t>
            </a:r>
            <a:r>
              <a:rPr lang="ru-RU" sz="2000" b="1" dirty="0" smtClean="0">
                <a:solidFill>
                  <a:srgbClr val="002060"/>
                </a:solidFill>
              </a:rPr>
              <a:t> 01.09.2013 г.</a:t>
            </a:r>
          </a:p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Инновация </a:t>
            </a:r>
            <a:r>
              <a:rPr lang="ru-RU" sz="2000" b="1" u="sng" dirty="0">
                <a:solidFill>
                  <a:srgbClr val="C00000"/>
                </a:solidFill>
              </a:rPr>
              <a:t>данного Закона </a:t>
            </a:r>
            <a:r>
              <a:rPr lang="ru-RU" sz="2000" b="1" u="sng" dirty="0" smtClean="0">
                <a:solidFill>
                  <a:srgbClr val="C00000"/>
                </a:solidFill>
              </a:rPr>
              <a:t>-</a:t>
            </a:r>
          </a:p>
          <a:p>
            <a:pPr marL="45720" lv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дошкольное образование </a:t>
            </a:r>
            <a:r>
              <a:rPr lang="ru-RU" sz="2000" b="1" dirty="0">
                <a:solidFill>
                  <a:srgbClr val="002060"/>
                </a:solidFill>
              </a:rPr>
              <a:t>впервые становится 1-м уровнем общего образования. </a:t>
            </a:r>
          </a:p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В ЗАКОНЕ «ОБ ОБРАЗОВАНИИ РФ»</a:t>
            </a:r>
          </a:p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для системы дошкольного образования </a:t>
            </a:r>
          </a:p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2 главные статьи:</a:t>
            </a:r>
          </a:p>
          <a:p>
            <a:r>
              <a:rPr lang="ru-RU" sz="2000" b="1" u="sng" dirty="0">
                <a:solidFill>
                  <a:srgbClr val="FF0000"/>
                </a:solidFill>
              </a:rPr>
              <a:t>64 статья: </a:t>
            </a:r>
          </a:p>
          <a:p>
            <a:pPr marL="45720" indent="0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- об основной образовательной Программе (ООП);</a:t>
            </a:r>
          </a:p>
          <a:p>
            <a:pPr marL="45720" lvl="0" indent="0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- о создании Консультационных Центров для родителей, дети которых не посещают детский сад;</a:t>
            </a:r>
          </a:p>
          <a:p>
            <a:pPr lvl="0"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</a:rPr>
              <a:t>о </a:t>
            </a:r>
            <a:r>
              <a:rPr lang="ru-RU" sz="2000" b="1" i="1" dirty="0">
                <a:solidFill>
                  <a:srgbClr val="002060"/>
                </a:solidFill>
              </a:rPr>
              <a:t>запрете проведения итоговой и промежуточной аттестация в детском саду</a:t>
            </a:r>
            <a:r>
              <a:rPr lang="ru-RU" sz="2000" b="1" i="1" dirty="0" smtClean="0">
                <a:solidFill>
                  <a:srgbClr val="002060"/>
                </a:solidFill>
              </a:rPr>
              <a:t>!</a:t>
            </a:r>
            <a:endParaRPr lang="ru-RU" sz="2000" b="1" u="sng" dirty="0">
              <a:solidFill>
                <a:srgbClr val="002060"/>
              </a:solidFill>
            </a:endParaRPr>
          </a:p>
          <a:p>
            <a:r>
              <a:rPr lang="ru-RU" sz="2000" b="1" u="sng" dirty="0">
                <a:solidFill>
                  <a:srgbClr val="FF0000"/>
                </a:solidFill>
              </a:rPr>
              <a:t>65 статья:</a:t>
            </a:r>
          </a:p>
          <a:p>
            <a:pPr marL="45720" indent="0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- о родительской плате.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8785225" cy="648017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Законом закрепляются следующие уровни образования: </a:t>
            </a:r>
            <a:endParaRPr lang="ru-RU" sz="2000" dirty="0"/>
          </a:p>
          <a:p>
            <a:r>
              <a:rPr lang="ru-RU" sz="1800" b="1" u="sng" dirty="0">
                <a:solidFill>
                  <a:srgbClr val="002060"/>
                </a:solidFill>
              </a:rPr>
              <a:t>Уровни общего образования: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дошкольное,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начальное общее,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основное общее,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среднее общее, </a:t>
            </a:r>
          </a:p>
          <a:p>
            <a:r>
              <a:rPr lang="ru-RU" sz="1800" b="1" u="sng" dirty="0">
                <a:solidFill>
                  <a:srgbClr val="002060"/>
                </a:solidFill>
              </a:rPr>
              <a:t>Уровни профессионального образования:</a:t>
            </a: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среднее профобразование,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 высшее образование - </a:t>
            </a:r>
            <a:r>
              <a:rPr lang="ru-RU" sz="1800" b="1" dirty="0" err="1">
                <a:solidFill>
                  <a:srgbClr val="002060"/>
                </a:solidFill>
              </a:rPr>
              <a:t>бакалавриат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высшее образование — </a:t>
            </a:r>
            <a:r>
              <a:rPr lang="ru-RU" sz="1800" b="1" dirty="0" err="1">
                <a:solidFill>
                  <a:srgbClr val="002060"/>
                </a:solidFill>
              </a:rPr>
              <a:t>специалитет</a:t>
            </a:r>
            <a:r>
              <a:rPr lang="ru-RU" sz="1800" b="1" dirty="0">
                <a:solidFill>
                  <a:srgbClr val="002060"/>
                </a:solidFill>
              </a:rPr>
              <a:t> и магистратура 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высшее образование - подготовка кадров высшей квалификации (аспирантура, адъюнктура, ординатура).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Дополнительное образование.</a:t>
            </a:r>
          </a:p>
          <a:p>
            <a:pPr marL="4572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Бесплатным должно остаться:</a:t>
            </a:r>
            <a:endParaRPr lang="ru-RU" b="1" dirty="0">
              <a:solidFill>
                <a:srgbClr val="C0000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общее образование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первый уровень профессионального образования.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2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19138" y="404813"/>
            <a:ext cx="8424862" cy="5832475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ДВА ОСНОВАНИЯ </a:t>
            </a: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ДЛЯ ВВЕДЕНИЯ ФГОС ДОШКОЛЬНОГО ОБРАЗОВАНИЯ:</a:t>
            </a:r>
          </a:p>
          <a:p>
            <a:pPr marL="45720" lv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502920" lvl="0" indent="-457200">
              <a:buAutoNum type="arabicParenR"/>
            </a:pPr>
            <a:r>
              <a:rPr lang="ru-RU" b="1" dirty="0" smtClean="0">
                <a:solidFill>
                  <a:srgbClr val="002060"/>
                </a:solidFill>
              </a:rPr>
              <a:t>Закон «Об образовании РФ»;</a:t>
            </a:r>
          </a:p>
          <a:p>
            <a:pPr marL="502920" lvl="0" indent="-457200">
              <a:buAutoNum type="arabicParenR"/>
            </a:pPr>
            <a:r>
              <a:rPr lang="ru-RU" b="1" dirty="0" smtClean="0">
                <a:solidFill>
                  <a:srgbClr val="002060"/>
                </a:solidFill>
              </a:rPr>
              <a:t>Вызовы современной социокультурной ситуации.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ФГОС </a:t>
            </a:r>
            <a:r>
              <a:rPr lang="ru-RU" b="1" u="sng" dirty="0">
                <a:solidFill>
                  <a:srgbClr val="002060"/>
                </a:solidFill>
              </a:rPr>
              <a:t>ДО – это совокупность 3-х </a:t>
            </a:r>
            <a:r>
              <a:rPr lang="ru-RU" b="1" u="sng" dirty="0" smtClean="0">
                <a:solidFill>
                  <a:srgbClr val="002060"/>
                </a:solidFill>
              </a:rPr>
              <a:t>групп Требований:</a:t>
            </a:r>
          </a:p>
          <a:p>
            <a:pPr marL="45720" lv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к структуре Программы;</a:t>
            </a: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к условиям её реализации;</a:t>
            </a: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к результатам освоения Программы.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3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92163" y="476250"/>
            <a:ext cx="8351837" cy="590550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ВЫЗОВЫ</a:t>
            </a:r>
          </a:p>
          <a:p>
            <a:pPr marL="4572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с</a:t>
            </a:r>
            <a:r>
              <a:rPr lang="ru-RU" b="1" u="sng" dirty="0" smtClean="0">
                <a:solidFill>
                  <a:srgbClr val="C00000"/>
                </a:solidFill>
              </a:rPr>
              <a:t>овременной социокультурной ситуации:</a:t>
            </a:r>
          </a:p>
          <a:p>
            <a:pPr algn="just"/>
            <a:r>
              <a:rPr lang="ru-RU" b="1" dirty="0" smtClean="0"/>
              <a:t> </a:t>
            </a:r>
            <a:r>
              <a:rPr lang="ru-RU" b="1" dirty="0">
                <a:solidFill>
                  <a:srgbClr val="002060"/>
                </a:solidFill>
              </a:rPr>
              <a:t>- ценностно-нормативная неопределенность </a:t>
            </a:r>
            <a:r>
              <a:rPr lang="ru-RU" b="1" dirty="0" smtClean="0">
                <a:solidFill>
                  <a:srgbClr val="002060"/>
                </a:solidFill>
              </a:rPr>
              <a:t>взрослого </a:t>
            </a:r>
            <a:r>
              <a:rPr lang="ru-RU" b="1" dirty="0">
                <a:solidFill>
                  <a:srgbClr val="002060"/>
                </a:solidFill>
              </a:rPr>
              <a:t>мира </a:t>
            </a:r>
            <a:r>
              <a:rPr lang="ru-RU" b="1" dirty="0" smtClean="0">
                <a:solidFill>
                  <a:srgbClr val="002060"/>
                </a:solidFill>
              </a:rPr>
              <a:t>(размываются ценностные </a:t>
            </a:r>
            <a:r>
              <a:rPr lang="ru-RU" b="1" dirty="0">
                <a:solidFill>
                  <a:srgbClr val="002060"/>
                </a:solidFill>
              </a:rPr>
              <a:t>ориентиры);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эмоциональная перспектива, в </a:t>
            </a:r>
            <a:r>
              <a:rPr lang="ru-RU" b="1" dirty="0" smtClean="0">
                <a:solidFill>
                  <a:srgbClr val="002060"/>
                </a:solidFill>
              </a:rPr>
              <a:t>которой </a:t>
            </a:r>
            <a:r>
              <a:rPr lang="ru-RU" b="1" dirty="0">
                <a:solidFill>
                  <a:srgbClr val="002060"/>
                </a:solidFill>
              </a:rPr>
              <a:t>происходит ситуация взросления </a:t>
            </a:r>
            <a:r>
              <a:rPr lang="ru-RU" b="1" dirty="0" smtClean="0">
                <a:solidFill>
                  <a:srgbClr val="002060"/>
                </a:solidFill>
              </a:rPr>
              <a:t>ребенка </a:t>
            </a:r>
            <a:r>
              <a:rPr lang="ru-RU" b="1" dirty="0">
                <a:solidFill>
                  <a:srgbClr val="002060"/>
                </a:solidFill>
              </a:rPr>
              <a:t>(какие эмоции </a:t>
            </a:r>
            <a:r>
              <a:rPr lang="ru-RU" b="1" dirty="0" smtClean="0">
                <a:solidFill>
                  <a:srgbClr val="002060"/>
                </a:solidFill>
              </a:rPr>
              <a:t>преобладают </a:t>
            </a:r>
            <a:r>
              <a:rPr lang="ru-RU" b="1" dirty="0">
                <a:solidFill>
                  <a:srgbClr val="002060"/>
                </a:solidFill>
              </a:rPr>
              <a:t>в </a:t>
            </a:r>
            <a:r>
              <a:rPr lang="ru-RU" b="1" dirty="0" smtClean="0">
                <a:solidFill>
                  <a:srgbClr val="002060"/>
                </a:solidFill>
              </a:rPr>
              <a:t>обществе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2060"/>
                </a:solidFill>
              </a:rPr>
              <a:t>оптимизм/пессимизм и пр.);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резкая </a:t>
            </a:r>
            <a:r>
              <a:rPr lang="ru-RU" b="1" dirty="0" err="1">
                <a:solidFill>
                  <a:srgbClr val="002060"/>
                </a:solidFill>
              </a:rPr>
              <a:t>вестеризация</a:t>
            </a:r>
            <a:r>
              <a:rPr lang="ru-RU" b="1" dirty="0">
                <a:solidFill>
                  <a:srgbClr val="002060"/>
                </a:solidFill>
              </a:rPr>
              <a:t> детской </a:t>
            </a:r>
            <a:r>
              <a:rPr lang="ru-RU" b="1" dirty="0" err="1">
                <a:solidFill>
                  <a:srgbClr val="002060"/>
                </a:solidFill>
              </a:rPr>
              <a:t>субъкультуры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(доминирование </a:t>
            </a:r>
            <a:r>
              <a:rPr lang="ru-RU" b="1" dirty="0">
                <a:solidFill>
                  <a:srgbClr val="002060"/>
                </a:solidFill>
              </a:rPr>
              <a:t>западной культуры);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влияние </a:t>
            </a:r>
            <a:r>
              <a:rPr lang="ru-RU" b="1" dirty="0" err="1">
                <a:solidFill>
                  <a:srgbClr val="002060"/>
                </a:solidFill>
              </a:rPr>
              <a:t>т</a:t>
            </a:r>
            <a:r>
              <a:rPr lang="ru-RU" b="1" dirty="0" err="1" smtClean="0">
                <a:solidFill>
                  <a:srgbClr val="002060"/>
                </a:solidFill>
              </a:rPr>
              <a:t>ехноэволюционных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процессов;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социальное неравенство </a:t>
            </a:r>
            <a:r>
              <a:rPr lang="ru-RU" b="1" dirty="0" smtClean="0">
                <a:solidFill>
                  <a:srgbClr val="002060"/>
                </a:solidFill>
              </a:rPr>
              <a:t>детства (рост слабых социальных групп);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деформация традиционного уклада семьи;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разрушение культуры детской жизни: агрессивная </a:t>
            </a:r>
            <a:r>
              <a:rPr lang="ru-RU" b="1" dirty="0" err="1" smtClean="0">
                <a:solidFill>
                  <a:srgbClr val="002060"/>
                </a:solidFill>
              </a:rPr>
              <a:t>школяризация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>
                <a:solidFill>
                  <a:srgbClr val="002060"/>
                </a:solidFill>
              </a:rPr>
              <a:t>давление школы и др.</a:t>
            </a:r>
          </a:p>
          <a:p>
            <a:pPr marL="4572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902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files_2013_11_%D0%A4%D0%93%D0%9E%D0%A1-%D0%94%D0%9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_files_2013_11_%D0%A4%D0%93%D0%9E%D0%A1-%D0%94%D0%9E</Template>
  <TotalTime>34</TotalTime>
  <Words>2065</Words>
  <Application>Microsoft Office PowerPoint</Application>
  <PresentationFormat>Экран (4:3)</PresentationFormat>
  <Paragraphs>402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_files_2013_11_%D0%A4%D0%93%D0%9E%D0%A1-%D0%94%D0%9E</vt:lpstr>
      <vt:lpstr> КОНЦЕПТУАЛЬНЫЕ  ОСНОВЫ ВВЕДЕНИЯ ФГОС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КОНЦЕПТУАЛЬНЫЕ  ОСНОВЫ ВВЕДЕНИЯ ФГОС ДОШКОЛЬНОГО ОБРАЗОВАНИЯ</dc:title>
  <dc:creator>e-machines</dc:creator>
  <cp:lastModifiedBy>user</cp:lastModifiedBy>
  <cp:revision>5</cp:revision>
  <dcterms:created xsi:type="dcterms:W3CDTF">2014-03-12T17:37:46Z</dcterms:created>
  <dcterms:modified xsi:type="dcterms:W3CDTF">2014-09-17T08:35:27Z</dcterms:modified>
</cp:coreProperties>
</file>