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customXml/itemProps1.xml" ContentType="application/vnd.openxmlformats-officedocument.customXmlProperties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ppt/notesSlides/notesSlide9.xml" ContentType="application/vnd.openxmlformats-officedocument.presentationml.notesSlid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diagrams/colors2.xml" ContentType="application/vnd.openxmlformats-officedocument.drawingml.diagramColors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tiff" ContentType="image/tiff"/>
  <Default Extension="gif" ContentType="image/gif"/>
  <Override PartName="/ppt/diagrams/layout2.xml" ContentType="application/vnd.openxmlformats-officedocument.drawingml.diagramLayout+xml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70" r:id="rId2"/>
  </p:sldMasterIdLst>
  <p:notesMasterIdLst>
    <p:notesMasterId r:id="rId81"/>
  </p:notesMasterIdLst>
  <p:sldIdLst>
    <p:sldId id="268" r:id="rId3"/>
    <p:sldId id="272" r:id="rId4"/>
    <p:sldId id="354" r:id="rId5"/>
    <p:sldId id="355" r:id="rId6"/>
    <p:sldId id="360" r:id="rId7"/>
    <p:sldId id="356" r:id="rId8"/>
    <p:sldId id="359" r:id="rId9"/>
    <p:sldId id="357" r:id="rId10"/>
    <p:sldId id="417" r:id="rId11"/>
    <p:sldId id="358" r:id="rId12"/>
    <p:sldId id="361" r:id="rId13"/>
    <p:sldId id="362" r:id="rId14"/>
    <p:sldId id="363" r:id="rId15"/>
    <p:sldId id="419" r:id="rId16"/>
    <p:sldId id="431" r:id="rId17"/>
    <p:sldId id="429" r:id="rId18"/>
    <p:sldId id="364" r:id="rId19"/>
    <p:sldId id="430" r:id="rId20"/>
    <p:sldId id="409" r:id="rId21"/>
    <p:sldId id="421" r:id="rId22"/>
    <p:sldId id="422" r:id="rId23"/>
    <p:sldId id="410" r:id="rId24"/>
    <p:sldId id="423" r:id="rId25"/>
    <p:sldId id="313" r:id="rId26"/>
    <p:sldId id="324" r:id="rId27"/>
    <p:sldId id="314" r:id="rId28"/>
    <p:sldId id="316" r:id="rId29"/>
    <p:sldId id="315" r:id="rId30"/>
    <p:sldId id="318" r:id="rId31"/>
    <p:sldId id="317" r:id="rId32"/>
    <p:sldId id="319" r:id="rId33"/>
    <p:sldId id="320" r:id="rId34"/>
    <p:sldId id="439" r:id="rId35"/>
    <p:sldId id="440" r:id="rId36"/>
    <p:sldId id="441" r:id="rId37"/>
    <p:sldId id="442" r:id="rId38"/>
    <p:sldId id="443" r:id="rId39"/>
    <p:sldId id="447" r:id="rId40"/>
    <p:sldId id="457" r:id="rId41"/>
    <p:sldId id="456" r:id="rId42"/>
    <p:sldId id="455" r:id="rId43"/>
    <p:sldId id="454" r:id="rId44"/>
    <p:sldId id="453" r:id="rId45"/>
    <p:sldId id="452" r:id="rId46"/>
    <p:sldId id="451" r:id="rId47"/>
    <p:sldId id="450" r:id="rId48"/>
    <p:sldId id="449" r:id="rId49"/>
    <p:sldId id="448" r:id="rId50"/>
    <p:sldId id="459" r:id="rId51"/>
    <p:sldId id="445" r:id="rId52"/>
    <p:sldId id="446" r:id="rId53"/>
    <p:sldId id="428" r:id="rId54"/>
    <p:sldId id="424" r:id="rId55"/>
    <p:sldId id="425" r:id="rId56"/>
    <p:sldId id="433" r:id="rId57"/>
    <p:sldId id="434" r:id="rId58"/>
    <p:sldId id="435" r:id="rId59"/>
    <p:sldId id="436" r:id="rId60"/>
    <p:sldId id="437" r:id="rId61"/>
    <p:sldId id="343" r:id="rId62"/>
    <p:sldId id="344" r:id="rId63"/>
    <p:sldId id="345" r:id="rId64"/>
    <p:sldId id="346" r:id="rId65"/>
    <p:sldId id="347" r:id="rId66"/>
    <p:sldId id="349" r:id="rId67"/>
    <p:sldId id="348" r:id="rId68"/>
    <p:sldId id="350" r:id="rId69"/>
    <p:sldId id="438" r:id="rId70"/>
    <p:sldId id="352" r:id="rId71"/>
    <p:sldId id="353" r:id="rId72"/>
    <p:sldId id="286" r:id="rId73"/>
    <p:sldId id="273" r:id="rId74"/>
    <p:sldId id="275" r:id="rId75"/>
    <p:sldId id="276" r:id="rId76"/>
    <p:sldId id="297" r:id="rId77"/>
    <p:sldId id="296" r:id="rId78"/>
    <p:sldId id="308" r:id="rId79"/>
    <p:sldId id="300" r:id="rId80"/>
  </p:sldIdLst>
  <p:sldSz cx="9144000" cy="6858000" type="screen4x3"/>
  <p:notesSz cx="6858000" cy="9144000"/>
  <p:defaultTextStyle>
    <a:defPPr>
      <a:defRPr lang="en-US"/>
    </a:defPPr>
    <a:lvl1pPr marL="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593813"/>
    <a:srgbClr val="3A240C"/>
    <a:srgbClr val="003618"/>
    <a:srgbClr val="007434"/>
    <a:srgbClr val="6600CC"/>
    <a:srgbClr val="E668D4"/>
    <a:srgbClr val="EB63C7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9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scrgbClr r="0" g="0" b="0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  <a:neCell>
      <a:tcStyle>
        <a:tcBdr/>
      </a:tcStyle>
    </a:neCell>
    <a:nwCell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vertBarState="maximized">
    <p:restoredLeft sz="12088" autoAdjust="0"/>
    <p:restoredTop sz="94783" autoAdjust="0"/>
  </p:normalViewPr>
  <p:slideViewPr>
    <p:cSldViewPr>
      <p:cViewPr varScale="1">
        <p:scale>
          <a:sx n="86" d="100"/>
          <a:sy n="86" d="100"/>
        </p:scale>
        <p:origin x="-137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6852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84" Type="http://schemas.openxmlformats.org/officeDocument/2006/relationships/theme" Target="theme/theme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presProps" Target="presProps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8886370-C6A0-47DF-990A-7E3E05D970E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B6CEE15-37CD-4483-86B0-48A984543CA2}">
      <dgm:prSet/>
      <dgm:spPr>
        <a:solidFill>
          <a:schemeClr val="accent2">
            <a:lumMod val="20000"/>
            <a:lumOff val="80000"/>
          </a:schemeClr>
        </a:solidFill>
        <a:ln>
          <a:solidFill>
            <a:schemeClr val="accent6">
              <a:lumMod val="75000"/>
            </a:schemeClr>
          </a:solidFill>
        </a:ln>
        <a:effectLst/>
      </dgm:spPr>
      <dgm:t>
        <a:bodyPr/>
        <a:lstStyle/>
        <a:p>
          <a:pPr rtl="0"/>
          <a:r>
            <a:rPr lang="ru-RU" b="1" dirty="0" smtClean="0">
              <a:solidFill>
                <a:schemeClr val="accent6">
                  <a:lumMod val="75000"/>
                </a:schemeClr>
              </a:solidFill>
            </a:rPr>
            <a:t>• </a:t>
          </a:r>
          <a:r>
            <a:rPr lang="ru-RU" b="1" dirty="0" smtClean="0">
              <a:solidFill>
                <a:schemeClr val="accent6">
                  <a:lumMod val="50000"/>
                </a:schemeClr>
              </a:solidFill>
            </a:rPr>
            <a:t>Журнал «Управление ДОУ» </a:t>
          </a:r>
          <a:endParaRPr lang="ru-RU" dirty="0">
            <a:solidFill>
              <a:schemeClr val="accent6">
                <a:lumMod val="50000"/>
              </a:schemeClr>
            </a:solidFill>
          </a:endParaRPr>
        </a:p>
      </dgm:t>
    </dgm:pt>
    <dgm:pt modelId="{8EEA34A6-F90E-4A21-815C-B2E2043F4644}" type="parTrans" cxnId="{D39FA4B7-B1CC-40FC-B411-1AAF15ED5B9B}">
      <dgm:prSet/>
      <dgm:spPr/>
      <dgm:t>
        <a:bodyPr/>
        <a:lstStyle/>
        <a:p>
          <a:endParaRPr lang="ru-RU">
            <a:solidFill>
              <a:schemeClr val="accent6">
                <a:lumMod val="75000"/>
              </a:schemeClr>
            </a:solidFill>
          </a:endParaRPr>
        </a:p>
      </dgm:t>
    </dgm:pt>
    <dgm:pt modelId="{5EB0EE8A-57DF-4799-AF2F-385286D7F88A}" type="sibTrans" cxnId="{D39FA4B7-B1CC-40FC-B411-1AAF15ED5B9B}">
      <dgm:prSet/>
      <dgm:spPr/>
      <dgm:t>
        <a:bodyPr/>
        <a:lstStyle/>
        <a:p>
          <a:endParaRPr lang="ru-RU">
            <a:solidFill>
              <a:schemeClr val="accent6">
                <a:lumMod val="75000"/>
              </a:schemeClr>
            </a:solidFill>
          </a:endParaRPr>
        </a:p>
      </dgm:t>
    </dgm:pt>
    <dgm:pt modelId="{5C45578A-8A69-4E83-A37B-1E9E6BF822A8}">
      <dgm:prSet/>
      <dgm:spPr>
        <a:solidFill>
          <a:schemeClr val="accent2">
            <a:lumMod val="20000"/>
            <a:lumOff val="80000"/>
          </a:schemeClr>
        </a:solidFill>
        <a:ln>
          <a:solidFill>
            <a:schemeClr val="accent6">
              <a:lumMod val="75000"/>
            </a:schemeClr>
          </a:solidFill>
        </a:ln>
        <a:effectLst/>
      </dgm:spPr>
      <dgm:t>
        <a:bodyPr/>
        <a:lstStyle/>
        <a:p>
          <a:pPr rtl="0"/>
          <a:r>
            <a:rPr lang="ru-RU" b="1" dirty="0" smtClean="0">
              <a:solidFill>
                <a:schemeClr val="accent6">
                  <a:lumMod val="75000"/>
                </a:schemeClr>
              </a:solidFill>
            </a:rPr>
            <a:t>• </a:t>
          </a:r>
          <a:r>
            <a:rPr lang="ru-RU" b="1" dirty="0" smtClean="0">
              <a:solidFill>
                <a:schemeClr val="accent6">
                  <a:lumMod val="50000"/>
                </a:schemeClr>
              </a:solidFill>
            </a:rPr>
            <a:t>Журнал «Воспитатель ДОУ» </a:t>
          </a:r>
          <a:endParaRPr lang="ru-RU" dirty="0">
            <a:solidFill>
              <a:schemeClr val="accent6">
                <a:lumMod val="50000"/>
              </a:schemeClr>
            </a:solidFill>
          </a:endParaRPr>
        </a:p>
      </dgm:t>
    </dgm:pt>
    <dgm:pt modelId="{5F640A86-C552-42D4-9105-AB707FAF2585}" type="parTrans" cxnId="{1C53C7B1-2E2C-426E-92F8-DEEC4BB26A7E}">
      <dgm:prSet/>
      <dgm:spPr/>
      <dgm:t>
        <a:bodyPr/>
        <a:lstStyle/>
        <a:p>
          <a:endParaRPr lang="ru-RU">
            <a:solidFill>
              <a:schemeClr val="accent6">
                <a:lumMod val="75000"/>
              </a:schemeClr>
            </a:solidFill>
          </a:endParaRPr>
        </a:p>
      </dgm:t>
    </dgm:pt>
    <dgm:pt modelId="{C09F44E0-9B01-45C1-97AA-A7CF1B7D1F56}" type="sibTrans" cxnId="{1C53C7B1-2E2C-426E-92F8-DEEC4BB26A7E}">
      <dgm:prSet/>
      <dgm:spPr/>
      <dgm:t>
        <a:bodyPr/>
        <a:lstStyle/>
        <a:p>
          <a:endParaRPr lang="ru-RU">
            <a:solidFill>
              <a:schemeClr val="accent6">
                <a:lumMod val="75000"/>
              </a:schemeClr>
            </a:solidFill>
          </a:endParaRPr>
        </a:p>
      </dgm:t>
    </dgm:pt>
    <dgm:pt modelId="{07729B90-7C20-46AE-AF6F-26BC44DB5C08}">
      <dgm:prSet/>
      <dgm:spPr>
        <a:solidFill>
          <a:schemeClr val="accent2">
            <a:lumMod val="20000"/>
            <a:lumOff val="80000"/>
          </a:schemeClr>
        </a:solidFill>
        <a:ln>
          <a:solidFill>
            <a:schemeClr val="accent6">
              <a:lumMod val="75000"/>
            </a:schemeClr>
          </a:solidFill>
        </a:ln>
        <a:effectLst/>
      </dgm:spPr>
      <dgm:t>
        <a:bodyPr/>
        <a:lstStyle/>
        <a:p>
          <a:pPr rtl="0"/>
          <a:r>
            <a:rPr lang="ru-RU" b="1" dirty="0" smtClean="0">
              <a:solidFill>
                <a:schemeClr val="accent6">
                  <a:lumMod val="75000"/>
                </a:schemeClr>
              </a:solidFill>
            </a:rPr>
            <a:t>• </a:t>
          </a:r>
          <a:r>
            <a:rPr lang="ru-RU" b="1" dirty="0" smtClean="0">
              <a:solidFill>
                <a:schemeClr val="accent6">
                  <a:lumMod val="50000"/>
                </a:schemeClr>
              </a:solidFill>
            </a:rPr>
            <a:t>Журнал «Логопед»</a:t>
          </a:r>
          <a:endParaRPr lang="ru-RU" dirty="0">
            <a:solidFill>
              <a:schemeClr val="accent6">
                <a:lumMod val="50000"/>
              </a:schemeClr>
            </a:solidFill>
          </a:endParaRPr>
        </a:p>
      </dgm:t>
    </dgm:pt>
    <dgm:pt modelId="{8C6B8048-F1DF-42D0-B863-103B1C4DEED2}" type="parTrans" cxnId="{A54ABCDD-12B8-4F84-8DB1-C7F26F69A468}">
      <dgm:prSet/>
      <dgm:spPr/>
      <dgm:t>
        <a:bodyPr/>
        <a:lstStyle/>
        <a:p>
          <a:endParaRPr lang="ru-RU">
            <a:solidFill>
              <a:schemeClr val="accent6">
                <a:lumMod val="75000"/>
              </a:schemeClr>
            </a:solidFill>
          </a:endParaRPr>
        </a:p>
      </dgm:t>
    </dgm:pt>
    <dgm:pt modelId="{2A612B08-D2EE-4204-9317-FF6F5D71797C}" type="sibTrans" cxnId="{A54ABCDD-12B8-4F84-8DB1-C7F26F69A468}">
      <dgm:prSet/>
      <dgm:spPr/>
      <dgm:t>
        <a:bodyPr/>
        <a:lstStyle/>
        <a:p>
          <a:endParaRPr lang="ru-RU">
            <a:solidFill>
              <a:schemeClr val="accent6">
                <a:lumMod val="75000"/>
              </a:schemeClr>
            </a:solidFill>
          </a:endParaRPr>
        </a:p>
      </dgm:t>
    </dgm:pt>
    <dgm:pt modelId="{4ACB56E4-1493-4574-A67D-2402F189DFF3}">
      <dgm:prSet/>
      <dgm:spPr>
        <a:solidFill>
          <a:schemeClr val="accent2">
            <a:lumMod val="20000"/>
            <a:lumOff val="80000"/>
          </a:schemeClr>
        </a:solidFill>
        <a:ln>
          <a:solidFill>
            <a:schemeClr val="accent6">
              <a:lumMod val="75000"/>
            </a:schemeClr>
          </a:solidFill>
        </a:ln>
        <a:effectLst/>
      </dgm:spPr>
      <dgm:t>
        <a:bodyPr/>
        <a:lstStyle/>
        <a:p>
          <a:pPr rtl="0"/>
          <a:r>
            <a:rPr lang="ru-RU" b="1" dirty="0" smtClean="0">
              <a:solidFill>
                <a:schemeClr val="accent6">
                  <a:lumMod val="75000"/>
                </a:schemeClr>
              </a:solidFill>
            </a:rPr>
            <a:t>• </a:t>
          </a:r>
          <a:r>
            <a:rPr lang="ru-RU" b="1" dirty="0" smtClean="0">
              <a:solidFill>
                <a:schemeClr val="accent6">
                  <a:lumMod val="50000"/>
                </a:schemeClr>
              </a:solidFill>
            </a:rPr>
            <a:t>Журнал «Медработник ДОУ»</a:t>
          </a:r>
          <a:endParaRPr lang="ru-RU" dirty="0">
            <a:solidFill>
              <a:schemeClr val="accent6">
                <a:lumMod val="50000"/>
              </a:schemeClr>
            </a:solidFill>
          </a:endParaRPr>
        </a:p>
      </dgm:t>
    </dgm:pt>
    <dgm:pt modelId="{145F77F7-AB5A-43B8-BB2C-01843707E440}" type="parTrans" cxnId="{19CE157D-3E6E-4EE2-B413-9C578B61D563}">
      <dgm:prSet/>
      <dgm:spPr/>
      <dgm:t>
        <a:bodyPr/>
        <a:lstStyle/>
        <a:p>
          <a:endParaRPr lang="ru-RU">
            <a:solidFill>
              <a:schemeClr val="accent6">
                <a:lumMod val="75000"/>
              </a:schemeClr>
            </a:solidFill>
          </a:endParaRPr>
        </a:p>
      </dgm:t>
    </dgm:pt>
    <dgm:pt modelId="{3722323F-8065-4FFC-B6CB-106B0D78A031}" type="sibTrans" cxnId="{19CE157D-3E6E-4EE2-B413-9C578B61D563}">
      <dgm:prSet/>
      <dgm:spPr/>
      <dgm:t>
        <a:bodyPr/>
        <a:lstStyle/>
        <a:p>
          <a:endParaRPr lang="ru-RU">
            <a:solidFill>
              <a:schemeClr val="accent6">
                <a:lumMod val="75000"/>
              </a:schemeClr>
            </a:solidFill>
          </a:endParaRPr>
        </a:p>
      </dgm:t>
    </dgm:pt>
    <dgm:pt modelId="{E9FB4718-125B-49D5-A2C8-58BFF286B5AB}">
      <dgm:prSet/>
      <dgm:spPr>
        <a:solidFill>
          <a:schemeClr val="accent2">
            <a:lumMod val="20000"/>
            <a:lumOff val="80000"/>
          </a:schemeClr>
        </a:solidFill>
        <a:ln>
          <a:solidFill>
            <a:schemeClr val="accent6">
              <a:lumMod val="75000"/>
            </a:schemeClr>
          </a:solidFill>
        </a:ln>
        <a:effectLst/>
      </dgm:spPr>
      <dgm:t>
        <a:bodyPr/>
        <a:lstStyle/>
        <a:p>
          <a:pPr rtl="0"/>
          <a:r>
            <a:rPr lang="ru-RU" b="1" dirty="0" smtClean="0">
              <a:solidFill>
                <a:schemeClr val="accent6">
                  <a:lumMod val="75000"/>
                </a:schemeClr>
              </a:solidFill>
            </a:rPr>
            <a:t>• </a:t>
          </a:r>
          <a:r>
            <a:rPr lang="ru-RU" b="1" dirty="0" smtClean="0">
              <a:solidFill>
                <a:schemeClr val="accent6">
                  <a:lumMod val="50000"/>
                </a:schemeClr>
              </a:solidFill>
            </a:rPr>
            <a:t>Журнал «Методист ДОУ»</a:t>
          </a:r>
          <a:endParaRPr lang="ru-RU" dirty="0">
            <a:solidFill>
              <a:schemeClr val="accent6">
                <a:lumMod val="50000"/>
              </a:schemeClr>
            </a:solidFill>
          </a:endParaRPr>
        </a:p>
      </dgm:t>
    </dgm:pt>
    <dgm:pt modelId="{993C5DFB-EB42-4E08-A175-EB737CE04007}" type="parTrans" cxnId="{E498770F-006C-4F9D-9D21-5519E4AD678B}">
      <dgm:prSet/>
      <dgm:spPr/>
      <dgm:t>
        <a:bodyPr/>
        <a:lstStyle/>
        <a:p>
          <a:endParaRPr lang="ru-RU">
            <a:solidFill>
              <a:schemeClr val="accent6">
                <a:lumMod val="75000"/>
              </a:schemeClr>
            </a:solidFill>
          </a:endParaRPr>
        </a:p>
      </dgm:t>
    </dgm:pt>
    <dgm:pt modelId="{5E3DB068-926D-41DB-A65A-7EF31CF582DF}" type="sibTrans" cxnId="{E498770F-006C-4F9D-9D21-5519E4AD678B}">
      <dgm:prSet/>
      <dgm:spPr/>
      <dgm:t>
        <a:bodyPr/>
        <a:lstStyle/>
        <a:p>
          <a:endParaRPr lang="ru-RU">
            <a:solidFill>
              <a:schemeClr val="accent6">
                <a:lumMod val="75000"/>
              </a:schemeClr>
            </a:solidFill>
          </a:endParaRPr>
        </a:p>
      </dgm:t>
    </dgm:pt>
    <dgm:pt modelId="{E3D784FA-FAE1-4450-B5AD-07F75EC3536C}">
      <dgm:prSet/>
      <dgm:spPr>
        <a:solidFill>
          <a:schemeClr val="accent2">
            <a:lumMod val="20000"/>
            <a:lumOff val="80000"/>
          </a:schemeClr>
        </a:solidFill>
        <a:ln>
          <a:solidFill>
            <a:schemeClr val="accent6">
              <a:lumMod val="75000"/>
            </a:schemeClr>
          </a:solidFill>
        </a:ln>
        <a:effectLst/>
      </dgm:spPr>
      <dgm:t>
        <a:bodyPr/>
        <a:lstStyle/>
        <a:p>
          <a:pPr rtl="0"/>
          <a:r>
            <a:rPr lang="ru-RU" b="1" dirty="0" smtClean="0">
              <a:solidFill>
                <a:schemeClr val="accent6">
                  <a:lumMod val="75000"/>
                </a:schemeClr>
              </a:solidFill>
            </a:rPr>
            <a:t>• </a:t>
          </a:r>
          <a:r>
            <a:rPr lang="ru-RU" b="1" dirty="0" smtClean="0">
              <a:solidFill>
                <a:schemeClr val="accent6">
                  <a:lumMod val="50000"/>
                </a:schemeClr>
              </a:solidFill>
            </a:rPr>
            <a:t>Журнал «Инструктор по физкультуре»</a:t>
          </a:r>
          <a:endParaRPr lang="ru-RU" b="1" dirty="0">
            <a:solidFill>
              <a:schemeClr val="accent6">
                <a:lumMod val="50000"/>
              </a:schemeClr>
            </a:solidFill>
          </a:endParaRPr>
        </a:p>
      </dgm:t>
    </dgm:pt>
    <dgm:pt modelId="{0743C009-B7FF-44C4-B45A-326D1BA18A6E}" type="parTrans" cxnId="{3B916310-8B40-4FB4-A46F-607EFBCC731F}">
      <dgm:prSet/>
      <dgm:spPr/>
      <dgm:t>
        <a:bodyPr/>
        <a:lstStyle/>
        <a:p>
          <a:endParaRPr lang="ru-RU">
            <a:solidFill>
              <a:schemeClr val="accent6">
                <a:lumMod val="75000"/>
              </a:schemeClr>
            </a:solidFill>
          </a:endParaRPr>
        </a:p>
      </dgm:t>
    </dgm:pt>
    <dgm:pt modelId="{3DE27A65-ECAD-4CA5-AF13-BB3629588B3B}" type="sibTrans" cxnId="{3B916310-8B40-4FB4-A46F-607EFBCC731F}">
      <dgm:prSet/>
      <dgm:spPr/>
      <dgm:t>
        <a:bodyPr/>
        <a:lstStyle/>
        <a:p>
          <a:endParaRPr lang="ru-RU">
            <a:solidFill>
              <a:schemeClr val="accent6">
                <a:lumMod val="75000"/>
              </a:schemeClr>
            </a:solidFill>
          </a:endParaRPr>
        </a:p>
      </dgm:t>
    </dgm:pt>
    <dgm:pt modelId="{4551D979-9E34-4A9A-BE90-E460E54C4669}" type="pres">
      <dgm:prSet presAssocID="{98886370-C6A0-47DF-990A-7E3E05D970E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54105A5-96A7-4F31-AB2E-BE33F16E800E}" type="pres">
      <dgm:prSet presAssocID="{AB6CEE15-37CD-4483-86B0-48A984543CA2}" presName="parentText" presStyleLbl="node1" presStyleIdx="0" presStyleCnt="6">
        <dgm:presLayoutVars>
          <dgm:chMax val="0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082A10B5-C16C-4937-B5D5-ED4F94A6725C}" type="pres">
      <dgm:prSet presAssocID="{5EB0EE8A-57DF-4799-AF2F-385286D7F88A}" presName="spacer" presStyleCnt="0"/>
      <dgm:spPr/>
    </dgm:pt>
    <dgm:pt modelId="{9C91DB59-80DD-4BFE-AEAC-D982FF31C1D4}" type="pres">
      <dgm:prSet presAssocID="{5C45578A-8A69-4E83-A37B-1E9E6BF822A8}" presName="parentText" presStyleLbl="node1" presStyleIdx="1" presStyleCnt="6">
        <dgm:presLayoutVars>
          <dgm:chMax val="0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9F2DBA0A-3828-4AFF-992D-B7F09088320D}" type="pres">
      <dgm:prSet presAssocID="{C09F44E0-9B01-45C1-97AA-A7CF1B7D1F56}" presName="spacer" presStyleCnt="0"/>
      <dgm:spPr/>
    </dgm:pt>
    <dgm:pt modelId="{5B3DC228-C563-415A-9F33-A5DCB5C133FC}" type="pres">
      <dgm:prSet presAssocID="{07729B90-7C20-46AE-AF6F-26BC44DB5C08}" presName="parentText" presStyleLbl="node1" presStyleIdx="2" presStyleCnt="6">
        <dgm:presLayoutVars>
          <dgm:chMax val="0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A87F0F04-B9DE-40D1-926D-1BA8D0769FFE}" type="pres">
      <dgm:prSet presAssocID="{2A612B08-D2EE-4204-9317-FF6F5D71797C}" presName="spacer" presStyleCnt="0"/>
      <dgm:spPr/>
    </dgm:pt>
    <dgm:pt modelId="{E19A3BC6-5D3B-4AFB-823C-BD3883F2F505}" type="pres">
      <dgm:prSet presAssocID="{4ACB56E4-1493-4574-A67D-2402F189DFF3}" presName="parentText" presStyleLbl="node1" presStyleIdx="3" presStyleCnt="6">
        <dgm:presLayoutVars>
          <dgm:chMax val="0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437703AF-06B4-43D7-8354-0ACCB825AE46}" type="pres">
      <dgm:prSet presAssocID="{3722323F-8065-4FFC-B6CB-106B0D78A031}" presName="spacer" presStyleCnt="0"/>
      <dgm:spPr/>
    </dgm:pt>
    <dgm:pt modelId="{C928B22C-19EA-431D-AA7E-18832753238A}" type="pres">
      <dgm:prSet presAssocID="{E9FB4718-125B-49D5-A2C8-58BFF286B5AB}" presName="parentText" presStyleLbl="node1" presStyleIdx="4" presStyleCnt="6">
        <dgm:presLayoutVars>
          <dgm:chMax val="0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3667E747-7204-4788-BA90-251FDD1A751A}" type="pres">
      <dgm:prSet presAssocID="{5E3DB068-926D-41DB-A65A-7EF31CF582DF}" presName="spacer" presStyleCnt="0"/>
      <dgm:spPr/>
    </dgm:pt>
    <dgm:pt modelId="{A60C35F6-5EF0-42FE-ADA8-3B8ABD5CD61D}" type="pres">
      <dgm:prSet presAssocID="{E3D784FA-FAE1-4450-B5AD-07F75EC3536C}" presName="parentText" presStyleLbl="node1" presStyleIdx="5" presStyleCnt="6">
        <dgm:presLayoutVars>
          <dgm:chMax val="0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</dgm:ptLst>
  <dgm:cxnLst>
    <dgm:cxn modelId="{1C53C7B1-2E2C-426E-92F8-DEEC4BB26A7E}" srcId="{98886370-C6A0-47DF-990A-7E3E05D970E6}" destId="{5C45578A-8A69-4E83-A37B-1E9E6BF822A8}" srcOrd="1" destOrd="0" parTransId="{5F640A86-C552-42D4-9105-AB707FAF2585}" sibTransId="{C09F44E0-9B01-45C1-97AA-A7CF1B7D1F56}"/>
    <dgm:cxn modelId="{30051615-29E1-4C77-AC23-5C6FD12B8058}" type="presOf" srcId="{5C45578A-8A69-4E83-A37B-1E9E6BF822A8}" destId="{9C91DB59-80DD-4BFE-AEAC-D982FF31C1D4}" srcOrd="0" destOrd="0" presId="urn:microsoft.com/office/officeart/2005/8/layout/vList2"/>
    <dgm:cxn modelId="{19CE157D-3E6E-4EE2-B413-9C578B61D563}" srcId="{98886370-C6A0-47DF-990A-7E3E05D970E6}" destId="{4ACB56E4-1493-4574-A67D-2402F189DFF3}" srcOrd="3" destOrd="0" parTransId="{145F77F7-AB5A-43B8-BB2C-01843707E440}" sibTransId="{3722323F-8065-4FFC-B6CB-106B0D78A031}"/>
    <dgm:cxn modelId="{B85EAE3D-ACBA-4BFC-BCC1-B8C873E21D24}" type="presOf" srcId="{E3D784FA-FAE1-4450-B5AD-07F75EC3536C}" destId="{A60C35F6-5EF0-42FE-ADA8-3B8ABD5CD61D}" srcOrd="0" destOrd="0" presId="urn:microsoft.com/office/officeart/2005/8/layout/vList2"/>
    <dgm:cxn modelId="{FA5D9AA8-9943-450C-A04A-599F32BEB30A}" type="presOf" srcId="{4ACB56E4-1493-4574-A67D-2402F189DFF3}" destId="{E19A3BC6-5D3B-4AFB-823C-BD3883F2F505}" srcOrd="0" destOrd="0" presId="urn:microsoft.com/office/officeart/2005/8/layout/vList2"/>
    <dgm:cxn modelId="{D39FA4B7-B1CC-40FC-B411-1AAF15ED5B9B}" srcId="{98886370-C6A0-47DF-990A-7E3E05D970E6}" destId="{AB6CEE15-37CD-4483-86B0-48A984543CA2}" srcOrd="0" destOrd="0" parTransId="{8EEA34A6-F90E-4A21-815C-B2E2043F4644}" sibTransId="{5EB0EE8A-57DF-4799-AF2F-385286D7F88A}"/>
    <dgm:cxn modelId="{E498770F-006C-4F9D-9D21-5519E4AD678B}" srcId="{98886370-C6A0-47DF-990A-7E3E05D970E6}" destId="{E9FB4718-125B-49D5-A2C8-58BFF286B5AB}" srcOrd="4" destOrd="0" parTransId="{993C5DFB-EB42-4E08-A175-EB737CE04007}" sibTransId="{5E3DB068-926D-41DB-A65A-7EF31CF582DF}"/>
    <dgm:cxn modelId="{5663764A-2D32-4E42-A1C1-39173F8894EE}" type="presOf" srcId="{07729B90-7C20-46AE-AF6F-26BC44DB5C08}" destId="{5B3DC228-C563-415A-9F33-A5DCB5C133FC}" srcOrd="0" destOrd="0" presId="urn:microsoft.com/office/officeart/2005/8/layout/vList2"/>
    <dgm:cxn modelId="{C91F3A14-3933-4E52-AF9C-0FD1F6E283E7}" type="presOf" srcId="{E9FB4718-125B-49D5-A2C8-58BFF286B5AB}" destId="{C928B22C-19EA-431D-AA7E-18832753238A}" srcOrd="0" destOrd="0" presId="urn:microsoft.com/office/officeart/2005/8/layout/vList2"/>
    <dgm:cxn modelId="{3B916310-8B40-4FB4-A46F-607EFBCC731F}" srcId="{98886370-C6A0-47DF-990A-7E3E05D970E6}" destId="{E3D784FA-FAE1-4450-B5AD-07F75EC3536C}" srcOrd="5" destOrd="0" parTransId="{0743C009-B7FF-44C4-B45A-326D1BA18A6E}" sibTransId="{3DE27A65-ECAD-4CA5-AF13-BB3629588B3B}"/>
    <dgm:cxn modelId="{9B56240A-B7CC-48A9-A994-B71AA30F485E}" type="presOf" srcId="{98886370-C6A0-47DF-990A-7E3E05D970E6}" destId="{4551D979-9E34-4A9A-BE90-E460E54C4669}" srcOrd="0" destOrd="0" presId="urn:microsoft.com/office/officeart/2005/8/layout/vList2"/>
    <dgm:cxn modelId="{A54ABCDD-12B8-4F84-8DB1-C7F26F69A468}" srcId="{98886370-C6A0-47DF-990A-7E3E05D970E6}" destId="{07729B90-7C20-46AE-AF6F-26BC44DB5C08}" srcOrd="2" destOrd="0" parTransId="{8C6B8048-F1DF-42D0-B863-103B1C4DEED2}" sibTransId="{2A612B08-D2EE-4204-9317-FF6F5D71797C}"/>
    <dgm:cxn modelId="{994492F5-4936-4387-8B0D-61763CA07732}" type="presOf" srcId="{AB6CEE15-37CD-4483-86B0-48A984543CA2}" destId="{554105A5-96A7-4F31-AB2E-BE33F16E800E}" srcOrd="0" destOrd="0" presId="urn:microsoft.com/office/officeart/2005/8/layout/vList2"/>
    <dgm:cxn modelId="{FEE3E5BB-0592-4445-A586-BFEB830E13A0}" type="presParOf" srcId="{4551D979-9E34-4A9A-BE90-E460E54C4669}" destId="{554105A5-96A7-4F31-AB2E-BE33F16E800E}" srcOrd="0" destOrd="0" presId="urn:microsoft.com/office/officeart/2005/8/layout/vList2"/>
    <dgm:cxn modelId="{66FDEDC7-E3CC-4F93-A515-6A873FCAF9EA}" type="presParOf" srcId="{4551D979-9E34-4A9A-BE90-E460E54C4669}" destId="{082A10B5-C16C-4937-B5D5-ED4F94A6725C}" srcOrd="1" destOrd="0" presId="urn:microsoft.com/office/officeart/2005/8/layout/vList2"/>
    <dgm:cxn modelId="{867E455E-CCEC-4F87-B830-18AD385202C1}" type="presParOf" srcId="{4551D979-9E34-4A9A-BE90-E460E54C4669}" destId="{9C91DB59-80DD-4BFE-AEAC-D982FF31C1D4}" srcOrd="2" destOrd="0" presId="urn:microsoft.com/office/officeart/2005/8/layout/vList2"/>
    <dgm:cxn modelId="{F0285B14-B372-488C-B09C-9E41E3D63E8E}" type="presParOf" srcId="{4551D979-9E34-4A9A-BE90-E460E54C4669}" destId="{9F2DBA0A-3828-4AFF-992D-B7F09088320D}" srcOrd="3" destOrd="0" presId="urn:microsoft.com/office/officeart/2005/8/layout/vList2"/>
    <dgm:cxn modelId="{BEE60069-CD21-4F06-87C7-D3CD2A41F7C8}" type="presParOf" srcId="{4551D979-9E34-4A9A-BE90-E460E54C4669}" destId="{5B3DC228-C563-415A-9F33-A5DCB5C133FC}" srcOrd="4" destOrd="0" presId="urn:microsoft.com/office/officeart/2005/8/layout/vList2"/>
    <dgm:cxn modelId="{4B60635B-3CAF-4179-8ABA-82C346393862}" type="presParOf" srcId="{4551D979-9E34-4A9A-BE90-E460E54C4669}" destId="{A87F0F04-B9DE-40D1-926D-1BA8D0769FFE}" srcOrd="5" destOrd="0" presId="urn:microsoft.com/office/officeart/2005/8/layout/vList2"/>
    <dgm:cxn modelId="{9368FD48-43A4-4160-AF55-93589B7D7D0B}" type="presParOf" srcId="{4551D979-9E34-4A9A-BE90-E460E54C4669}" destId="{E19A3BC6-5D3B-4AFB-823C-BD3883F2F505}" srcOrd="6" destOrd="0" presId="urn:microsoft.com/office/officeart/2005/8/layout/vList2"/>
    <dgm:cxn modelId="{1D965E26-B127-4211-A109-BC4981FF9A59}" type="presParOf" srcId="{4551D979-9E34-4A9A-BE90-E460E54C4669}" destId="{437703AF-06B4-43D7-8354-0ACCB825AE46}" srcOrd="7" destOrd="0" presId="urn:microsoft.com/office/officeart/2005/8/layout/vList2"/>
    <dgm:cxn modelId="{02605A67-7A0B-4BA5-9481-98CBFB4D25AE}" type="presParOf" srcId="{4551D979-9E34-4A9A-BE90-E460E54C4669}" destId="{C928B22C-19EA-431D-AA7E-18832753238A}" srcOrd="8" destOrd="0" presId="urn:microsoft.com/office/officeart/2005/8/layout/vList2"/>
    <dgm:cxn modelId="{87E6031E-F8CB-4A99-AC0D-9A9920F9610D}" type="presParOf" srcId="{4551D979-9E34-4A9A-BE90-E460E54C4669}" destId="{3667E747-7204-4788-BA90-251FDD1A751A}" srcOrd="9" destOrd="0" presId="urn:microsoft.com/office/officeart/2005/8/layout/vList2"/>
    <dgm:cxn modelId="{A9E969DC-A43A-4129-BD99-8232D5AF6A04}" type="presParOf" srcId="{4551D979-9E34-4A9A-BE90-E460E54C4669}" destId="{A60C35F6-5EF0-42FE-ADA8-3B8ABD5CD61D}" srcOrd="10" destOrd="0" presId="urn:microsoft.com/office/officeart/2005/8/layout/vList2"/>
  </dgm:cxnLst>
  <dgm:bg>
    <a:effectLst>
      <a:outerShdw blurRad="50800" dist="38100" dir="2700000" algn="tl" rotWithShape="0">
        <a:prstClr val="black">
          <a:alpha val="40000"/>
        </a:prstClr>
      </a:outerShdw>
    </a:effectLst>
  </dgm:bg>
  <dgm:whole>
    <a:ln>
      <a:noFill/>
    </a:ln>
  </dgm:whole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FB6ABB4-1430-47CD-9D4B-9D033E59E7BA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4CD4F05-6A4F-499F-A9D2-272B8D89A1BD}">
      <dgm:prSet/>
      <dgm:spPr>
        <a:solidFill>
          <a:schemeClr val="accent2">
            <a:lumMod val="20000"/>
            <a:lumOff val="80000"/>
          </a:schemeClr>
        </a:solidFill>
        <a:ln>
          <a:solidFill>
            <a:schemeClr val="accent6">
              <a:lumMod val="75000"/>
            </a:schemeClr>
          </a:solidFill>
        </a:ln>
        <a:effectLst/>
      </dgm:spPr>
      <dgm:t>
        <a:bodyPr/>
        <a:lstStyle/>
        <a:p>
          <a:pPr rtl="0">
            <a:lnSpc>
              <a:spcPct val="100000"/>
            </a:lnSpc>
          </a:pPr>
          <a:r>
            <a:rPr lang="ru-RU" b="1" dirty="0" smtClean="0">
              <a:solidFill>
                <a:schemeClr val="accent6">
                  <a:lumMod val="75000"/>
                </a:schemeClr>
              </a:solidFill>
            </a:rPr>
            <a:t>• </a:t>
          </a:r>
          <a:r>
            <a:rPr lang="ru-RU" b="1" dirty="0" smtClean="0">
              <a:solidFill>
                <a:schemeClr val="accent6">
                  <a:lumMod val="50000"/>
                </a:schemeClr>
              </a:solidFill>
            </a:rPr>
            <a:t>Библиотека журнала «Управление ДОУ»</a:t>
          </a:r>
          <a:endParaRPr lang="ru-RU" dirty="0">
            <a:solidFill>
              <a:schemeClr val="accent6">
                <a:lumMod val="50000"/>
              </a:schemeClr>
            </a:solidFill>
          </a:endParaRPr>
        </a:p>
      </dgm:t>
    </dgm:pt>
    <dgm:pt modelId="{46983A9B-D6AA-49B2-9F2C-289078E6A99B}" type="parTrans" cxnId="{86792951-A70E-43D4-B4EA-A4FD19DCF449}">
      <dgm:prSet/>
      <dgm:spPr/>
      <dgm:t>
        <a:bodyPr/>
        <a:lstStyle/>
        <a:p>
          <a:endParaRPr lang="ru-RU">
            <a:solidFill>
              <a:schemeClr val="accent6">
                <a:lumMod val="75000"/>
              </a:schemeClr>
            </a:solidFill>
          </a:endParaRPr>
        </a:p>
      </dgm:t>
    </dgm:pt>
    <dgm:pt modelId="{5FE5584D-10CC-461C-897D-F8703CA234C4}" type="sibTrans" cxnId="{86792951-A70E-43D4-B4EA-A4FD19DCF449}">
      <dgm:prSet/>
      <dgm:spPr/>
      <dgm:t>
        <a:bodyPr/>
        <a:lstStyle/>
        <a:p>
          <a:endParaRPr lang="ru-RU">
            <a:solidFill>
              <a:schemeClr val="accent6">
                <a:lumMod val="75000"/>
              </a:schemeClr>
            </a:solidFill>
          </a:endParaRPr>
        </a:p>
      </dgm:t>
    </dgm:pt>
    <dgm:pt modelId="{1A533833-C1D3-4415-8431-06498937E27D}">
      <dgm:prSet/>
      <dgm:spPr>
        <a:solidFill>
          <a:schemeClr val="accent2">
            <a:lumMod val="20000"/>
            <a:lumOff val="80000"/>
          </a:schemeClr>
        </a:solidFill>
        <a:ln>
          <a:solidFill>
            <a:schemeClr val="accent6">
              <a:lumMod val="75000"/>
            </a:schemeClr>
          </a:solidFill>
        </a:ln>
        <a:effectLst/>
      </dgm:spPr>
      <dgm:t>
        <a:bodyPr/>
        <a:lstStyle/>
        <a:p>
          <a:pPr rtl="0"/>
          <a:r>
            <a:rPr lang="ru-RU" b="1" dirty="0" smtClean="0">
              <a:solidFill>
                <a:schemeClr val="accent6">
                  <a:lumMod val="75000"/>
                </a:schemeClr>
              </a:solidFill>
            </a:rPr>
            <a:t>• </a:t>
          </a:r>
          <a:r>
            <a:rPr lang="ru-RU" b="1" dirty="0" smtClean="0">
              <a:solidFill>
                <a:schemeClr val="accent6">
                  <a:lumMod val="50000"/>
                </a:schemeClr>
              </a:solidFill>
            </a:rPr>
            <a:t>Библиотека Воспитателя </a:t>
          </a:r>
          <a:endParaRPr lang="ru-RU" dirty="0">
            <a:solidFill>
              <a:schemeClr val="accent6">
                <a:lumMod val="50000"/>
              </a:schemeClr>
            </a:solidFill>
          </a:endParaRPr>
        </a:p>
      </dgm:t>
    </dgm:pt>
    <dgm:pt modelId="{E54F2AF6-0107-4D3C-89FA-961C720EDEC8}" type="parTrans" cxnId="{22DC3743-FBA2-43AB-A511-CC101D9B03D5}">
      <dgm:prSet/>
      <dgm:spPr/>
      <dgm:t>
        <a:bodyPr/>
        <a:lstStyle/>
        <a:p>
          <a:endParaRPr lang="ru-RU">
            <a:solidFill>
              <a:schemeClr val="accent6">
                <a:lumMod val="75000"/>
              </a:schemeClr>
            </a:solidFill>
          </a:endParaRPr>
        </a:p>
      </dgm:t>
    </dgm:pt>
    <dgm:pt modelId="{D77B051B-1DE7-48B8-8372-3C02C8DA556F}" type="sibTrans" cxnId="{22DC3743-FBA2-43AB-A511-CC101D9B03D5}">
      <dgm:prSet/>
      <dgm:spPr/>
      <dgm:t>
        <a:bodyPr/>
        <a:lstStyle/>
        <a:p>
          <a:endParaRPr lang="ru-RU">
            <a:solidFill>
              <a:schemeClr val="accent6">
                <a:lumMod val="75000"/>
              </a:schemeClr>
            </a:solidFill>
          </a:endParaRPr>
        </a:p>
      </dgm:t>
    </dgm:pt>
    <dgm:pt modelId="{47B2643B-5892-4867-A166-D08D9565F1F1}">
      <dgm:prSet/>
      <dgm:spPr>
        <a:solidFill>
          <a:schemeClr val="accent2">
            <a:lumMod val="20000"/>
            <a:lumOff val="80000"/>
          </a:schemeClr>
        </a:solidFill>
        <a:ln>
          <a:solidFill>
            <a:schemeClr val="accent6">
              <a:lumMod val="75000"/>
            </a:schemeClr>
          </a:solidFill>
        </a:ln>
        <a:effectLst/>
      </dgm:spPr>
      <dgm:t>
        <a:bodyPr/>
        <a:lstStyle/>
        <a:p>
          <a:pPr rtl="0"/>
          <a:r>
            <a:rPr lang="ru-RU" b="1" dirty="0" smtClean="0">
              <a:solidFill>
                <a:schemeClr val="accent6">
                  <a:lumMod val="75000"/>
                </a:schemeClr>
              </a:solidFill>
            </a:rPr>
            <a:t>• </a:t>
          </a:r>
          <a:r>
            <a:rPr lang="ru-RU" b="1" dirty="0" smtClean="0">
              <a:solidFill>
                <a:schemeClr val="accent6">
                  <a:lumMod val="50000"/>
                </a:schemeClr>
              </a:solidFill>
            </a:rPr>
            <a:t>Библиотека Логопеда</a:t>
          </a:r>
          <a:endParaRPr lang="ru-RU" dirty="0">
            <a:solidFill>
              <a:schemeClr val="accent6">
                <a:lumMod val="50000"/>
              </a:schemeClr>
            </a:solidFill>
          </a:endParaRPr>
        </a:p>
      </dgm:t>
    </dgm:pt>
    <dgm:pt modelId="{AB8DAD0C-0E2B-4273-BF9E-AA24F25C19A1}" type="parTrans" cxnId="{E55C02F6-1E88-403A-8C98-5621C0FD1EFB}">
      <dgm:prSet/>
      <dgm:spPr/>
      <dgm:t>
        <a:bodyPr/>
        <a:lstStyle/>
        <a:p>
          <a:endParaRPr lang="ru-RU">
            <a:solidFill>
              <a:schemeClr val="accent6">
                <a:lumMod val="75000"/>
              </a:schemeClr>
            </a:solidFill>
          </a:endParaRPr>
        </a:p>
      </dgm:t>
    </dgm:pt>
    <dgm:pt modelId="{CD79E285-3279-4898-A8C8-E13B13BD06C2}" type="sibTrans" cxnId="{E55C02F6-1E88-403A-8C98-5621C0FD1EFB}">
      <dgm:prSet/>
      <dgm:spPr/>
      <dgm:t>
        <a:bodyPr/>
        <a:lstStyle/>
        <a:p>
          <a:endParaRPr lang="ru-RU">
            <a:solidFill>
              <a:schemeClr val="accent6">
                <a:lumMod val="75000"/>
              </a:schemeClr>
            </a:solidFill>
          </a:endParaRPr>
        </a:p>
      </dgm:t>
    </dgm:pt>
    <dgm:pt modelId="{B076DA1B-FD8F-4F88-AE8B-9B38830E8CB0}">
      <dgm:prSet/>
      <dgm:spPr>
        <a:solidFill>
          <a:schemeClr val="accent2">
            <a:lumMod val="20000"/>
            <a:lumOff val="80000"/>
          </a:schemeClr>
        </a:solidFill>
        <a:ln>
          <a:solidFill>
            <a:schemeClr val="accent6">
              <a:lumMod val="75000"/>
            </a:schemeClr>
          </a:solidFill>
        </a:ln>
        <a:effectLst/>
      </dgm:spPr>
      <dgm:t>
        <a:bodyPr/>
        <a:lstStyle/>
        <a:p>
          <a:pPr rtl="0"/>
          <a:r>
            <a:rPr lang="ru-RU" b="1" dirty="0" smtClean="0">
              <a:solidFill>
                <a:schemeClr val="accent6">
                  <a:lumMod val="75000"/>
                </a:schemeClr>
              </a:solidFill>
            </a:rPr>
            <a:t>• </a:t>
          </a:r>
          <a:r>
            <a:rPr lang="ru-RU" b="1" dirty="0" smtClean="0">
              <a:solidFill>
                <a:schemeClr val="accent6">
                  <a:lumMod val="50000"/>
                </a:schemeClr>
              </a:solidFill>
            </a:rPr>
            <a:t>Журналы для специалистов ДОУ</a:t>
          </a:r>
          <a:endParaRPr lang="ru-RU" dirty="0">
            <a:solidFill>
              <a:schemeClr val="accent6">
                <a:lumMod val="50000"/>
              </a:schemeClr>
            </a:solidFill>
          </a:endParaRPr>
        </a:p>
      </dgm:t>
    </dgm:pt>
    <dgm:pt modelId="{D1086065-941D-4B0D-9BCB-3F9DCEC3696F}" type="parTrans" cxnId="{5D1ED290-4842-4014-B316-F4C3DF223976}">
      <dgm:prSet/>
      <dgm:spPr/>
      <dgm:t>
        <a:bodyPr/>
        <a:lstStyle/>
        <a:p>
          <a:endParaRPr lang="ru-RU">
            <a:solidFill>
              <a:schemeClr val="accent6">
                <a:lumMod val="75000"/>
              </a:schemeClr>
            </a:solidFill>
          </a:endParaRPr>
        </a:p>
      </dgm:t>
    </dgm:pt>
    <dgm:pt modelId="{7362741E-5D78-420E-8EFC-824A177181C9}" type="sibTrans" cxnId="{5D1ED290-4842-4014-B316-F4C3DF223976}">
      <dgm:prSet/>
      <dgm:spPr/>
      <dgm:t>
        <a:bodyPr/>
        <a:lstStyle/>
        <a:p>
          <a:endParaRPr lang="ru-RU">
            <a:solidFill>
              <a:schemeClr val="accent6">
                <a:lumMod val="75000"/>
              </a:schemeClr>
            </a:solidFill>
          </a:endParaRPr>
        </a:p>
      </dgm:t>
    </dgm:pt>
    <dgm:pt modelId="{DCC50221-427A-477E-AE4F-AD7BFEAF1373}" type="pres">
      <dgm:prSet presAssocID="{0FB6ABB4-1430-47CD-9D4B-9D033E59E7B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C16CEB2-74D5-440E-8BC4-EF80A02EC2AC}" type="pres">
      <dgm:prSet presAssocID="{C4CD4F05-6A4F-499F-A9D2-272B8D89A1BD}" presName="parentText" presStyleLbl="node1" presStyleIdx="0" presStyleCnt="4">
        <dgm:presLayoutVars>
          <dgm:chMax val="0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BD56F27F-FED2-49A4-9892-0DA641AA0769}" type="pres">
      <dgm:prSet presAssocID="{5FE5584D-10CC-461C-897D-F8703CA234C4}" presName="spacer" presStyleCnt="0"/>
      <dgm:spPr/>
    </dgm:pt>
    <dgm:pt modelId="{8A8C6EA9-0CF1-44BA-AEF3-1AF65BF4B2D4}" type="pres">
      <dgm:prSet presAssocID="{1A533833-C1D3-4415-8431-06498937E27D}" presName="parentText" presStyleLbl="node1" presStyleIdx="1" presStyleCnt="4">
        <dgm:presLayoutVars>
          <dgm:chMax val="0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E1BB83C8-5957-4B28-9B82-76C044E34F4A}" type="pres">
      <dgm:prSet presAssocID="{D77B051B-1DE7-48B8-8372-3C02C8DA556F}" presName="spacer" presStyleCnt="0"/>
      <dgm:spPr/>
    </dgm:pt>
    <dgm:pt modelId="{9E6150EB-50FB-40A6-A1D4-3353D550DA45}" type="pres">
      <dgm:prSet presAssocID="{47B2643B-5892-4867-A166-D08D9565F1F1}" presName="parentText" presStyleLbl="node1" presStyleIdx="2" presStyleCnt="4">
        <dgm:presLayoutVars>
          <dgm:chMax val="0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3DA9DF28-DC4E-4E28-92F4-3998E9DB8F04}" type="pres">
      <dgm:prSet presAssocID="{CD79E285-3279-4898-A8C8-E13B13BD06C2}" presName="spacer" presStyleCnt="0"/>
      <dgm:spPr/>
    </dgm:pt>
    <dgm:pt modelId="{921AB211-4BA8-4D7B-B622-C9FE2A09AAEC}" type="pres">
      <dgm:prSet presAssocID="{B076DA1B-FD8F-4F88-AE8B-9B38830E8CB0}" presName="parentText" presStyleLbl="node1" presStyleIdx="3" presStyleCnt="4" custScaleY="87032">
        <dgm:presLayoutVars>
          <dgm:chMax val="0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</dgm:ptLst>
  <dgm:cxnLst>
    <dgm:cxn modelId="{22DC3743-FBA2-43AB-A511-CC101D9B03D5}" srcId="{0FB6ABB4-1430-47CD-9D4B-9D033E59E7BA}" destId="{1A533833-C1D3-4415-8431-06498937E27D}" srcOrd="1" destOrd="0" parTransId="{E54F2AF6-0107-4D3C-89FA-961C720EDEC8}" sibTransId="{D77B051B-1DE7-48B8-8372-3C02C8DA556F}"/>
    <dgm:cxn modelId="{2E499338-EDED-4396-9E89-E23DDFAABBC8}" type="presOf" srcId="{47B2643B-5892-4867-A166-D08D9565F1F1}" destId="{9E6150EB-50FB-40A6-A1D4-3353D550DA45}" srcOrd="0" destOrd="0" presId="urn:microsoft.com/office/officeart/2005/8/layout/vList2"/>
    <dgm:cxn modelId="{1455796C-C565-4BA7-ACD3-2BB6C6296E28}" type="presOf" srcId="{1A533833-C1D3-4415-8431-06498937E27D}" destId="{8A8C6EA9-0CF1-44BA-AEF3-1AF65BF4B2D4}" srcOrd="0" destOrd="0" presId="urn:microsoft.com/office/officeart/2005/8/layout/vList2"/>
    <dgm:cxn modelId="{1A52245E-FECE-4687-B196-465B797C2431}" type="presOf" srcId="{C4CD4F05-6A4F-499F-A9D2-272B8D89A1BD}" destId="{EC16CEB2-74D5-440E-8BC4-EF80A02EC2AC}" srcOrd="0" destOrd="0" presId="urn:microsoft.com/office/officeart/2005/8/layout/vList2"/>
    <dgm:cxn modelId="{A6B8726B-0BB4-48EC-B3C6-583C337E6CC5}" type="presOf" srcId="{B076DA1B-FD8F-4F88-AE8B-9B38830E8CB0}" destId="{921AB211-4BA8-4D7B-B622-C9FE2A09AAEC}" srcOrd="0" destOrd="0" presId="urn:microsoft.com/office/officeart/2005/8/layout/vList2"/>
    <dgm:cxn modelId="{86792951-A70E-43D4-B4EA-A4FD19DCF449}" srcId="{0FB6ABB4-1430-47CD-9D4B-9D033E59E7BA}" destId="{C4CD4F05-6A4F-499F-A9D2-272B8D89A1BD}" srcOrd="0" destOrd="0" parTransId="{46983A9B-D6AA-49B2-9F2C-289078E6A99B}" sibTransId="{5FE5584D-10CC-461C-897D-F8703CA234C4}"/>
    <dgm:cxn modelId="{5D1ED290-4842-4014-B316-F4C3DF223976}" srcId="{0FB6ABB4-1430-47CD-9D4B-9D033E59E7BA}" destId="{B076DA1B-FD8F-4F88-AE8B-9B38830E8CB0}" srcOrd="3" destOrd="0" parTransId="{D1086065-941D-4B0D-9BCB-3F9DCEC3696F}" sibTransId="{7362741E-5D78-420E-8EFC-824A177181C9}"/>
    <dgm:cxn modelId="{E55C02F6-1E88-403A-8C98-5621C0FD1EFB}" srcId="{0FB6ABB4-1430-47CD-9D4B-9D033E59E7BA}" destId="{47B2643B-5892-4867-A166-D08D9565F1F1}" srcOrd="2" destOrd="0" parTransId="{AB8DAD0C-0E2B-4273-BF9E-AA24F25C19A1}" sibTransId="{CD79E285-3279-4898-A8C8-E13B13BD06C2}"/>
    <dgm:cxn modelId="{C89F9FBB-DB52-43A2-AF0C-3D0E6F5ECAA1}" type="presOf" srcId="{0FB6ABB4-1430-47CD-9D4B-9D033E59E7BA}" destId="{DCC50221-427A-477E-AE4F-AD7BFEAF1373}" srcOrd="0" destOrd="0" presId="urn:microsoft.com/office/officeart/2005/8/layout/vList2"/>
    <dgm:cxn modelId="{D530F460-52E8-4725-8520-C9D6BF29747D}" type="presParOf" srcId="{DCC50221-427A-477E-AE4F-AD7BFEAF1373}" destId="{EC16CEB2-74D5-440E-8BC4-EF80A02EC2AC}" srcOrd="0" destOrd="0" presId="urn:microsoft.com/office/officeart/2005/8/layout/vList2"/>
    <dgm:cxn modelId="{9A875BA1-BCAB-434C-BA29-75B2B8DE6494}" type="presParOf" srcId="{DCC50221-427A-477E-AE4F-AD7BFEAF1373}" destId="{BD56F27F-FED2-49A4-9892-0DA641AA0769}" srcOrd="1" destOrd="0" presId="urn:microsoft.com/office/officeart/2005/8/layout/vList2"/>
    <dgm:cxn modelId="{246740F0-1F5F-48B2-AD62-2F825F531D87}" type="presParOf" srcId="{DCC50221-427A-477E-AE4F-AD7BFEAF1373}" destId="{8A8C6EA9-0CF1-44BA-AEF3-1AF65BF4B2D4}" srcOrd="2" destOrd="0" presId="urn:microsoft.com/office/officeart/2005/8/layout/vList2"/>
    <dgm:cxn modelId="{FB7A8694-10BB-4F2E-8578-F3D953FEABEE}" type="presParOf" srcId="{DCC50221-427A-477E-AE4F-AD7BFEAF1373}" destId="{E1BB83C8-5957-4B28-9B82-76C044E34F4A}" srcOrd="3" destOrd="0" presId="urn:microsoft.com/office/officeart/2005/8/layout/vList2"/>
    <dgm:cxn modelId="{82DB8C56-AB56-4302-B030-31916AB365B0}" type="presParOf" srcId="{DCC50221-427A-477E-AE4F-AD7BFEAF1373}" destId="{9E6150EB-50FB-40A6-A1D4-3353D550DA45}" srcOrd="4" destOrd="0" presId="urn:microsoft.com/office/officeart/2005/8/layout/vList2"/>
    <dgm:cxn modelId="{89F887DB-8B0D-416B-A3C4-1994EFE8EC31}" type="presParOf" srcId="{DCC50221-427A-477E-AE4F-AD7BFEAF1373}" destId="{3DA9DF28-DC4E-4E28-92F4-3998E9DB8F04}" srcOrd="5" destOrd="0" presId="urn:microsoft.com/office/officeart/2005/8/layout/vList2"/>
    <dgm:cxn modelId="{EEC219CD-3EEA-47F3-9BAF-792D76458F20}" type="presParOf" srcId="{DCC50221-427A-477E-AE4F-AD7BFEAF1373}" destId="{921AB211-4BA8-4D7B-B622-C9FE2A09AAEC}" srcOrd="6" destOrd="0" presId="urn:microsoft.com/office/officeart/2005/8/layout/vList2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xmlns="" relId="rId14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54105A5-96A7-4F31-AB2E-BE33F16E800E}">
      <dsp:nvSpPr>
        <dsp:cNvPr id="0" name=""/>
        <dsp:cNvSpPr/>
      </dsp:nvSpPr>
      <dsp:spPr>
        <a:xfrm>
          <a:off x="0" y="54763"/>
          <a:ext cx="4214841" cy="379080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 w="25400" cap="flat" cmpd="sng" algn="ctr">
          <a:solidFill>
            <a:schemeClr val="accent6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accent6">
                  <a:lumMod val="75000"/>
                </a:schemeClr>
              </a:solidFill>
            </a:rPr>
            <a:t>• </a:t>
          </a:r>
          <a:r>
            <a:rPr lang="ru-RU" sz="1800" b="1" kern="1200" dirty="0" smtClean="0">
              <a:solidFill>
                <a:schemeClr val="accent6">
                  <a:lumMod val="50000"/>
                </a:schemeClr>
              </a:solidFill>
            </a:rPr>
            <a:t>Журнал «Управление ДОУ» </a:t>
          </a:r>
          <a:endParaRPr lang="ru-RU" sz="1800" kern="1200" dirty="0">
            <a:solidFill>
              <a:schemeClr val="accent6">
                <a:lumMod val="50000"/>
              </a:schemeClr>
            </a:solidFill>
          </a:endParaRPr>
        </a:p>
      </dsp:txBody>
      <dsp:txXfrm>
        <a:off x="0" y="54763"/>
        <a:ext cx="4214841" cy="379080"/>
      </dsp:txXfrm>
    </dsp:sp>
    <dsp:sp modelId="{9C91DB59-80DD-4BFE-AEAC-D982FF31C1D4}">
      <dsp:nvSpPr>
        <dsp:cNvPr id="0" name=""/>
        <dsp:cNvSpPr/>
      </dsp:nvSpPr>
      <dsp:spPr>
        <a:xfrm>
          <a:off x="0" y="485683"/>
          <a:ext cx="4214841" cy="379080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 w="25400" cap="flat" cmpd="sng" algn="ctr">
          <a:solidFill>
            <a:schemeClr val="accent6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accent6">
                  <a:lumMod val="75000"/>
                </a:schemeClr>
              </a:solidFill>
            </a:rPr>
            <a:t>• </a:t>
          </a:r>
          <a:r>
            <a:rPr lang="ru-RU" sz="1800" b="1" kern="1200" dirty="0" smtClean="0">
              <a:solidFill>
                <a:schemeClr val="accent6">
                  <a:lumMod val="50000"/>
                </a:schemeClr>
              </a:solidFill>
            </a:rPr>
            <a:t>Журнал «Воспитатель ДОУ» </a:t>
          </a:r>
          <a:endParaRPr lang="ru-RU" sz="1800" kern="1200" dirty="0">
            <a:solidFill>
              <a:schemeClr val="accent6">
                <a:lumMod val="50000"/>
              </a:schemeClr>
            </a:solidFill>
          </a:endParaRPr>
        </a:p>
      </dsp:txBody>
      <dsp:txXfrm>
        <a:off x="0" y="485683"/>
        <a:ext cx="4214841" cy="379080"/>
      </dsp:txXfrm>
    </dsp:sp>
    <dsp:sp modelId="{5B3DC228-C563-415A-9F33-A5DCB5C133FC}">
      <dsp:nvSpPr>
        <dsp:cNvPr id="0" name=""/>
        <dsp:cNvSpPr/>
      </dsp:nvSpPr>
      <dsp:spPr>
        <a:xfrm>
          <a:off x="0" y="916603"/>
          <a:ext cx="4214841" cy="379080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 w="25400" cap="flat" cmpd="sng" algn="ctr">
          <a:solidFill>
            <a:schemeClr val="accent6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accent6">
                  <a:lumMod val="75000"/>
                </a:schemeClr>
              </a:solidFill>
            </a:rPr>
            <a:t>• </a:t>
          </a:r>
          <a:r>
            <a:rPr lang="ru-RU" sz="1800" b="1" kern="1200" dirty="0" smtClean="0">
              <a:solidFill>
                <a:schemeClr val="accent6">
                  <a:lumMod val="50000"/>
                </a:schemeClr>
              </a:solidFill>
            </a:rPr>
            <a:t>Журнал «Логопед»</a:t>
          </a:r>
          <a:endParaRPr lang="ru-RU" sz="1800" kern="1200" dirty="0">
            <a:solidFill>
              <a:schemeClr val="accent6">
                <a:lumMod val="50000"/>
              </a:schemeClr>
            </a:solidFill>
          </a:endParaRPr>
        </a:p>
      </dsp:txBody>
      <dsp:txXfrm>
        <a:off x="0" y="916603"/>
        <a:ext cx="4214841" cy="379080"/>
      </dsp:txXfrm>
    </dsp:sp>
    <dsp:sp modelId="{E19A3BC6-5D3B-4AFB-823C-BD3883F2F505}">
      <dsp:nvSpPr>
        <dsp:cNvPr id="0" name=""/>
        <dsp:cNvSpPr/>
      </dsp:nvSpPr>
      <dsp:spPr>
        <a:xfrm>
          <a:off x="0" y="1347523"/>
          <a:ext cx="4214841" cy="379080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 w="25400" cap="flat" cmpd="sng" algn="ctr">
          <a:solidFill>
            <a:schemeClr val="accent6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accent6">
                  <a:lumMod val="75000"/>
                </a:schemeClr>
              </a:solidFill>
            </a:rPr>
            <a:t>• </a:t>
          </a:r>
          <a:r>
            <a:rPr lang="ru-RU" sz="1800" b="1" kern="1200" dirty="0" smtClean="0">
              <a:solidFill>
                <a:schemeClr val="accent6">
                  <a:lumMod val="50000"/>
                </a:schemeClr>
              </a:solidFill>
            </a:rPr>
            <a:t>Журнал «Медработник ДОУ»</a:t>
          </a:r>
          <a:endParaRPr lang="ru-RU" sz="1800" kern="1200" dirty="0">
            <a:solidFill>
              <a:schemeClr val="accent6">
                <a:lumMod val="50000"/>
              </a:schemeClr>
            </a:solidFill>
          </a:endParaRPr>
        </a:p>
      </dsp:txBody>
      <dsp:txXfrm>
        <a:off x="0" y="1347523"/>
        <a:ext cx="4214841" cy="379080"/>
      </dsp:txXfrm>
    </dsp:sp>
    <dsp:sp modelId="{C928B22C-19EA-431D-AA7E-18832753238A}">
      <dsp:nvSpPr>
        <dsp:cNvPr id="0" name=""/>
        <dsp:cNvSpPr/>
      </dsp:nvSpPr>
      <dsp:spPr>
        <a:xfrm>
          <a:off x="0" y="1778443"/>
          <a:ext cx="4214841" cy="379080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 w="25400" cap="flat" cmpd="sng" algn="ctr">
          <a:solidFill>
            <a:schemeClr val="accent6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accent6">
                  <a:lumMod val="75000"/>
                </a:schemeClr>
              </a:solidFill>
            </a:rPr>
            <a:t>• </a:t>
          </a:r>
          <a:r>
            <a:rPr lang="ru-RU" sz="1800" b="1" kern="1200" dirty="0" smtClean="0">
              <a:solidFill>
                <a:schemeClr val="accent6">
                  <a:lumMod val="50000"/>
                </a:schemeClr>
              </a:solidFill>
            </a:rPr>
            <a:t>Журнал «Методист ДОУ»</a:t>
          </a:r>
          <a:endParaRPr lang="ru-RU" sz="1800" kern="1200" dirty="0">
            <a:solidFill>
              <a:schemeClr val="accent6">
                <a:lumMod val="50000"/>
              </a:schemeClr>
            </a:solidFill>
          </a:endParaRPr>
        </a:p>
      </dsp:txBody>
      <dsp:txXfrm>
        <a:off x="0" y="1778443"/>
        <a:ext cx="4214841" cy="379080"/>
      </dsp:txXfrm>
    </dsp:sp>
    <dsp:sp modelId="{A60C35F6-5EF0-42FE-ADA8-3B8ABD5CD61D}">
      <dsp:nvSpPr>
        <dsp:cNvPr id="0" name=""/>
        <dsp:cNvSpPr/>
      </dsp:nvSpPr>
      <dsp:spPr>
        <a:xfrm>
          <a:off x="0" y="2209363"/>
          <a:ext cx="4214841" cy="379080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 w="25400" cap="flat" cmpd="sng" algn="ctr">
          <a:solidFill>
            <a:schemeClr val="accent6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accent6">
                  <a:lumMod val="75000"/>
                </a:schemeClr>
              </a:solidFill>
            </a:rPr>
            <a:t>• </a:t>
          </a:r>
          <a:r>
            <a:rPr lang="ru-RU" sz="1800" b="1" kern="1200" dirty="0" smtClean="0">
              <a:solidFill>
                <a:schemeClr val="accent6">
                  <a:lumMod val="50000"/>
                </a:schemeClr>
              </a:solidFill>
            </a:rPr>
            <a:t>Журнал «Инструктор по физкультуре»</a:t>
          </a:r>
          <a:endParaRPr lang="ru-RU" sz="1800" b="1" kern="1200" dirty="0">
            <a:solidFill>
              <a:schemeClr val="accent6">
                <a:lumMod val="50000"/>
              </a:schemeClr>
            </a:solidFill>
          </a:endParaRPr>
        </a:p>
      </dsp:txBody>
      <dsp:txXfrm>
        <a:off x="0" y="2209363"/>
        <a:ext cx="4214841" cy="379080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C16CEB2-74D5-440E-8BC4-EF80A02EC2AC}">
      <dsp:nvSpPr>
        <dsp:cNvPr id="0" name=""/>
        <dsp:cNvSpPr/>
      </dsp:nvSpPr>
      <dsp:spPr>
        <a:xfrm>
          <a:off x="0" y="142874"/>
          <a:ext cx="2286016" cy="626535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 w="25400" cap="flat" cmpd="sng" algn="ctr">
          <a:solidFill>
            <a:schemeClr val="accent6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accent6">
                  <a:lumMod val="75000"/>
                </a:schemeClr>
              </a:solidFill>
            </a:rPr>
            <a:t>• </a:t>
          </a:r>
          <a:r>
            <a:rPr lang="ru-RU" sz="1600" b="1" kern="1200" dirty="0" smtClean="0">
              <a:solidFill>
                <a:schemeClr val="accent6">
                  <a:lumMod val="50000"/>
                </a:schemeClr>
              </a:solidFill>
            </a:rPr>
            <a:t>Библиотека журнала «Управление ДОУ»</a:t>
          </a:r>
          <a:endParaRPr lang="ru-RU" sz="1600" kern="1200" dirty="0">
            <a:solidFill>
              <a:schemeClr val="accent6">
                <a:lumMod val="50000"/>
              </a:schemeClr>
            </a:solidFill>
          </a:endParaRPr>
        </a:p>
      </dsp:txBody>
      <dsp:txXfrm>
        <a:off x="0" y="142874"/>
        <a:ext cx="2286016" cy="626535"/>
      </dsp:txXfrm>
    </dsp:sp>
    <dsp:sp modelId="{8A8C6EA9-0CF1-44BA-AEF3-1AF65BF4B2D4}">
      <dsp:nvSpPr>
        <dsp:cNvPr id="0" name=""/>
        <dsp:cNvSpPr/>
      </dsp:nvSpPr>
      <dsp:spPr>
        <a:xfrm>
          <a:off x="0" y="818369"/>
          <a:ext cx="2286016" cy="626535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 w="25400" cap="flat" cmpd="sng" algn="ctr">
          <a:solidFill>
            <a:schemeClr val="accent6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accent6">
                  <a:lumMod val="75000"/>
                </a:schemeClr>
              </a:solidFill>
            </a:rPr>
            <a:t>• </a:t>
          </a:r>
          <a:r>
            <a:rPr lang="ru-RU" sz="1600" b="1" kern="1200" dirty="0" smtClean="0">
              <a:solidFill>
                <a:schemeClr val="accent6">
                  <a:lumMod val="50000"/>
                </a:schemeClr>
              </a:solidFill>
            </a:rPr>
            <a:t>Библиотека Воспитателя </a:t>
          </a:r>
          <a:endParaRPr lang="ru-RU" sz="1600" kern="1200" dirty="0">
            <a:solidFill>
              <a:schemeClr val="accent6">
                <a:lumMod val="50000"/>
              </a:schemeClr>
            </a:solidFill>
          </a:endParaRPr>
        </a:p>
      </dsp:txBody>
      <dsp:txXfrm>
        <a:off x="0" y="818369"/>
        <a:ext cx="2286016" cy="626535"/>
      </dsp:txXfrm>
    </dsp:sp>
    <dsp:sp modelId="{9E6150EB-50FB-40A6-A1D4-3353D550DA45}">
      <dsp:nvSpPr>
        <dsp:cNvPr id="0" name=""/>
        <dsp:cNvSpPr/>
      </dsp:nvSpPr>
      <dsp:spPr>
        <a:xfrm>
          <a:off x="0" y="1493864"/>
          <a:ext cx="2286016" cy="626535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 w="25400" cap="flat" cmpd="sng" algn="ctr">
          <a:solidFill>
            <a:schemeClr val="accent6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accent6">
                  <a:lumMod val="75000"/>
                </a:schemeClr>
              </a:solidFill>
            </a:rPr>
            <a:t>• </a:t>
          </a:r>
          <a:r>
            <a:rPr lang="ru-RU" sz="1600" b="1" kern="1200" dirty="0" smtClean="0">
              <a:solidFill>
                <a:schemeClr val="accent6">
                  <a:lumMod val="50000"/>
                </a:schemeClr>
              </a:solidFill>
            </a:rPr>
            <a:t>Библиотека Логопеда</a:t>
          </a:r>
          <a:endParaRPr lang="ru-RU" sz="1600" kern="1200" dirty="0">
            <a:solidFill>
              <a:schemeClr val="accent6">
                <a:lumMod val="50000"/>
              </a:schemeClr>
            </a:solidFill>
          </a:endParaRPr>
        </a:p>
      </dsp:txBody>
      <dsp:txXfrm>
        <a:off x="0" y="1493864"/>
        <a:ext cx="2286016" cy="626535"/>
      </dsp:txXfrm>
    </dsp:sp>
    <dsp:sp modelId="{921AB211-4BA8-4D7B-B622-C9FE2A09AAEC}">
      <dsp:nvSpPr>
        <dsp:cNvPr id="0" name=""/>
        <dsp:cNvSpPr/>
      </dsp:nvSpPr>
      <dsp:spPr>
        <a:xfrm>
          <a:off x="0" y="2169359"/>
          <a:ext cx="2286016" cy="545285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 w="25400" cap="flat" cmpd="sng" algn="ctr">
          <a:solidFill>
            <a:schemeClr val="accent6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accent6">
                  <a:lumMod val="75000"/>
                </a:schemeClr>
              </a:solidFill>
            </a:rPr>
            <a:t>• </a:t>
          </a:r>
          <a:r>
            <a:rPr lang="ru-RU" sz="1600" b="1" kern="1200" dirty="0" smtClean="0">
              <a:solidFill>
                <a:schemeClr val="accent6">
                  <a:lumMod val="50000"/>
                </a:schemeClr>
              </a:solidFill>
            </a:rPr>
            <a:t>Журналы для специалистов ДОУ</a:t>
          </a:r>
          <a:endParaRPr lang="ru-RU" sz="1600" kern="1200" dirty="0">
            <a:solidFill>
              <a:schemeClr val="accent6">
                <a:lumMod val="50000"/>
              </a:schemeClr>
            </a:solidFill>
          </a:endParaRPr>
        </a:p>
      </dsp:txBody>
      <dsp:txXfrm>
        <a:off x="0" y="2169359"/>
        <a:ext cx="2286016" cy="54528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r">
              <a:defRPr sz="1200"/>
            </a:lvl1pPr>
          </a:lstStyle>
          <a:p>
            <a:fld id="{99CC1921-DF74-4DB5-8516-FEE78A013266}" type="datetimeFigureOut">
              <a:rPr lang="en-US" smtClean="0"/>
              <a:pPr/>
              <a:t>5/19/2014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r">
              <a:defRPr sz="1200"/>
            </a:lvl1pPr>
          </a:lstStyle>
          <a:p>
            <a:fld id="{ED24B878-6DFB-4618-B68C-9AE072238B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7100781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rtl="0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24B878-6DFB-4618-B68C-9AE072238BFB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24B878-6DFB-4618-B68C-9AE072238BFB}" type="slidenum">
              <a:rPr lang="en-US" smtClean="0"/>
              <a:pPr/>
              <a:t>71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24B878-6DFB-4618-B68C-9AE072238BFB}" type="slidenum">
              <a:rPr lang="en-US" smtClean="0"/>
              <a:pPr/>
              <a:t>72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24B878-6DFB-4618-B68C-9AE072238BFB}" type="slidenum">
              <a:rPr lang="en-US" smtClean="0"/>
              <a:pPr/>
              <a:t>73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24B878-6DFB-4618-B68C-9AE072238BFB}" type="slidenum">
              <a:rPr lang="en-US" smtClean="0"/>
              <a:pPr/>
              <a:t>74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24B878-6DFB-4618-B68C-9AE072238BFB}" type="slidenum">
              <a:rPr lang="en-US" smtClean="0"/>
              <a:pPr/>
              <a:t>75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24B878-6DFB-4618-B68C-9AE072238BFB}" type="slidenum">
              <a:rPr lang="en-US" smtClean="0"/>
              <a:pPr/>
              <a:t>76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24B878-6DFB-4618-B68C-9AE072238BFB}" type="slidenum">
              <a:rPr lang="en-US" smtClean="0"/>
              <a:pPr/>
              <a:t>77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24B878-6DFB-4618-B68C-9AE072238BFB}" type="slidenum">
              <a:rPr lang="en-US" smtClean="0"/>
              <a:pPr/>
              <a:t>78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0AB5E-65B2-470F-A90D-8944CCF2250D}" type="datetime2">
              <a:rPr lang="en-US" smtClean="0"/>
              <a:pPr/>
              <a:t>Monday, May 19, 2014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CF7A2BDD-D331-44F0-96AA-4FB4ED49706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A7A92-D244-4C94-97DC-00C50A8E32A7}" type="datetime2">
              <a:rPr lang="en-US" smtClean="0"/>
              <a:pPr/>
              <a:t>Monday, May 19, 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A2BDD-D331-44F0-96AA-4FB4ED497064}" type="slidenum">
              <a:rPr lang="en-US" smtClean="0">
                <a:solidFill>
                  <a:schemeClr val="accent1">
                    <a:shade val="75000"/>
                  </a:schemeClr>
                </a:solidFill>
              </a:rPr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A7A92-D244-4C94-97DC-00C50A8E32A7}" type="datetime2">
              <a:rPr lang="en-US" smtClean="0"/>
              <a:pPr/>
              <a:t>Monday, May 19, 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A2BDD-D331-44F0-96AA-4FB4ED497064}" type="slidenum">
              <a:rPr lang="en-US" smtClean="0">
                <a:solidFill>
                  <a:schemeClr val="accent1">
                    <a:shade val="75000"/>
                  </a:schemeClr>
                </a:solidFill>
              </a:rPr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4066D-E18E-46CA-ADDB-DC7D9F287FCD}" type="datetime2">
              <a:rPr lang="en-US" smtClean="0"/>
              <a:pPr/>
              <a:t>Monday, May 19, 2014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CF7A2BDD-D331-44F0-96AA-4FB4ED49706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6C238-36A3-43CE-9745-62AF0A355E2A}" type="datetime2">
              <a:rPr lang="en-US" smtClean="0"/>
              <a:pPr/>
              <a:t>Monday, May 19, 2014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A2BDD-D331-44F0-96AA-4FB4ED49706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6EB92-F772-4663-8537-1301BB50BFAC}" type="datetime2">
              <a:rPr lang="en-US" smtClean="0"/>
              <a:pPr/>
              <a:t>Monday, May 19, 2014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A2BDD-D331-44F0-96AA-4FB4ED4970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lt"/>
                <a:cs typeface="+mj-lt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lt"/>
                <a:cs typeface="+mj-lt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4648200" y="1316037"/>
            <a:ext cx="42703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2C789-5B62-48FF-9191-791023128F05}" type="datetime2">
              <a:rPr lang="en-US" smtClean="0"/>
              <a:pPr/>
              <a:t>Monday, May 19, 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CF7A2BDD-D331-44F0-96AA-4FB4ED49706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E5AB2-AD30-4274-ADEE-77A916493B5C}" type="datetime2">
              <a:rPr lang="en-US" smtClean="0"/>
              <a:pPr/>
              <a:t>Monday, May 19, 2014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A2BDD-D331-44F0-96AA-4FB4ED4970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76396-5064-41C5-A285-015EE0047001}" type="datetime2">
              <a:rPr lang="en-US" smtClean="0"/>
              <a:pPr/>
              <a:t>Monday, May 19, 2014</a:t>
            </a:fld>
            <a:endParaRPr 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A2BDD-D331-44F0-96AA-4FB4ED4970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9F948-767F-407F-A020-A5EC9CBC2988}" type="datetime2">
              <a:rPr lang="en-US" smtClean="0"/>
              <a:pPr/>
              <a:t>Monday, May 19, 2014</a:t>
            </a:fld>
            <a:endParaRPr 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A2BDD-D331-44F0-96AA-4FB4ED4970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51B7D-C0F1-466D-856C-C3614969F05D}" type="datetime2">
              <a:rPr lang="en-US" smtClean="0"/>
              <a:pPr/>
              <a:t>Monday, May 19, 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A2BDD-D331-44F0-96AA-4FB4ED49706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>
              <a:defRPr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 algn="l"/>
            <a:fld id="{4C8A7A92-D244-4C94-97DC-00C50A8E32A7}" type="datetime2">
              <a:rPr lang="en-US" smtClean="0"/>
              <a:pPr algn="l"/>
              <a:t>Monday, May 19, 2014</a:t>
            </a:fld>
            <a:endParaRPr lang="en-US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>
              <a:defRPr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 algn="r"/>
            <a:endParaRPr lang="en-US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>
              <a:defRPr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CF7A2BDD-D331-44F0-96AA-4FB4ED497064}" type="slidenum">
              <a:rPr lang="en-US" smtClean="0">
                <a:solidFill>
                  <a:schemeClr val="accent1">
                    <a:shade val="75000"/>
                  </a:schemeClr>
                </a:solidFill>
              </a:rPr>
              <a:pPr/>
              <a:t>‹#›</a:t>
            </a:fld>
            <a:endParaRPr lang="en-US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txStyles>
    <p:titleStyle>
      <a:lvl1pPr algn="l" rtl="0" eaLnBrk="1" latinLnBrk="0" hangingPunct="1">
        <a:spcBef>
          <a:spcPct val="0"/>
        </a:spcBef>
        <a:buNone/>
        <a:defRPr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zakonprost.ru/content/base/part/142406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zakonprost.ru/content/base/part/142420" TargetMode="External"/><Relationship Id="rId5" Type="http://schemas.openxmlformats.org/officeDocument/2006/relationships/hyperlink" Target="http://www.zakonprost.ru/content/base/part/142409" TargetMode="External"/><Relationship Id="rId4" Type="http://schemas.openxmlformats.org/officeDocument/2006/relationships/hyperlink" Target="http://www.zakonprost.ru/content/base/part/142411" TargetMode="Externa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edlib.ru/Books/5/0087/5_0087-1.shtml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13" Type="http://schemas.openxmlformats.org/officeDocument/2006/relationships/image" Target="../media/image43.jpeg"/><Relationship Id="rId18" Type="http://schemas.microsoft.com/office/2007/relationships/diagramDrawing" Target="../diagrams/drawing1.xml"/><Relationship Id="rId3" Type="http://schemas.openxmlformats.org/officeDocument/2006/relationships/image" Target="../media/image4.jpeg"/><Relationship Id="rId7" Type="http://schemas.openxmlformats.org/officeDocument/2006/relationships/diagramColors" Target="../diagrams/colors1.xml"/><Relationship Id="rId12" Type="http://schemas.openxmlformats.org/officeDocument/2006/relationships/diagramColors" Target="../diagrams/colors2.xml"/><Relationship Id="rId17" Type="http://schemas.openxmlformats.org/officeDocument/2006/relationships/image" Target="../media/image47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46.tiff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11" Type="http://schemas.openxmlformats.org/officeDocument/2006/relationships/diagramQuickStyle" Target="../diagrams/quickStyle2.xml"/><Relationship Id="rId5" Type="http://schemas.openxmlformats.org/officeDocument/2006/relationships/diagramLayout" Target="../diagrams/layout1.xml"/><Relationship Id="rId15" Type="http://schemas.openxmlformats.org/officeDocument/2006/relationships/image" Target="../media/image45.tiff"/><Relationship Id="rId10" Type="http://schemas.openxmlformats.org/officeDocument/2006/relationships/diagramLayout" Target="../diagrams/layout2.xml"/><Relationship Id="rId19" Type="http://schemas.microsoft.com/office/2007/relationships/diagramDrawing" Target="../diagrams/drawing2.xml"/><Relationship Id="rId4" Type="http://schemas.openxmlformats.org/officeDocument/2006/relationships/diagramData" Target="../diagrams/data1.xml"/><Relationship Id="rId9" Type="http://schemas.openxmlformats.org/officeDocument/2006/relationships/diagramData" Target="../diagrams/data2.xml"/><Relationship Id="rId14" Type="http://schemas.openxmlformats.org/officeDocument/2006/relationships/image" Target="../media/image44.tiff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5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hyperlink" Target="http://www.sfera-podpiska.ru/" TargetMode="External"/><Relationship Id="rId7" Type="http://schemas.openxmlformats.org/officeDocument/2006/relationships/image" Target="../media/image61.png"/><Relationship Id="rId12" Type="http://schemas.openxmlformats.org/officeDocument/2006/relationships/image" Target="../media/image6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0" Type="http://schemas.openxmlformats.org/officeDocument/2006/relationships/image" Target="../media/image64.png"/><Relationship Id="rId4" Type="http://schemas.openxmlformats.org/officeDocument/2006/relationships/image" Target="../media/image4.jpeg"/><Relationship Id="rId9" Type="http://schemas.openxmlformats.org/officeDocument/2006/relationships/image" Target="../media/image63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Дерево-в сфере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29124" y="-24"/>
            <a:ext cx="4714908" cy="4714908"/>
          </a:xfrm>
          <a:prstGeom prst="rect">
            <a:avLst/>
          </a:prstGeom>
        </p:spPr>
      </p:pic>
      <p:sp>
        <p:nvSpPr>
          <p:cNvPr id="2" name="Rectangle 1"/>
          <p:cNvSpPr>
            <a:spLocks noGrp="1"/>
          </p:cNvSpPr>
          <p:nvPr>
            <p:ph type="ctrTitle"/>
          </p:nvPr>
        </p:nvSpPr>
        <p:spPr>
          <a:xfrm>
            <a:off x="214282" y="428604"/>
            <a:ext cx="4857784" cy="1714512"/>
          </a:xfrm>
        </p:spPr>
        <p:txBody>
          <a:bodyPr>
            <a:noAutofit/>
          </a:bodyPr>
          <a:lstStyle/>
          <a:p>
            <a:pPr>
              <a:lnSpc>
                <a:spcPts val="4000"/>
              </a:lnSpc>
            </a:pPr>
            <a:r>
              <a:rPr lang="ru-RU" sz="3000" b="1" dirty="0" smtClean="0">
                <a:effectLst/>
              </a:rPr>
              <a:t>Реформирование дошкольного </a:t>
            </a:r>
            <a:br>
              <a:rPr lang="ru-RU" sz="3000" b="1" dirty="0" smtClean="0">
                <a:effectLst/>
              </a:rPr>
            </a:br>
            <a:r>
              <a:rPr lang="ru-RU" sz="3000" b="1" dirty="0" smtClean="0">
                <a:effectLst/>
              </a:rPr>
              <a:t>образования </a:t>
            </a:r>
            <a:r>
              <a:rPr lang="en-US" sz="2600" dirty="0" smtClean="0">
                <a:effectLst/>
              </a:rPr>
              <a:t/>
            </a:r>
            <a:br>
              <a:rPr lang="en-US" sz="2600" dirty="0" smtClean="0">
                <a:effectLst/>
              </a:rPr>
            </a:br>
            <a:r>
              <a:rPr lang="ru-RU" sz="2600" dirty="0" smtClean="0">
                <a:effectLst/>
              </a:rPr>
              <a:t>в нравственном </a:t>
            </a:r>
            <a:r>
              <a:rPr lang="en-US" sz="2600" dirty="0" smtClean="0">
                <a:effectLst/>
              </a:rPr>
              <a:t/>
            </a:r>
            <a:br>
              <a:rPr lang="en-US" sz="2600" dirty="0" smtClean="0">
                <a:effectLst/>
              </a:rPr>
            </a:br>
            <a:r>
              <a:rPr lang="ru-RU" sz="2600" dirty="0" smtClean="0">
                <a:effectLst/>
              </a:rPr>
              <a:t>и </a:t>
            </a:r>
            <a:r>
              <a:rPr lang="en-US" sz="2600" dirty="0" smtClean="0">
                <a:effectLst/>
              </a:rPr>
              <a:t>  </a:t>
            </a:r>
            <a:r>
              <a:rPr lang="ru-RU" sz="2600" dirty="0" smtClean="0">
                <a:effectLst/>
              </a:rPr>
              <a:t>Мировоззренческом контексте. </a:t>
            </a:r>
            <a:br>
              <a:rPr lang="ru-RU" sz="2600" dirty="0" smtClean="0">
                <a:effectLst/>
              </a:rPr>
            </a:br>
            <a:r>
              <a:rPr lang="ru-RU" sz="2600" dirty="0" smtClean="0">
                <a:effectLst/>
              </a:rPr>
              <a:t>Нормативно-правовое обеспечение</a:t>
            </a:r>
            <a:r>
              <a:rPr lang="ru-RU" sz="2600" b="1" kern="1200" cap="all" baseline="0" noProof="0" dirty="0" smtClean="0">
                <a:solidFill>
                  <a:schemeClr val="accent1">
                    <a:lumMod val="50000"/>
                  </a:schemeClr>
                </a:solidFill>
                <a:effectLst/>
                <a:ea typeface="+mj-ea"/>
                <a:cs typeface="+mj-cs"/>
              </a:rPr>
              <a:t/>
            </a:r>
            <a:br>
              <a:rPr lang="ru-RU" sz="2600" b="1" kern="1200" cap="all" baseline="0" noProof="0" dirty="0" smtClean="0">
                <a:solidFill>
                  <a:schemeClr val="accent1">
                    <a:lumMod val="50000"/>
                  </a:schemeClr>
                </a:solidFill>
                <a:effectLst/>
                <a:ea typeface="+mj-ea"/>
                <a:cs typeface="+mj-cs"/>
              </a:rPr>
            </a:br>
            <a:endParaRPr lang="ru-RU" sz="2600" b="1" noProof="0" dirty="0">
              <a:solidFill>
                <a:schemeClr val="accent1">
                  <a:lumMod val="50000"/>
                </a:schemeClr>
              </a:solidFill>
              <a:effectLst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-32" y="5849064"/>
            <a:ext cx="9144032" cy="1036320"/>
            <a:chOff x="-32" y="5821680"/>
            <a:chExt cx="9144032" cy="1036320"/>
          </a:xfrm>
        </p:grpSpPr>
        <p:pic>
          <p:nvPicPr>
            <p:cNvPr id="4" name="Рисунок 3" descr="Рисунок-ручки-1.jpg"/>
            <p:cNvPicPr>
              <a:picLocks noChangeAspect="1"/>
            </p:cNvPicPr>
            <p:nvPr/>
          </p:nvPicPr>
          <p:blipFill>
            <a:blip r:embed="rId4" cstate="print">
              <a:lum bright="17000"/>
            </a:blip>
            <a:stretch>
              <a:fillRect/>
            </a:stretch>
          </p:blipFill>
          <p:spPr>
            <a:xfrm>
              <a:off x="-32" y="5821680"/>
              <a:ext cx="9144032" cy="10363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TextBox 6"/>
            <p:cNvSpPr txBox="1"/>
            <p:nvPr/>
          </p:nvSpPr>
          <p:spPr>
            <a:xfrm>
              <a:off x="3214678" y="5929330"/>
              <a:ext cx="47863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spcBef>
                  <a:spcPts val="350"/>
                </a:spcBef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Москва, ул. Сельскохозяйственная, д. 18, корп. 3</a:t>
              </a:r>
              <a:b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</a:br>
              <a: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Тел. (495) 656-70-33. </a:t>
              </a:r>
              <a:r>
                <a:rPr lang="ru-RU" sz="1200" b="1" dirty="0" err="1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E-mail</a:t>
              </a:r>
              <a: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: </a:t>
              </a:r>
              <a:r>
                <a:rPr lang="en-US" sz="1200" b="1" dirty="0" err="1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dou</a:t>
              </a:r>
              <a: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@</a:t>
              </a:r>
              <a:r>
                <a:rPr lang="ru-RU" sz="1200" b="1" dirty="0" err="1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tc-sfera.ru</a:t>
              </a:r>
              <a:endParaRPr lang="ru-RU" sz="1200" b="1" dirty="0" smtClean="0"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394966" y="4770791"/>
            <a:ext cx="85011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ru-RU" sz="2000" dirty="0" smtClean="0">
                <a:solidFill>
                  <a:srgbClr val="593813"/>
                </a:solidFill>
                <a:latin typeface="+mj-lt"/>
              </a:rPr>
              <a:t>Цветкова Татьяна Владиславовна,</a:t>
            </a:r>
          </a:p>
          <a:p>
            <a:pPr>
              <a:buClrTx/>
              <a:buFontTx/>
              <a:buNone/>
            </a:pPr>
            <a:r>
              <a:rPr lang="ru-RU" sz="2000" i="1" dirty="0" smtClean="0">
                <a:solidFill>
                  <a:srgbClr val="593813"/>
                </a:solidFill>
              </a:rPr>
              <a:t>кандидат педагогических наук, член-корр. МАНПО,</a:t>
            </a:r>
          </a:p>
          <a:p>
            <a:pPr>
              <a:buClrTx/>
              <a:buFontTx/>
              <a:buNone/>
            </a:pPr>
            <a:r>
              <a:rPr lang="ru-RU" sz="2000" i="1" dirty="0" smtClean="0">
                <a:solidFill>
                  <a:srgbClr val="593813"/>
                </a:solidFill>
              </a:rPr>
              <a:t>генеральный директор и главный редактор издательства «ТЦ Сфера»</a:t>
            </a:r>
            <a:endParaRPr lang="ru-RU" sz="2000" i="1" dirty="0">
              <a:solidFill>
                <a:srgbClr val="59381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Supervisor\Pictures\осознанность.gif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4643438" y="-25104"/>
            <a:ext cx="4500594" cy="3596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2"/>
          <p:cNvSpPr>
            <a:spLocks noChangeArrowheads="1"/>
          </p:cNvSpPr>
          <p:nvPr/>
        </p:nvSpPr>
        <p:spPr bwMode="auto">
          <a:xfrm>
            <a:off x="142844" y="285728"/>
            <a:ext cx="4572000" cy="3016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600" b="1" dirty="0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2. </a:t>
            </a:r>
            <a:r>
              <a:rPr lang="ru-RU" sz="3600" b="1" dirty="0" smtClean="0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Осознанность</a:t>
            </a:r>
            <a:endParaRPr lang="ru-RU" sz="3600" b="1" dirty="0">
              <a:solidFill>
                <a:schemeClr val="accent6">
                  <a:lumMod val="50000"/>
                </a:schemeClr>
              </a:solidFill>
              <a:latin typeface="Arial Black" pitchFamily="34" charset="0"/>
            </a:endParaRPr>
          </a:p>
          <a:p>
            <a:pPr>
              <a:lnSpc>
                <a:spcPct val="150000"/>
              </a:lnSpc>
            </a:pPr>
            <a:endParaRPr lang="ru-RU" dirty="0" smtClean="0">
              <a:solidFill>
                <a:schemeClr val="accent6">
                  <a:lumMod val="50000"/>
                </a:schemeClr>
              </a:solidFill>
              <a:latin typeface="Arial Black" pitchFamily="34" charset="0"/>
            </a:endParaRPr>
          </a:p>
          <a:p>
            <a:pPr>
              <a:lnSpc>
                <a:spcPct val="150000"/>
              </a:lnSpc>
            </a:pPr>
            <a:endParaRPr lang="ru-RU" dirty="0" smtClean="0">
              <a:solidFill>
                <a:schemeClr val="accent6">
                  <a:lumMod val="50000"/>
                </a:schemeClr>
              </a:solidFill>
              <a:latin typeface="Arial Black" pitchFamily="34" charset="0"/>
            </a:endParaRPr>
          </a:p>
          <a:p>
            <a:pPr>
              <a:lnSpc>
                <a:spcPts val="4000"/>
              </a:lnSpc>
            </a:pPr>
            <a:r>
              <a:rPr lang="ru-RU" sz="3600" b="1" dirty="0" smtClean="0">
                <a:solidFill>
                  <a:schemeClr val="accent6">
                    <a:lumMod val="50000"/>
                  </a:schemeClr>
                </a:solidFill>
                <a:latin typeface="+mj-lt"/>
                <a:cs typeface="Arial" charset="0"/>
              </a:rPr>
              <a:t>Личностное </a:t>
            </a:r>
            <a:endParaRPr lang="ru-RU" sz="3600" b="1" dirty="0">
              <a:solidFill>
                <a:schemeClr val="accent6">
                  <a:lumMod val="50000"/>
                </a:schemeClr>
              </a:solidFill>
              <a:latin typeface="+mj-lt"/>
              <a:cs typeface="Arial" charset="0"/>
            </a:endParaRPr>
          </a:p>
          <a:p>
            <a:pPr>
              <a:lnSpc>
                <a:spcPts val="4000"/>
              </a:lnSpc>
            </a:pPr>
            <a:r>
              <a:rPr lang="ru-RU" sz="36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Arial" charset="0"/>
              </a:rPr>
              <a:t>и эволюционное</a:t>
            </a:r>
          </a:p>
          <a:p>
            <a:pPr>
              <a:lnSpc>
                <a:spcPts val="4000"/>
              </a:lnSpc>
            </a:pPr>
            <a:r>
              <a:rPr lang="ru-RU" sz="36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Arial" charset="0"/>
              </a:rPr>
              <a:t>развитие человека</a:t>
            </a:r>
            <a:endParaRPr lang="ru-RU" sz="3600" b="1" i="1" dirty="0">
              <a:solidFill>
                <a:schemeClr val="accent6">
                  <a:lumMod val="50000"/>
                </a:schemeClr>
              </a:solidFill>
              <a:latin typeface="+mj-lt"/>
              <a:cs typeface="Arial" charset="0"/>
            </a:endParaRP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395536" y="4149080"/>
            <a:ext cx="8348662" cy="10715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70200" rIns="90000" bIns="45000"/>
          <a:lstStyle/>
          <a:p>
            <a:pPr algn="ctr">
              <a:lnSpc>
                <a:spcPts val="3000"/>
              </a:lnSpc>
            </a:pPr>
            <a:r>
              <a:rPr lang="ru-RU" sz="36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Осознанность —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 это 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искусство</a:t>
            </a:r>
          </a:p>
          <a:p>
            <a:pPr algn="ctr">
              <a:lnSpc>
                <a:spcPts val="3000"/>
              </a:lnSpc>
            </a:pP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управления 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собой и своей жизнью.</a:t>
            </a:r>
            <a:endParaRPr lang="ru-RU" sz="40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</a:endParaRPr>
          </a:p>
        </p:txBody>
      </p:sp>
      <p:sp>
        <p:nvSpPr>
          <p:cNvPr id="10" name="Прямоугольник 1"/>
          <p:cNvSpPr>
            <a:spLocks noChangeArrowheads="1"/>
          </p:cNvSpPr>
          <p:nvPr/>
        </p:nvSpPr>
        <p:spPr bwMode="auto">
          <a:xfrm>
            <a:off x="251520" y="5229200"/>
            <a:ext cx="8643937" cy="1246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ts val="3000"/>
              </a:lnSpc>
            </a:pPr>
            <a:r>
              <a:rPr lang="ru-RU" sz="36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Осознанность </a:t>
            </a:r>
            <a:r>
              <a:rPr lang="ru-RU" sz="36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— </a:t>
            </a:r>
          </a:p>
          <a:p>
            <a:pPr algn="ctr">
              <a:lnSpc>
                <a:spcPts val="3000"/>
              </a:lnSpc>
            </a:pPr>
            <a:r>
              <a:rPr lang="ru-RU" sz="2800" dirty="0">
                <a:solidFill>
                  <a:schemeClr val="accent6">
                    <a:lumMod val="50000"/>
                  </a:schemeClr>
                </a:solidFill>
              </a:rPr>
              <a:t>это состояние, в котором </a:t>
            </a:r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</a:rPr>
              <a:t>мы понимаем, 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en-US" sz="2800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</a:rPr>
              <a:t>что 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</a:rPr>
              <a:t>происходит вокруг </a:t>
            </a:r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</a:rPr>
              <a:t>нас.</a:t>
            </a:r>
            <a:endParaRPr lang="ru-RU" sz="28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285720" y="285728"/>
            <a:ext cx="8572560" cy="1440001"/>
            <a:chOff x="285720" y="285728"/>
            <a:chExt cx="8572560" cy="1440001"/>
          </a:xfrm>
        </p:grpSpPr>
        <p:pic>
          <p:nvPicPr>
            <p:cNvPr id="3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85720" y="285729"/>
              <a:ext cx="962977" cy="144000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>
              <a:outerShdw blurRad="292100" dist="139700" dir="2700000" algn="tl" rotWithShape="0">
                <a:prstClr val="black">
                  <a:alpha val="65000"/>
                </a:prstClr>
              </a:outerShdw>
            </a:effectLst>
          </p:spPr>
        </p:pic>
        <p:sp>
          <p:nvSpPr>
            <p:cNvPr id="4" name="Rectangle 4"/>
            <p:cNvSpPr>
              <a:spLocks noChangeArrowheads="1"/>
            </p:cNvSpPr>
            <p:nvPr/>
          </p:nvSpPr>
          <p:spPr bwMode="auto">
            <a:xfrm>
              <a:off x="1643042" y="285728"/>
              <a:ext cx="7215238" cy="124934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60120" rIns="90000" bIns="45000"/>
            <a:lstStyle/>
            <a:p>
              <a:r>
                <a:rPr lang="ru-RU" sz="2800" b="1" dirty="0">
                  <a:solidFill>
                    <a:schemeClr val="accent6">
                      <a:lumMod val="50000"/>
                    </a:schemeClr>
                  </a:solidFill>
                </a:rPr>
                <a:t>Педагог воспитывает ребенка только через призму того, чем </a:t>
              </a:r>
              <a:r>
                <a:rPr lang="ru-RU" sz="2800" b="1" dirty="0" smtClean="0">
                  <a:solidFill>
                    <a:schemeClr val="accent6">
                      <a:lumMod val="50000"/>
                    </a:schemeClr>
                  </a:solidFill>
                </a:rPr>
                <a:t>сам </a:t>
              </a:r>
              <a:r>
                <a:rPr lang="ru-RU" sz="2800" b="1" dirty="0">
                  <a:solidFill>
                    <a:schemeClr val="accent6">
                      <a:lumMod val="50000"/>
                    </a:schemeClr>
                  </a:solidFill>
                </a:rPr>
                <a:t>владеет</a:t>
              </a:r>
            </a:p>
          </p:txBody>
        </p:sp>
      </p:grpSp>
      <p:grpSp>
        <p:nvGrpSpPr>
          <p:cNvPr id="5" name="Группа 4"/>
          <p:cNvGrpSpPr/>
          <p:nvPr/>
        </p:nvGrpSpPr>
        <p:grpSpPr>
          <a:xfrm>
            <a:off x="285720" y="1928802"/>
            <a:ext cx="8501122" cy="1440000"/>
            <a:chOff x="285720" y="1928802"/>
            <a:chExt cx="8501122" cy="1440000"/>
          </a:xfrm>
        </p:grpSpPr>
        <p:pic>
          <p:nvPicPr>
            <p:cNvPr id="6" name="Picture 8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85720" y="1928802"/>
              <a:ext cx="964800" cy="144000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>
              <a:outerShdw blurRad="292100" dist="139700" dir="5400000" algn="ctr" rotWithShape="0">
                <a:srgbClr val="000000">
                  <a:alpha val="65000"/>
                </a:srgbClr>
              </a:outerShdw>
            </a:effectLst>
          </p:spPr>
        </p:pic>
        <p:sp>
          <p:nvSpPr>
            <p:cNvPr id="7" name="Rectangle 4"/>
            <p:cNvSpPr>
              <a:spLocks noChangeArrowheads="1"/>
            </p:cNvSpPr>
            <p:nvPr/>
          </p:nvSpPr>
          <p:spPr bwMode="auto">
            <a:xfrm>
              <a:off x="1643042" y="1928812"/>
              <a:ext cx="7143800" cy="135731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60120" rIns="90000" bIns="45000"/>
            <a:lstStyle/>
            <a:p>
              <a:r>
                <a:rPr lang="ru-RU" sz="2800" b="1" dirty="0">
                  <a:solidFill>
                    <a:schemeClr val="accent6">
                      <a:lumMod val="50000"/>
                    </a:schemeClr>
                  </a:solidFill>
                </a:rPr>
                <a:t>Чем большим багажом знаний будет владеть педагог, тем лучше ребенку</a:t>
              </a:r>
            </a:p>
            <a:p>
              <a:endParaRPr lang="ru-RU" sz="24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285720" y="3429000"/>
            <a:ext cx="8715436" cy="1511438"/>
            <a:chOff x="285720" y="3429000"/>
            <a:chExt cx="8715436" cy="1511438"/>
          </a:xfrm>
        </p:grpSpPr>
        <p:pic>
          <p:nvPicPr>
            <p:cNvPr id="9" name="Picture 24"/>
            <p:cNvPicPr>
              <a:picLocks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85720" y="3500438"/>
              <a:ext cx="964800" cy="144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292100" dist="139700" dir="5400000" algn="ctr" rotWithShape="0">
                <a:srgbClr val="000000">
                  <a:alpha val="65000"/>
                </a:srgbClr>
              </a:outerShdw>
            </a:effectLst>
          </p:spPr>
        </p:pic>
        <p:sp>
          <p:nvSpPr>
            <p:cNvPr id="10" name="Rectangle 4"/>
            <p:cNvSpPr>
              <a:spLocks noChangeArrowheads="1"/>
            </p:cNvSpPr>
            <p:nvPr/>
          </p:nvSpPr>
          <p:spPr bwMode="auto">
            <a:xfrm>
              <a:off x="1714480" y="3429000"/>
              <a:ext cx="7286676" cy="114298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60120" rIns="90000" bIns="45000"/>
            <a:lstStyle/>
            <a:p>
              <a:r>
                <a:rPr lang="ru-RU" sz="2800" b="1" dirty="0" smtClean="0">
                  <a:solidFill>
                    <a:schemeClr val="accent6">
                      <a:lumMod val="50000"/>
                    </a:schemeClr>
                  </a:solidFill>
                </a:rPr>
                <a:t>Очень важно</a:t>
              </a:r>
              <a:r>
                <a:rPr lang="ru-RU" sz="2800" b="1" dirty="0">
                  <a:solidFill>
                    <a:schemeClr val="accent6">
                      <a:lumMod val="50000"/>
                    </a:schemeClr>
                  </a:solidFill>
                </a:rPr>
                <a:t>, чтобы картина мира была более объективна и </a:t>
              </a:r>
              <a:r>
                <a:rPr lang="ru-RU" sz="2800" b="1" dirty="0" smtClean="0">
                  <a:solidFill>
                    <a:schemeClr val="accent6">
                      <a:lumMod val="50000"/>
                    </a:schemeClr>
                  </a:solidFill>
                </a:rPr>
                <a:t>соответствовала </a:t>
              </a:r>
              <a:r>
                <a:rPr lang="ru-RU" sz="2800" b="1" dirty="0">
                  <a:solidFill>
                    <a:schemeClr val="accent6">
                      <a:lumMod val="50000"/>
                    </a:schemeClr>
                  </a:solidFill>
                </a:rPr>
                <a:t>современному научному </a:t>
              </a:r>
              <a:r>
                <a:rPr lang="ru-RU" sz="2800" b="1" dirty="0" smtClean="0">
                  <a:solidFill>
                    <a:schemeClr val="accent6">
                      <a:lumMod val="50000"/>
                    </a:schemeClr>
                  </a:solidFill>
                </a:rPr>
                <a:t>мышлению</a:t>
              </a:r>
              <a:endParaRPr lang="ru-RU" sz="2800" b="1" i="1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321052" y="5132272"/>
            <a:ext cx="8751542" cy="1440000"/>
            <a:chOff x="321052" y="5132272"/>
            <a:chExt cx="8751542" cy="1440000"/>
          </a:xfrm>
        </p:grpSpPr>
        <p:pic>
          <p:nvPicPr>
            <p:cNvPr id="12" name="Picture 21" descr="F:\СФЕРА\300_Паникова_БеседыКосмосе.jpg"/>
            <p:cNvPicPr>
              <a:picLocks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21052" y="5132272"/>
              <a:ext cx="964800" cy="144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292100" dist="139700" dir="5400000" algn="ctr" rotWithShape="0">
                <a:srgbClr val="000000">
                  <a:alpha val="65000"/>
                </a:srgbClr>
              </a:outerShdw>
            </a:effectLst>
          </p:spPr>
        </p:pic>
        <p:sp>
          <p:nvSpPr>
            <p:cNvPr id="13" name="Rectangle 2"/>
            <p:cNvSpPr>
              <a:spLocks noChangeArrowheads="1"/>
            </p:cNvSpPr>
            <p:nvPr/>
          </p:nvSpPr>
          <p:spPr bwMode="auto">
            <a:xfrm>
              <a:off x="1714543" y="5286388"/>
              <a:ext cx="7358051" cy="92867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60120" rIns="90000" bIns="45000"/>
            <a:lstStyle/>
            <a:p>
              <a:pPr hangingPunct="1">
                <a:lnSpc>
                  <a:spcPct val="95000"/>
                </a:lnSpc>
                <a:tabLst>
                  <a:tab pos="0" algn="l"/>
                  <a:tab pos="446088" algn="l"/>
                  <a:tab pos="893763" algn="l"/>
                  <a:tab pos="1341438" algn="l"/>
                  <a:tab pos="1789113" algn="l"/>
                  <a:tab pos="2236788" algn="l"/>
                  <a:tab pos="2684463" algn="l"/>
                  <a:tab pos="3132138" algn="l"/>
                  <a:tab pos="3579813" algn="l"/>
                  <a:tab pos="4027488" algn="l"/>
                  <a:tab pos="4475163" algn="l"/>
                  <a:tab pos="4922838" algn="l"/>
                  <a:tab pos="5370513" algn="l"/>
                  <a:tab pos="5818188" algn="l"/>
                  <a:tab pos="6265863" algn="l"/>
                  <a:tab pos="6713538" algn="l"/>
                  <a:tab pos="7161213" algn="l"/>
                  <a:tab pos="7608888" algn="l"/>
                  <a:tab pos="8056563" algn="l"/>
                  <a:tab pos="8504238" algn="l"/>
                  <a:tab pos="8951913" algn="l"/>
                </a:tabLst>
              </a:pPr>
              <a:r>
                <a:rPr lang="ru-RU" sz="2800" b="1" dirty="0">
                  <a:solidFill>
                    <a:schemeClr val="accent6">
                      <a:lumMod val="50000"/>
                    </a:schemeClr>
                  </a:solidFill>
                </a:rPr>
                <a:t>А это возможно только, </a:t>
              </a:r>
              <a:r>
                <a:rPr lang="ru-RU" sz="2800" b="1" dirty="0" smtClean="0">
                  <a:solidFill>
                    <a:schemeClr val="accent6">
                      <a:lumMod val="50000"/>
                    </a:schemeClr>
                  </a:solidFill>
                </a:rPr>
                <a:t>если </a:t>
              </a:r>
              <a:r>
                <a:rPr lang="ru-RU" sz="2800" b="1" dirty="0">
                  <a:solidFill>
                    <a:schemeClr val="accent6">
                      <a:lumMod val="50000"/>
                    </a:schemeClr>
                  </a:solidFill>
                </a:rPr>
                <a:t>все время находиться в поиске знания</a:t>
              </a:r>
            </a:p>
            <a:p>
              <a:pPr hangingPunct="1">
                <a:lnSpc>
                  <a:spcPct val="95000"/>
                </a:lnSpc>
                <a:tabLst>
                  <a:tab pos="0" algn="l"/>
                  <a:tab pos="446088" algn="l"/>
                  <a:tab pos="893763" algn="l"/>
                  <a:tab pos="1341438" algn="l"/>
                  <a:tab pos="1789113" algn="l"/>
                  <a:tab pos="2236788" algn="l"/>
                  <a:tab pos="2684463" algn="l"/>
                  <a:tab pos="3132138" algn="l"/>
                  <a:tab pos="3579813" algn="l"/>
                  <a:tab pos="4027488" algn="l"/>
                  <a:tab pos="4475163" algn="l"/>
                  <a:tab pos="4922838" algn="l"/>
                  <a:tab pos="5370513" algn="l"/>
                  <a:tab pos="5818188" algn="l"/>
                  <a:tab pos="6265863" algn="l"/>
                  <a:tab pos="6713538" algn="l"/>
                  <a:tab pos="7161213" algn="l"/>
                  <a:tab pos="7608888" algn="l"/>
                  <a:tab pos="8056563" algn="l"/>
                  <a:tab pos="8504238" algn="l"/>
                  <a:tab pos="8951913" algn="l"/>
                </a:tabLst>
              </a:pPr>
              <a:endParaRPr lang="ru-RU" sz="28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Supervisor\Pictures\личностный рост.jpg"/>
          <p:cNvPicPr>
            <a:picLocks noChangeAspect="1" noChangeArrowheads="1"/>
          </p:cNvPicPr>
          <p:nvPr/>
        </p:nvPicPr>
        <p:blipFill>
          <a:blip r:embed="rId2" cstate="print"/>
          <a:srcRect l="21460" r="16766"/>
          <a:stretch>
            <a:fillRect/>
          </a:stretch>
        </p:blipFill>
        <p:spPr bwMode="auto">
          <a:xfrm>
            <a:off x="4500562" y="1108985"/>
            <a:ext cx="4643438" cy="5749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1"/>
          <p:cNvSpPr>
            <a:spLocks noChangeArrowheads="1"/>
          </p:cNvSpPr>
          <p:nvPr/>
        </p:nvSpPr>
        <p:spPr bwMode="auto">
          <a:xfrm>
            <a:off x="428625" y="357188"/>
            <a:ext cx="535781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3. </a:t>
            </a:r>
            <a:r>
              <a:rPr lang="ru-RU" sz="2800" b="1" dirty="0" err="1" smtClean="0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Природосообразность</a:t>
            </a:r>
            <a:endParaRPr lang="ru-RU" sz="2800" b="1" dirty="0">
              <a:solidFill>
                <a:schemeClr val="accent6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4" name="Прямоугольник 1"/>
          <p:cNvSpPr>
            <a:spLocks noChangeArrowheads="1"/>
          </p:cNvSpPr>
          <p:nvPr/>
        </p:nvSpPr>
        <p:spPr bwMode="auto">
          <a:xfrm>
            <a:off x="500035" y="1479841"/>
            <a:ext cx="3500461" cy="3877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3000"/>
              </a:spcBef>
            </a:pPr>
            <a:r>
              <a:rPr lang="ru-RU" sz="2800" dirty="0" smtClean="0">
                <a:solidFill>
                  <a:schemeClr val="tx2"/>
                </a:solidFill>
              </a:rPr>
              <a:t>Понимать </a:t>
            </a:r>
            <a:r>
              <a:rPr lang="en-US" sz="2800" dirty="0" smtClean="0">
                <a:solidFill>
                  <a:schemeClr val="tx2"/>
                </a:solidFill>
              </a:rPr>
              <a:t/>
            </a:r>
            <a:br>
              <a:rPr lang="en-US" sz="2800" dirty="0" smtClean="0">
                <a:solidFill>
                  <a:schemeClr val="tx2"/>
                </a:solidFill>
              </a:rPr>
            </a:br>
            <a:r>
              <a:rPr lang="ru-RU" sz="2800" dirty="0" smtClean="0">
                <a:solidFill>
                  <a:schemeClr val="tx2"/>
                </a:solidFill>
              </a:rPr>
              <a:t>и принимать мир</a:t>
            </a:r>
            <a:r>
              <a:rPr lang="ru-RU" sz="2800" dirty="0">
                <a:solidFill>
                  <a:schemeClr val="tx2"/>
                </a:solidFill>
              </a:rPr>
              <a:t>.</a:t>
            </a:r>
          </a:p>
          <a:p>
            <a:pPr>
              <a:spcBef>
                <a:spcPts val="3000"/>
              </a:spcBef>
            </a:pPr>
            <a:r>
              <a:rPr lang="ru-RU" sz="2800" dirty="0">
                <a:solidFill>
                  <a:schemeClr val="tx2"/>
                </a:solidFill>
              </a:rPr>
              <a:t>Ответить на </a:t>
            </a:r>
            <a:r>
              <a:rPr lang="ru-RU" sz="2800" dirty="0" smtClean="0">
                <a:solidFill>
                  <a:schemeClr val="tx2"/>
                </a:solidFill>
              </a:rPr>
              <a:t>вопрос</a:t>
            </a:r>
            <a:br>
              <a:rPr lang="ru-RU" sz="2800" dirty="0" smtClean="0">
                <a:solidFill>
                  <a:schemeClr val="tx2"/>
                </a:solidFill>
              </a:rPr>
            </a:br>
            <a:r>
              <a:rPr lang="ru-RU" sz="2800" dirty="0" smtClean="0">
                <a:solidFill>
                  <a:schemeClr val="tx2"/>
                </a:solidFill>
              </a:rPr>
              <a:t>о </a:t>
            </a:r>
            <a:r>
              <a:rPr lang="ru-RU" sz="2800" dirty="0">
                <a:solidFill>
                  <a:schemeClr val="tx2"/>
                </a:solidFill>
              </a:rPr>
              <a:t>смысле жизни.</a:t>
            </a:r>
          </a:p>
          <a:p>
            <a:pPr>
              <a:spcBef>
                <a:spcPts val="3000"/>
              </a:spcBef>
            </a:pPr>
            <a:r>
              <a:rPr lang="ru-RU" sz="2800" dirty="0">
                <a:solidFill>
                  <a:schemeClr val="tx2"/>
                </a:solidFill>
              </a:rPr>
              <a:t>Правильно </a:t>
            </a:r>
            <a:r>
              <a:rPr lang="ru-RU" sz="2800" dirty="0" smtClean="0">
                <a:solidFill>
                  <a:schemeClr val="tx2"/>
                </a:solidFill>
              </a:rPr>
              <a:t>выбрать цель </a:t>
            </a:r>
            <a:r>
              <a:rPr lang="ru-RU" sz="2800" dirty="0">
                <a:solidFill>
                  <a:schemeClr val="tx2"/>
                </a:solidFill>
              </a:rPr>
              <a:t>и </a:t>
            </a:r>
            <a:r>
              <a:rPr lang="ru-RU" sz="2800" dirty="0" smtClean="0">
                <a:solidFill>
                  <a:schemeClr val="tx2"/>
                </a:solidFill>
              </a:rPr>
              <a:t>средства</a:t>
            </a:r>
            <a:br>
              <a:rPr lang="ru-RU" sz="2800" dirty="0" smtClean="0">
                <a:solidFill>
                  <a:schemeClr val="tx2"/>
                </a:solidFill>
              </a:rPr>
            </a:br>
            <a:r>
              <a:rPr lang="ru-RU" sz="2800" dirty="0" smtClean="0">
                <a:solidFill>
                  <a:schemeClr val="tx2"/>
                </a:solidFill>
              </a:rPr>
              <a:t>ее </a:t>
            </a:r>
            <a:r>
              <a:rPr lang="ru-RU" sz="2800" dirty="0">
                <a:solidFill>
                  <a:schemeClr val="tx2"/>
                </a:solidFill>
              </a:rPr>
              <a:t>достижения</a:t>
            </a:r>
            <a:r>
              <a:rPr lang="ru-RU" sz="2800" dirty="0" smtClean="0">
                <a:solidFill>
                  <a:schemeClr val="tx2"/>
                </a:solidFill>
              </a:rPr>
              <a:t>.</a:t>
            </a:r>
            <a:endParaRPr lang="ru-RU" sz="28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8"/>
          <p:cNvGrpSpPr/>
          <p:nvPr/>
        </p:nvGrpSpPr>
        <p:grpSpPr>
          <a:xfrm>
            <a:off x="1338080" y="-357214"/>
            <a:ext cx="3774191" cy="4612120"/>
            <a:chOff x="1552394" y="345555"/>
            <a:chExt cx="3774191" cy="4820346"/>
          </a:xfrm>
        </p:grpSpPr>
        <p:sp>
          <p:nvSpPr>
            <p:cNvPr id="6" name="Прямоугольник 3"/>
            <p:cNvSpPr>
              <a:spLocks noChangeArrowheads="1"/>
            </p:cNvSpPr>
            <p:nvPr/>
          </p:nvSpPr>
          <p:spPr bwMode="auto">
            <a:xfrm rot="18898993">
              <a:off x="-137303" y="2047388"/>
              <a:ext cx="3815220" cy="435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2400" b="1" dirty="0" smtClean="0">
                  <a:solidFill>
                    <a:srgbClr val="FF0000"/>
                  </a:solidFill>
                </a:rPr>
                <a:t>Тело</a:t>
              </a:r>
              <a:endParaRPr lang="ru-RU" sz="2400" b="1" dirty="0">
                <a:solidFill>
                  <a:srgbClr val="FF0000"/>
                </a:solidFill>
              </a:endParaRPr>
            </a:p>
          </p:txBody>
        </p:sp>
        <p:sp>
          <p:nvSpPr>
            <p:cNvPr id="7" name="Прямоугольник 6"/>
            <p:cNvSpPr>
              <a:spLocks noChangeArrowheads="1"/>
            </p:cNvSpPr>
            <p:nvPr/>
          </p:nvSpPr>
          <p:spPr bwMode="auto">
            <a:xfrm rot="2972163">
              <a:off x="2817529" y="2418786"/>
              <a:ext cx="4582288" cy="435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2400" b="1" dirty="0" smtClean="0">
                  <a:solidFill>
                    <a:srgbClr val="FF0000"/>
                  </a:solidFill>
                </a:rPr>
                <a:t>Разум (интеллект)</a:t>
              </a:r>
              <a:endParaRPr lang="ru-RU" sz="2400" b="1" dirty="0">
                <a:solidFill>
                  <a:srgbClr val="FF0000"/>
                </a:solidFill>
              </a:endParaRPr>
            </a:p>
          </p:txBody>
        </p:sp>
        <p:sp>
          <p:nvSpPr>
            <p:cNvPr id="8" name="Прямоугольник 7"/>
            <p:cNvSpPr>
              <a:spLocks noChangeArrowheads="1"/>
            </p:cNvSpPr>
            <p:nvPr/>
          </p:nvSpPr>
          <p:spPr bwMode="auto">
            <a:xfrm rot="17683335">
              <a:off x="524041" y="2929932"/>
              <a:ext cx="4036113" cy="435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2400" b="1" dirty="0" smtClean="0">
                  <a:solidFill>
                    <a:srgbClr val="FF0000"/>
                  </a:solidFill>
                </a:rPr>
                <a:t>Душа (чувства)</a:t>
              </a:r>
              <a:endParaRPr lang="ru-RU" sz="2400" b="1" dirty="0">
                <a:solidFill>
                  <a:srgbClr val="FF0000"/>
                </a:solidFill>
              </a:endParaRPr>
            </a:p>
          </p:txBody>
        </p:sp>
        <p:sp>
          <p:nvSpPr>
            <p:cNvPr id="9" name="Прямоугольник 8"/>
            <p:cNvSpPr>
              <a:spLocks noChangeArrowheads="1"/>
            </p:cNvSpPr>
            <p:nvPr/>
          </p:nvSpPr>
          <p:spPr bwMode="auto">
            <a:xfrm rot="3603506">
              <a:off x="2741359" y="2857496"/>
              <a:ext cx="2857520" cy="435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2400" b="1" dirty="0" smtClean="0">
                  <a:solidFill>
                    <a:srgbClr val="FF0000"/>
                  </a:solidFill>
                </a:rPr>
                <a:t>Дух</a:t>
              </a:r>
              <a:endParaRPr lang="ru-RU" sz="24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4" name="Прямоугольник 3"/>
          <p:cNvSpPr>
            <a:spLocks noChangeArrowheads="1"/>
          </p:cNvSpPr>
          <p:nvPr/>
        </p:nvSpPr>
        <p:spPr bwMode="auto">
          <a:xfrm rot="21324685">
            <a:off x="1407997" y="2568576"/>
            <a:ext cx="3774719" cy="2060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isometricOffAxis1Top"/>
            <a:lightRig rig="threePt" dir="t"/>
          </a:scene3d>
        </p:spPr>
        <p:txBody>
          <a:bodyPr wrap="square">
            <a:spAutoFit/>
          </a:bodyPr>
          <a:lstStyle/>
          <a:p>
            <a:pPr algn="ctr"/>
            <a:r>
              <a:rPr lang="ru-RU" sz="7200" b="1" dirty="0" smtClean="0">
                <a:solidFill>
                  <a:srgbClr val="FF0000"/>
                </a:solidFill>
              </a:rPr>
              <a:t>Род вера</a:t>
            </a:r>
            <a:endParaRPr lang="ru-RU" sz="7200" b="1" dirty="0">
              <a:solidFill>
                <a:srgbClr val="FF0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714612" y="4315620"/>
            <a:ext cx="6143668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tx2"/>
                </a:solidFill>
                <a:latin typeface="Arial Black" pitchFamily="34" charset="0"/>
              </a:rPr>
              <a:t>Образовательные области ФГОС:</a:t>
            </a:r>
            <a:endParaRPr lang="ru-RU" sz="2400" dirty="0" smtClean="0">
              <a:latin typeface="Arial Black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2400" dirty="0" smtClean="0"/>
              <a:t> </a:t>
            </a:r>
            <a:r>
              <a:rPr lang="ru-RU" sz="22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физическое развитие </a:t>
            </a:r>
          </a:p>
          <a:p>
            <a:pPr>
              <a:buFont typeface="Arial" pitchFamily="34" charset="0"/>
              <a:buChar char="•"/>
            </a:pPr>
            <a:r>
              <a:rPr lang="ru-RU" sz="22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 познавательное развитие</a:t>
            </a:r>
          </a:p>
          <a:p>
            <a:pPr>
              <a:buFont typeface="Arial" pitchFamily="34" charset="0"/>
              <a:buChar char="•"/>
            </a:pPr>
            <a:r>
              <a:rPr lang="ru-RU" sz="22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2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художественно‑эстетическое</a:t>
            </a:r>
            <a:r>
              <a:rPr lang="ru-RU" sz="22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развитие </a:t>
            </a:r>
          </a:p>
          <a:p>
            <a:pPr>
              <a:buFont typeface="Arial" pitchFamily="34" charset="0"/>
              <a:buChar char="•"/>
            </a:pPr>
            <a:r>
              <a:rPr lang="ru-RU" sz="22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социально‑коммуникативное развитие</a:t>
            </a:r>
          </a:p>
          <a:p>
            <a:pPr>
              <a:buFont typeface="Arial" pitchFamily="34" charset="0"/>
              <a:buChar char="•"/>
            </a:pPr>
            <a:r>
              <a:rPr lang="ru-RU" sz="22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 речевое развитие </a:t>
            </a:r>
            <a:endParaRPr lang="ru-RU" sz="22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 rot="5400000">
            <a:off x="250001" y="1213294"/>
            <a:ext cx="3786214" cy="2000264"/>
          </a:xfrm>
          <a:prstGeom prst="line">
            <a:avLst/>
          </a:prstGeom>
          <a:ln w="539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 rot="10800000" flipV="1">
            <a:off x="1142976" y="3820781"/>
            <a:ext cx="4929222" cy="357190"/>
          </a:xfrm>
          <a:prstGeom prst="line">
            <a:avLst/>
          </a:prstGeom>
          <a:ln w="539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 rot="10800000" flipV="1">
            <a:off x="571472" y="2892087"/>
            <a:ext cx="4000528" cy="142876"/>
          </a:xfrm>
          <a:prstGeom prst="line">
            <a:avLst/>
          </a:prstGeom>
          <a:ln w="539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 rot="16200000" flipV="1">
            <a:off x="250001" y="3284996"/>
            <a:ext cx="1143008" cy="642942"/>
          </a:xfrm>
          <a:prstGeom prst="line">
            <a:avLst/>
          </a:prstGeom>
          <a:ln w="539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rot="10800000">
            <a:off x="4572000" y="2892087"/>
            <a:ext cx="1500198" cy="928694"/>
          </a:xfrm>
          <a:prstGeom prst="line">
            <a:avLst/>
          </a:prstGeom>
          <a:ln w="539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 rot="16200000" flipV="1">
            <a:off x="2821769" y="641790"/>
            <a:ext cx="3500462" cy="2857520"/>
          </a:xfrm>
          <a:prstGeom prst="line">
            <a:avLst/>
          </a:prstGeom>
          <a:ln w="539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 rot="16200000" flipV="1">
            <a:off x="2571736" y="891823"/>
            <a:ext cx="2571768" cy="1428760"/>
          </a:xfrm>
          <a:prstGeom prst="line">
            <a:avLst/>
          </a:prstGeom>
          <a:ln w="539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 rot="5400000" flipH="1" flipV="1">
            <a:off x="464315" y="356038"/>
            <a:ext cx="2714644" cy="2643206"/>
          </a:xfrm>
          <a:prstGeom prst="line">
            <a:avLst/>
          </a:prstGeom>
          <a:ln w="539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 rot="5400000" flipH="1" flipV="1">
            <a:off x="1607323" y="1821645"/>
            <a:ext cx="3071834" cy="0"/>
          </a:xfrm>
          <a:prstGeom prst="line">
            <a:avLst/>
          </a:prstGeom>
          <a:ln w="539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"/>
          <p:cNvSpPr>
            <a:spLocks noChangeArrowheads="1"/>
          </p:cNvSpPr>
          <p:nvPr/>
        </p:nvSpPr>
        <p:spPr bwMode="auto">
          <a:xfrm>
            <a:off x="214282" y="285728"/>
            <a:ext cx="800102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4. Системность</a:t>
            </a:r>
            <a:endParaRPr lang="ru-RU" sz="2800" b="1" dirty="0">
              <a:solidFill>
                <a:schemeClr val="accent6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20" name="Прямоугольник 1"/>
          <p:cNvSpPr>
            <a:spLocks noChangeArrowheads="1"/>
          </p:cNvSpPr>
          <p:nvPr/>
        </p:nvSpPr>
        <p:spPr bwMode="auto">
          <a:xfrm>
            <a:off x="214282" y="1285860"/>
            <a:ext cx="8136904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tx2"/>
                </a:solidFill>
              </a:rPr>
              <a:t>Система управления</a:t>
            </a:r>
          </a:p>
          <a:p>
            <a:endParaRPr lang="ru-RU" sz="2800" dirty="0" smtClean="0">
              <a:solidFill>
                <a:schemeClr val="tx2"/>
              </a:solidFill>
            </a:endParaRPr>
          </a:p>
          <a:p>
            <a:r>
              <a:rPr lang="ru-RU" sz="2800" dirty="0" smtClean="0">
                <a:solidFill>
                  <a:schemeClr val="tx2"/>
                </a:solidFill>
              </a:rPr>
              <a:t>Система знаний</a:t>
            </a:r>
          </a:p>
          <a:p>
            <a:endParaRPr lang="ru-RU" sz="2800" dirty="0" smtClean="0">
              <a:solidFill>
                <a:schemeClr val="tx2"/>
              </a:solidFill>
            </a:endParaRPr>
          </a:p>
          <a:p>
            <a:r>
              <a:rPr lang="ru-RU" sz="2800" dirty="0" smtClean="0">
                <a:solidFill>
                  <a:schemeClr val="tx2"/>
                </a:solidFill>
              </a:rPr>
              <a:t>Система организации</a:t>
            </a:r>
          </a:p>
          <a:p>
            <a:endParaRPr lang="ru-RU" sz="2800" dirty="0" smtClean="0">
              <a:solidFill>
                <a:schemeClr val="tx2"/>
              </a:solidFill>
            </a:endParaRPr>
          </a:p>
          <a:p>
            <a:r>
              <a:rPr lang="ru-RU" sz="2800" dirty="0" smtClean="0">
                <a:solidFill>
                  <a:schemeClr val="tx2"/>
                </a:solidFill>
              </a:rPr>
              <a:t>Система отношений</a:t>
            </a:r>
            <a:endParaRPr lang="ru-RU" sz="2800" dirty="0">
              <a:solidFill>
                <a:schemeClr val="tx2"/>
              </a:solidFill>
            </a:endParaRPr>
          </a:p>
        </p:txBody>
      </p:sp>
      <p:pic>
        <p:nvPicPr>
          <p:cNvPr id="5" name="Рисунок 4" descr="Системность в бизнесе.jpg"/>
          <p:cNvPicPr>
            <a:picLocks noChangeAspect="1"/>
          </p:cNvPicPr>
          <p:nvPr/>
        </p:nvPicPr>
        <p:blipFill>
          <a:blip r:embed="rId2" cstate="print"/>
          <a:srcRect l="2098"/>
          <a:stretch>
            <a:fillRect/>
          </a:stretch>
        </p:blipFill>
        <p:spPr>
          <a:xfrm>
            <a:off x="4063950" y="1412776"/>
            <a:ext cx="5080050" cy="49446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труктура.tif"/>
          <p:cNvPicPr>
            <a:picLocks noChangeAspect="1"/>
          </p:cNvPicPr>
          <p:nvPr/>
        </p:nvPicPr>
        <p:blipFill>
          <a:blip r:embed="rId2" cstate="print"/>
          <a:srcRect b="45833"/>
          <a:stretch>
            <a:fillRect/>
          </a:stretch>
        </p:blipFill>
        <p:spPr>
          <a:xfrm>
            <a:off x="3357554" y="2647238"/>
            <a:ext cx="5786446" cy="4067886"/>
          </a:xfrm>
          <a:prstGeom prst="rect">
            <a:avLst/>
          </a:prstGeom>
        </p:spPr>
      </p:pic>
      <p:pic>
        <p:nvPicPr>
          <p:cNvPr id="4" name="Рисунок 3" descr="структура.tif"/>
          <p:cNvPicPr>
            <a:picLocks noChangeAspect="1"/>
          </p:cNvPicPr>
          <p:nvPr/>
        </p:nvPicPr>
        <p:blipFill>
          <a:blip r:embed="rId2" cstate="print"/>
          <a:srcRect t="52084" b="-10418"/>
          <a:stretch>
            <a:fillRect/>
          </a:stretch>
        </p:blipFill>
        <p:spPr>
          <a:xfrm>
            <a:off x="-1" y="71414"/>
            <a:ext cx="6038999" cy="4572032"/>
          </a:xfrm>
          <a:prstGeom prst="rect">
            <a:avLst/>
          </a:prstGeom>
        </p:spPr>
      </p:pic>
      <p:sp>
        <p:nvSpPr>
          <p:cNvPr id="5" name="Прямоугольник 1"/>
          <p:cNvSpPr>
            <a:spLocks noChangeArrowheads="1"/>
          </p:cNvSpPr>
          <p:nvPr/>
        </p:nvSpPr>
        <p:spPr bwMode="auto">
          <a:xfrm>
            <a:off x="6072198" y="142852"/>
            <a:ext cx="307180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+mj-lt"/>
              </a:rPr>
              <a:t>Территория </a:t>
            </a:r>
          </a:p>
          <a:p>
            <a:r>
              <a:rPr lang="ru-RU" sz="2800" b="1" dirty="0" smtClean="0">
                <a:solidFill>
                  <a:srgbClr val="C00000"/>
                </a:solidFill>
                <a:latin typeface="+mj-lt"/>
              </a:rPr>
              <a:t>хаоса</a:t>
            </a:r>
            <a:endParaRPr lang="ru-RU" sz="28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6" name="Прямоугольник 1"/>
          <p:cNvSpPr>
            <a:spLocks noChangeArrowheads="1"/>
          </p:cNvSpPr>
          <p:nvPr/>
        </p:nvSpPr>
        <p:spPr bwMode="auto">
          <a:xfrm>
            <a:off x="785786" y="4903785"/>
            <a:ext cx="242889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sz="2800" b="1" dirty="0" smtClean="0">
                <a:solidFill>
                  <a:srgbClr val="C00000"/>
                </a:solidFill>
                <a:latin typeface="+mj-lt"/>
              </a:rPr>
              <a:t>Территория системы</a:t>
            </a:r>
            <a:endParaRPr lang="ru-RU" sz="28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8" name="Прямоугольник 1"/>
          <p:cNvSpPr>
            <a:spLocks noChangeArrowheads="1"/>
          </p:cNvSpPr>
          <p:nvPr/>
        </p:nvSpPr>
        <p:spPr bwMode="auto">
          <a:xfrm>
            <a:off x="714348" y="6143644"/>
            <a:ext cx="242889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sz="1400" b="1" dirty="0" smtClean="0">
                <a:solidFill>
                  <a:srgbClr val="C00000"/>
                </a:solidFill>
              </a:rPr>
              <a:t>(Из книги Тимура Гагина «Руководитель-эксперт»)</a:t>
            </a:r>
            <a:endParaRPr lang="ru-RU" sz="14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page25output_c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52" y="214290"/>
            <a:ext cx="3929058" cy="3325717"/>
          </a:xfrm>
          <a:prstGeom prst="rect">
            <a:avLst/>
          </a:prstGeom>
        </p:spPr>
      </p:pic>
      <p:sp>
        <p:nvSpPr>
          <p:cNvPr id="5" name="Прямоугольник 1"/>
          <p:cNvSpPr>
            <a:spLocks noChangeArrowheads="1"/>
          </p:cNvSpPr>
          <p:nvPr/>
        </p:nvSpPr>
        <p:spPr bwMode="auto">
          <a:xfrm>
            <a:off x="500034" y="5796760"/>
            <a:ext cx="242889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sz="2800" b="1" dirty="0" smtClean="0">
                <a:solidFill>
                  <a:srgbClr val="C00000"/>
                </a:solidFill>
                <a:latin typeface="+mj-lt"/>
              </a:rPr>
              <a:t>Территория системы</a:t>
            </a:r>
            <a:endParaRPr lang="ru-RU" sz="28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6" name="Прямоугольник 1"/>
          <p:cNvSpPr>
            <a:spLocks noChangeArrowheads="1"/>
          </p:cNvSpPr>
          <p:nvPr/>
        </p:nvSpPr>
        <p:spPr bwMode="auto">
          <a:xfrm>
            <a:off x="4357686" y="117439"/>
            <a:ext cx="307180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+mj-lt"/>
              </a:rPr>
              <a:t>Территория </a:t>
            </a:r>
          </a:p>
          <a:p>
            <a:r>
              <a:rPr lang="ru-RU" sz="2800" b="1" dirty="0" smtClean="0">
                <a:solidFill>
                  <a:srgbClr val="C00000"/>
                </a:solidFill>
                <a:latin typeface="+mj-lt"/>
              </a:rPr>
              <a:t>хаоса</a:t>
            </a:r>
            <a:endParaRPr lang="ru-RU" sz="2800" b="1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50" name="Рисунок 49" descr="Территория системы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00364" y="2786058"/>
            <a:ext cx="5939427" cy="40091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Supervisor\Pictures\творческое развитие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8551"/>
            <a:ext cx="91821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1"/>
          <p:cNvSpPr>
            <a:spLocks noChangeArrowheads="1"/>
          </p:cNvSpPr>
          <p:nvPr/>
        </p:nvSpPr>
        <p:spPr bwMode="auto">
          <a:xfrm>
            <a:off x="357158" y="357166"/>
            <a:ext cx="735811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Arial Black" pitchFamily="34" charset="0"/>
              </a:rPr>
              <a:t>5</a:t>
            </a:r>
            <a:r>
              <a:rPr lang="ru-RU" sz="2800" b="1" dirty="0" smtClean="0">
                <a:solidFill>
                  <a:schemeClr val="bg1"/>
                </a:solidFill>
                <a:latin typeface="Arial Black" pitchFamily="34" charset="0"/>
              </a:rPr>
              <a:t>. Творческое развитие</a:t>
            </a:r>
            <a:endParaRPr lang="ru-RU" sz="2800" b="1" dirty="0">
              <a:solidFill>
                <a:schemeClr val="bg1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1"/>
          <p:cNvSpPr>
            <a:spLocks noChangeArrowheads="1"/>
          </p:cNvSpPr>
          <p:nvPr/>
        </p:nvSpPr>
        <p:spPr bwMode="auto">
          <a:xfrm>
            <a:off x="285720" y="214290"/>
            <a:ext cx="857256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+mj-lt"/>
              </a:rPr>
              <a:t>Основа ценностей творчества — труд</a:t>
            </a:r>
            <a:endParaRPr lang="ru-RU" sz="2800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3" name="Рисунок 2" descr="труд.png"/>
          <p:cNvPicPr>
            <a:picLocks noChangeAspect="1"/>
          </p:cNvPicPr>
          <p:nvPr/>
        </p:nvPicPr>
        <p:blipFill>
          <a:blip r:embed="rId2" cstate="print"/>
          <a:srcRect b="16980"/>
          <a:stretch>
            <a:fillRect/>
          </a:stretch>
        </p:blipFill>
        <p:spPr>
          <a:xfrm>
            <a:off x="4143372" y="3143248"/>
            <a:ext cx="4770579" cy="3143272"/>
          </a:xfrm>
          <a:prstGeom prst="rect">
            <a:avLst/>
          </a:prstGeom>
        </p:spPr>
      </p:pic>
      <p:pic>
        <p:nvPicPr>
          <p:cNvPr id="5" name="Рисунок 4" descr="Труд-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928670"/>
            <a:ext cx="4214810" cy="2528886"/>
          </a:xfrm>
          <a:prstGeom prst="rect">
            <a:avLst/>
          </a:prstGeom>
        </p:spPr>
      </p:pic>
      <p:sp>
        <p:nvSpPr>
          <p:cNvPr id="6" name="Прямоугольник 1"/>
          <p:cNvSpPr>
            <a:spLocks noChangeArrowheads="1"/>
          </p:cNvSpPr>
          <p:nvPr/>
        </p:nvSpPr>
        <p:spPr bwMode="auto">
          <a:xfrm>
            <a:off x="285720" y="3643314"/>
            <a:ext cx="3857652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tx2"/>
                </a:solidFill>
                <a:latin typeface="+mj-lt"/>
              </a:rPr>
              <a:t>Смысл и ценность приобретает труд человека как его вклад в жизнь общества, а не только как его занятие. </a:t>
            </a:r>
            <a:endParaRPr lang="ru-RU" sz="2600" dirty="0" smtClean="0">
              <a:solidFill>
                <a:schemeClr val="tx2"/>
              </a:solidFill>
            </a:endParaRPr>
          </a:p>
          <a:p>
            <a:pPr algn="r"/>
            <a:r>
              <a:rPr lang="ru-RU" sz="2000" i="1" dirty="0" smtClean="0">
                <a:solidFill>
                  <a:schemeClr val="tx2"/>
                </a:solidFill>
                <a:latin typeface="+mj-lt"/>
              </a:rPr>
              <a:t>(«В. </a:t>
            </a:r>
            <a:r>
              <a:rPr lang="ru-RU" sz="2000" i="1" dirty="0" err="1" smtClean="0">
                <a:solidFill>
                  <a:schemeClr val="tx2"/>
                </a:solidFill>
                <a:latin typeface="+mj-lt"/>
              </a:rPr>
              <a:t>Франкл</a:t>
            </a:r>
            <a:r>
              <a:rPr lang="ru-RU" sz="2000" i="1" dirty="0" smtClean="0">
                <a:solidFill>
                  <a:schemeClr val="tx2"/>
                </a:solidFill>
                <a:latin typeface="+mj-lt"/>
              </a:rPr>
              <a:t> «Человек </a:t>
            </a:r>
            <a:br>
              <a:rPr lang="ru-RU" sz="2000" i="1" dirty="0" smtClean="0">
                <a:solidFill>
                  <a:schemeClr val="tx2"/>
                </a:solidFill>
                <a:latin typeface="+mj-lt"/>
              </a:rPr>
            </a:br>
            <a:r>
              <a:rPr lang="ru-RU" sz="2000" i="1" dirty="0" smtClean="0">
                <a:solidFill>
                  <a:schemeClr val="tx2"/>
                </a:solidFill>
                <a:latin typeface="+mj-lt"/>
              </a:rPr>
              <a:t>в поисках смысла»)</a:t>
            </a:r>
            <a:endParaRPr lang="ru-RU" sz="2000" i="1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7" name="Прямоугольник 6"/>
          <p:cNvSpPr>
            <a:spLocks noChangeArrowheads="1"/>
          </p:cNvSpPr>
          <p:nvPr/>
        </p:nvSpPr>
        <p:spPr bwMode="auto">
          <a:xfrm>
            <a:off x="4857752" y="928670"/>
            <a:ext cx="407190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 smtClean="0">
                <a:solidFill>
                  <a:schemeClr val="tx2"/>
                </a:solidFill>
                <a:latin typeface="Arial Black" pitchFamily="34" charset="0"/>
              </a:rPr>
              <a:t>Ра-бота</a:t>
            </a:r>
            <a:r>
              <a:rPr lang="ru-RU" sz="2400" b="1" dirty="0" smtClean="0">
                <a:solidFill>
                  <a:schemeClr val="tx2"/>
                </a:solidFill>
                <a:latin typeface="Arial Black" pitchFamily="34" charset="0"/>
              </a:rPr>
              <a:t> </a:t>
            </a:r>
            <a:r>
              <a:rPr lang="ru-RU" sz="2400" b="1" dirty="0" smtClean="0">
                <a:solidFill>
                  <a:schemeClr val="tx2"/>
                </a:solidFill>
              </a:rPr>
              <a:t>— </a:t>
            </a:r>
            <a:br>
              <a:rPr lang="ru-RU" sz="2400" b="1" dirty="0" smtClean="0">
                <a:solidFill>
                  <a:schemeClr val="tx2"/>
                </a:solidFill>
              </a:rPr>
            </a:br>
            <a:r>
              <a:rPr lang="ru-RU" sz="2400" b="1" dirty="0" smtClean="0">
                <a:solidFill>
                  <a:schemeClr val="tx2"/>
                </a:solidFill>
              </a:rPr>
              <a:t>общаться со светом</a:t>
            </a:r>
            <a:endParaRPr lang="ru-RU" sz="2400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Supervisor\Pictures\ответстсвенность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43372" y="1214422"/>
            <a:ext cx="4762500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1"/>
          <p:cNvSpPr>
            <a:spLocks noChangeArrowheads="1"/>
          </p:cNvSpPr>
          <p:nvPr/>
        </p:nvSpPr>
        <p:spPr bwMode="auto">
          <a:xfrm>
            <a:off x="357158" y="285728"/>
            <a:ext cx="735811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6. Персональная ответственность</a:t>
            </a:r>
            <a:endParaRPr lang="ru-RU" sz="2800" b="1" dirty="0">
              <a:solidFill>
                <a:schemeClr val="accent6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5" name="Прямоугольник 1"/>
          <p:cNvSpPr>
            <a:spLocks noChangeArrowheads="1"/>
          </p:cNvSpPr>
          <p:nvPr/>
        </p:nvSpPr>
        <p:spPr bwMode="auto">
          <a:xfrm>
            <a:off x="285720" y="1285860"/>
            <a:ext cx="3500461" cy="187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tx2"/>
                </a:solidFill>
                <a:latin typeface="+mj-lt"/>
              </a:rPr>
              <a:t>…И каждый наш поступок, как и каждое доброе дело рождает наше будущее.</a:t>
            </a:r>
          </a:p>
          <a:p>
            <a:pPr algn="r"/>
            <a:r>
              <a:rPr lang="ru-RU" sz="2000" i="1" dirty="0" smtClean="0">
                <a:solidFill>
                  <a:schemeClr val="tx2"/>
                </a:solidFill>
                <a:latin typeface="+mj-lt"/>
              </a:rPr>
              <a:t>(«Облачный атлас»)</a:t>
            </a:r>
            <a:endParaRPr lang="ru-RU" sz="2000" i="1" dirty="0">
              <a:solidFill>
                <a:schemeClr val="tx2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Группа 51"/>
          <p:cNvGrpSpPr/>
          <p:nvPr/>
        </p:nvGrpSpPr>
        <p:grpSpPr>
          <a:xfrm>
            <a:off x="-32" y="5877272"/>
            <a:ext cx="9144032" cy="1036320"/>
            <a:chOff x="-32" y="5821680"/>
            <a:chExt cx="9144032" cy="1036320"/>
          </a:xfrm>
        </p:grpSpPr>
        <p:pic>
          <p:nvPicPr>
            <p:cNvPr id="53" name="Рисунок 52" descr="Рисунок-ручки-1.jpg"/>
            <p:cNvPicPr>
              <a:picLocks noChangeAspect="1"/>
            </p:cNvPicPr>
            <p:nvPr/>
          </p:nvPicPr>
          <p:blipFill>
            <a:blip r:embed="rId2" cstate="print">
              <a:lum bright="17000"/>
            </a:blip>
            <a:stretch>
              <a:fillRect/>
            </a:stretch>
          </p:blipFill>
          <p:spPr>
            <a:xfrm>
              <a:off x="-32" y="5821680"/>
              <a:ext cx="9144032" cy="10363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4" name="TextBox 53"/>
            <p:cNvSpPr txBox="1"/>
            <p:nvPr/>
          </p:nvSpPr>
          <p:spPr>
            <a:xfrm>
              <a:off x="3214678" y="5929330"/>
              <a:ext cx="47863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spcBef>
                  <a:spcPts val="350"/>
                </a:spcBef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Москва, ул. Сельскохозяйственная, д. 18, корп. 3</a:t>
              </a:r>
              <a:b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</a:br>
              <a: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Тел. (495) 656-70-33. </a:t>
              </a:r>
              <a:r>
                <a:rPr lang="ru-RU" sz="1200" b="1" dirty="0" err="1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E-mail</a:t>
              </a:r>
              <a: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: </a:t>
              </a:r>
              <a:r>
                <a:rPr lang="en-US" sz="1200" b="1" dirty="0" err="1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dou</a:t>
              </a:r>
              <a: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@</a:t>
              </a:r>
              <a:r>
                <a:rPr lang="ru-RU" sz="1200" b="1" dirty="0" err="1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tc-sfera.ru</a:t>
              </a:r>
              <a:endParaRPr lang="ru-RU" sz="1200" b="1" dirty="0" smtClean="0"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endParaRPr>
            </a:p>
          </p:txBody>
        </p:sp>
      </p:grpSp>
      <p:sp>
        <p:nvSpPr>
          <p:cNvPr id="55" name="Rectangle 2"/>
          <p:cNvSpPr txBox="1">
            <a:spLocks/>
          </p:cNvSpPr>
          <p:nvPr/>
        </p:nvSpPr>
        <p:spPr>
          <a:xfrm>
            <a:off x="324098" y="357166"/>
            <a:ext cx="8391306" cy="5089768"/>
          </a:xfrm>
          <a:prstGeom prst="rect">
            <a:avLst/>
          </a:prstGeom>
        </p:spPr>
        <p:txBody>
          <a:bodyPr vert="horz" anchor="b">
            <a:noAutofit/>
          </a:bodyPr>
          <a:lstStyle/>
          <a:p>
            <a:r>
              <a:rPr lang="ru-RU" sz="2400" b="1" cap="all" dirty="0" smtClean="0">
                <a:solidFill>
                  <a:schemeClr val="accent6">
                    <a:lumMod val="50000"/>
                  </a:schemeClr>
                </a:solidFill>
                <a:latin typeface="+mj-lt"/>
              </a:rPr>
              <a:t>План выступления</a:t>
            </a:r>
            <a:endParaRPr lang="ru-RU" sz="2400" b="1" dirty="0" smtClean="0">
              <a:solidFill>
                <a:schemeClr val="accent6">
                  <a:lumMod val="50000"/>
                </a:schemeClr>
              </a:solidFill>
              <a:latin typeface="+mj-lt"/>
            </a:endParaRPr>
          </a:p>
          <a:p>
            <a:pPr marL="457200" indent="-457200">
              <a:lnSpc>
                <a:spcPts val="2200"/>
              </a:lnSpc>
              <a:spcBef>
                <a:spcPts val="1800"/>
              </a:spcBef>
              <a:buFont typeface="+mj-lt"/>
              <a:buAutoNum type="arabicPeriod"/>
            </a:pPr>
            <a:r>
              <a:rPr lang="ru-RU" sz="2100" b="1" dirty="0" smtClean="0">
                <a:solidFill>
                  <a:schemeClr val="accent6">
                    <a:lumMod val="50000"/>
                  </a:schemeClr>
                </a:solidFill>
                <a:ea typeface="Calibri" pitchFamily="34" charset="0"/>
                <a:cs typeface="Times New Roman" pitchFamily="18" charset="0"/>
              </a:rPr>
              <a:t>Нравственный </a:t>
            </a:r>
            <a:r>
              <a:rPr lang="ru-RU" sz="2100" b="1" dirty="0" smtClean="0">
                <a:solidFill>
                  <a:schemeClr val="accent6">
                    <a:lumMod val="50000"/>
                  </a:schemeClr>
                </a:solidFill>
                <a:ea typeface="Calibri" pitchFamily="34" charset="0"/>
                <a:cs typeface="Times New Roman" pitchFamily="18" charset="0"/>
              </a:rPr>
              <a:t>и </a:t>
            </a:r>
            <a:r>
              <a:rPr lang="ru-RU" sz="2100" b="1" dirty="0" smtClean="0">
                <a:solidFill>
                  <a:schemeClr val="accent6">
                    <a:lumMod val="50000"/>
                  </a:schemeClr>
                </a:solidFill>
                <a:ea typeface="Calibri" pitchFamily="34" charset="0"/>
                <a:cs typeface="Times New Roman" pitchFamily="18" charset="0"/>
              </a:rPr>
              <a:t>мировоззренческий контекст: </a:t>
            </a:r>
            <a:r>
              <a:rPr lang="ru-RU" sz="2100" b="1" dirty="0" smtClean="0">
                <a:solidFill>
                  <a:schemeClr val="accent6">
                    <a:lumMod val="50000"/>
                  </a:schemeClr>
                </a:solidFill>
                <a:ea typeface="Calibri" pitchFamily="34" charset="0"/>
                <a:cs typeface="Times New Roman" pitchFamily="18" charset="0"/>
              </a:rPr>
              <a:t>принципы организации.</a:t>
            </a:r>
            <a:endParaRPr lang="ru-RU" sz="2100" b="1" dirty="0" smtClean="0">
              <a:solidFill>
                <a:schemeClr val="accent6">
                  <a:lumMod val="50000"/>
                </a:schemeClr>
              </a:solidFill>
              <a:cs typeface="Arial" pitchFamily="34" charset="0"/>
            </a:endParaRPr>
          </a:p>
          <a:p>
            <a:pPr marL="457200" lvl="0" indent="-457200">
              <a:lnSpc>
                <a:spcPts val="2200"/>
              </a:lnSpc>
              <a:spcBef>
                <a:spcPts val="1800"/>
              </a:spcBef>
              <a:buFont typeface="+mj-lt"/>
              <a:buAutoNum type="arabicPeriod"/>
            </a:pPr>
            <a:r>
              <a:rPr lang="ru-RU" sz="2100" b="1" dirty="0" smtClean="0">
                <a:solidFill>
                  <a:schemeClr val="accent4">
                    <a:lumMod val="50000"/>
                  </a:schemeClr>
                </a:solidFill>
              </a:rPr>
              <a:t>Исторические корни и преемственность ФГОС ДО.</a:t>
            </a:r>
          </a:p>
          <a:p>
            <a:pPr marL="457200" lvl="0" indent="-457200">
              <a:lnSpc>
                <a:spcPts val="2200"/>
              </a:lnSpc>
              <a:spcBef>
                <a:spcPts val="1800"/>
              </a:spcBef>
              <a:buFont typeface="+mj-lt"/>
              <a:buAutoNum type="arabicPeriod"/>
            </a:pPr>
            <a:r>
              <a:rPr lang="ru-RU" sz="2100" b="1" dirty="0" smtClean="0">
                <a:solidFill>
                  <a:schemeClr val="accent4">
                    <a:lumMod val="50000"/>
                  </a:schemeClr>
                </a:solidFill>
              </a:rPr>
              <a:t>Достоинства </a:t>
            </a:r>
            <a:r>
              <a:rPr lang="ru-RU" sz="2100" b="1" dirty="0" smtClean="0">
                <a:solidFill>
                  <a:schemeClr val="accent4">
                    <a:lumMod val="50000"/>
                  </a:schemeClr>
                </a:solidFill>
              </a:rPr>
              <a:t>и </a:t>
            </a:r>
            <a:r>
              <a:rPr lang="ru-RU" sz="2100" b="1" dirty="0" smtClean="0">
                <a:solidFill>
                  <a:schemeClr val="accent4">
                    <a:lumMod val="50000"/>
                  </a:schemeClr>
                </a:solidFill>
              </a:rPr>
              <a:t>недостатки ФГОС ДО</a:t>
            </a:r>
            <a:r>
              <a:rPr lang="ru-RU" sz="2100" b="1" dirty="0" smtClean="0">
                <a:solidFill>
                  <a:schemeClr val="accent4">
                    <a:lumMod val="50000"/>
                  </a:schemeClr>
                </a:solidFill>
              </a:rPr>
              <a:t>. </a:t>
            </a:r>
            <a:endParaRPr lang="ru-RU" sz="2100" dirty="0" smtClean="0">
              <a:solidFill>
                <a:schemeClr val="accent4">
                  <a:lumMod val="50000"/>
                </a:schemeClr>
              </a:solidFill>
            </a:endParaRPr>
          </a:p>
          <a:p>
            <a:pPr marL="457200" lvl="0" indent="-457200">
              <a:lnSpc>
                <a:spcPts val="2200"/>
              </a:lnSpc>
              <a:spcBef>
                <a:spcPts val="1800"/>
              </a:spcBef>
              <a:buFont typeface="+mj-lt"/>
              <a:buAutoNum type="arabicPeriod"/>
            </a:pPr>
            <a:r>
              <a:rPr lang="ru-RU" sz="2100" b="1" dirty="0" smtClean="0">
                <a:solidFill>
                  <a:schemeClr val="accent4">
                    <a:lumMod val="50000"/>
                  </a:schemeClr>
                </a:solidFill>
              </a:rPr>
              <a:t>Нормативно-правовое обеспечение дошкольного образования на современном этапе: Федеральный закон «Об образовании </a:t>
            </a:r>
            <a:br>
              <a:rPr lang="ru-RU" sz="2100" b="1" dirty="0" smtClean="0">
                <a:solidFill>
                  <a:schemeClr val="accent4">
                    <a:lumMod val="50000"/>
                  </a:schemeClr>
                </a:solidFill>
              </a:rPr>
            </a:br>
            <a:r>
              <a:rPr lang="ru-RU" sz="2100" b="1" dirty="0" smtClean="0">
                <a:solidFill>
                  <a:schemeClr val="accent4">
                    <a:lumMod val="50000"/>
                  </a:schemeClr>
                </a:solidFill>
              </a:rPr>
              <a:t>в Российской Федерации», нормативные акты федерального уровня. </a:t>
            </a:r>
          </a:p>
          <a:p>
            <a:pPr marL="457200" lvl="0" indent="-457200">
              <a:lnSpc>
                <a:spcPts val="2200"/>
              </a:lnSpc>
              <a:spcBef>
                <a:spcPts val="1800"/>
              </a:spcBef>
              <a:buFont typeface="+mj-lt"/>
              <a:buAutoNum type="arabicPeriod"/>
            </a:pPr>
            <a:r>
              <a:rPr lang="ru-RU" sz="2100" b="1" dirty="0" smtClean="0">
                <a:solidFill>
                  <a:schemeClr val="accent4">
                    <a:lumMod val="50000"/>
                  </a:schemeClr>
                </a:solidFill>
              </a:rPr>
              <a:t>Внедрение ФГОС дошкольного образования на уровне образовательной организации: дорожная карта, локальные акты.</a:t>
            </a:r>
          </a:p>
          <a:p>
            <a:pPr marL="457200" indent="-457200">
              <a:buFont typeface="+mj-lt"/>
              <a:buAutoNum type="arabicPeriod"/>
            </a:pPr>
            <a:endParaRPr lang="ru-RU" sz="2100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1"/>
          <p:cNvSpPr>
            <a:spLocks noChangeArrowheads="1"/>
          </p:cNvSpPr>
          <p:nvPr/>
        </p:nvSpPr>
        <p:spPr bwMode="auto">
          <a:xfrm>
            <a:off x="251520" y="332656"/>
            <a:ext cx="864096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+mj-lt"/>
              </a:rPr>
              <a:t>Ответственность предполагает систематическое саморазвитие, развитие индивидуальности.</a:t>
            </a:r>
          </a:p>
        </p:txBody>
      </p:sp>
      <p:pic>
        <p:nvPicPr>
          <p:cNvPr id="4" name="Рисунок 3" descr="АпельсиноЯблоко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00100" y="1714488"/>
            <a:ext cx="6985075" cy="46414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Системность.jpg"/>
          <p:cNvPicPr>
            <a:picLocks noChangeAspect="1"/>
          </p:cNvPicPr>
          <p:nvPr/>
        </p:nvPicPr>
        <p:blipFill>
          <a:blip r:embed="rId2" cstate="print"/>
          <a:srcRect t="23059" r="6585" b="20801"/>
          <a:stretch>
            <a:fillRect/>
          </a:stretch>
        </p:blipFill>
        <p:spPr>
          <a:xfrm>
            <a:off x="0" y="1124744"/>
            <a:ext cx="6500826" cy="3456384"/>
          </a:xfrm>
          <a:prstGeom prst="rect">
            <a:avLst/>
          </a:prstGeom>
        </p:spPr>
      </p:pic>
      <p:sp>
        <p:nvSpPr>
          <p:cNvPr id="7" name="Прямоугольник 1"/>
          <p:cNvSpPr>
            <a:spLocks noChangeArrowheads="1"/>
          </p:cNvSpPr>
          <p:nvPr/>
        </p:nvSpPr>
        <p:spPr bwMode="auto">
          <a:xfrm>
            <a:off x="179512" y="160184"/>
            <a:ext cx="8964488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600" dirty="0" smtClean="0">
                <a:solidFill>
                  <a:schemeClr val="accent6">
                    <a:lumMod val="50000"/>
                  </a:schemeClr>
                </a:solidFill>
                <a:latin typeface="+mj-lt"/>
              </a:rPr>
              <a:t>Может ли система навредить развитию индивидуальности?</a:t>
            </a:r>
            <a:br>
              <a:rPr lang="ru-RU" sz="2600" dirty="0" smtClean="0">
                <a:solidFill>
                  <a:schemeClr val="accent6">
                    <a:lumMod val="50000"/>
                  </a:schemeClr>
                </a:solidFill>
                <a:latin typeface="+mj-lt"/>
              </a:rPr>
            </a:br>
            <a:r>
              <a:rPr lang="ru-RU" sz="2600" dirty="0" smtClean="0">
                <a:solidFill>
                  <a:schemeClr val="accent6">
                    <a:lumMod val="50000"/>
                  </a:schemeClr>
                </a:solidFill>
                <a:latin typeface="+mj-lt"/>
              </a:rPr>
              <a:t>А наоборот?</a:t>
            </a:r>
          </a:p>
        </p:txBody>
      </p:sp>
      <p:pic>
        <p:nvPicPr>
          <p:cNvPr id="8" name="Рисунок 7" descr="Пси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40753" y="2357430"/>
            <a:ext cx="5997913" cy="44906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>
            <a:spLocks noChangeArrowheads="1"/>
          </p:cNvSpPr>
          <p:nvPr/>
        </p:nvSpPr>
        <p:spPr bwMode="auto">
          <a:xfrm>
            <a:off x="357188" y="142875"/>
            <a:ext cx="8358187" cy="67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7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. 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Патриотизм</a:t>
            </a:r>
          </a:p>
        </p:txBody>
      </p:sp>
      <p:pic>
        <p:nvPicPr>
          <p:cNvPr id="3" name="Рисунок 3" descr="2011-06-14-Пароход-125.JPG"/>
          <p:cNvPicPr>
            <a:picLocks noChangeAspect="1"/>
          </p:cNvPicPr>
          <p:nvPr/>
        </p:nvPicPr>
        <p:blipFill>
          <a:blip r:embed="rId2" cstate="print"/>
          <a:srcRect l="9375" t="7188" r="7031" b="20938"/>
          <a:stretch>
            <a:fillRect/>
          </a:stretch>
        </p:blipFill>
        <p:spPr bwMode="auto">
          <a:xfrm>
            <a:off x="0" y="962025"/>
            <a:ext cx="9144000" cy="589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клевер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1214414" cy="1465356"/>
          </a:xfrm>
          <a:prstGeom prst="rect">
            <a:avLst/>
          </a:prstGeom>
        </p:spPr>
      </p:pic>
      <p:pic>
        <p:nvPicPr>
          <p:cNvPr id="3" name="Рисунок 2" descr="Позитив.jpg"/>
          <p:cNvPicPr>
            <a:picLocks noChangeAspect="1"/>
          </p:cNvPicPr>
          <p:nvPr/>
        </p:nvPicPr>
        <p:blipFill>
          <a:blip r:embed="rId3" cstate="print"/>
          <a:srcRect l="1266" t="1553" r="2531" b="17142"/>
          <a:stretch>
            <a:fillRect/>
          </a:stretch>
        </p:blipFill>
        <p:spPr>
          <a:xfrm>
            <a:off x="3714744" y="1928802"/>
            <a:ext cx="5429288" cy="3740628"/>
          </a:xfrm>
          <a:prstGeom prst="rect">
            <a:avLst/>
          </a:prstGeom>
        </p:spPr>
      </p:pic>
      <p:sp>
        <p:nvSpPr>
          <p:cNvPr id="7" name="Прямоугольник 1"/>
          <p:cNvSpPr>
            <a:spLocks noChangeArrowheads="1"/>
          </p:cNvSpPr>
          <p:nvPr/>
        </p:nvSpPr>
        <p:spPr bwMode="auto">
          <a:xfrm>
            <a:off x="1214414" y="214290"/>
            <a:ext cx="792958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+mj-lt"/>
              </a:rPr>
              <a:t>Благополучие (успешность) нации (государства)</a:t>
            </a:r>
          </a:p>
        </p:txBody>
      </p:sp>
      <p:sp>
        <p:nvSpPr>
          <p:cNvPr id="8" name="Прямоугольник 1"/>
          <p:cNvSpPr>
            <a:spLocks noChangeArrowheads="1"/>
          </p:cNvSpPr>
          <p:nvPr/>
        </p:nvSpPr>
        <p:spPr bwMode="auto">
          <a:xfrm>
            <a:off x="3500430" y="5741275"/>
            <a:ext cx="550072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+mj-lt"/>
              </a:rPr>
              <a:t>Удачливость.</a:t>
            </a: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+mj-lt"/>
              </a:rPr>
              <a:t/>
            </a:r>
            <a:b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+mj-lt"/>
              </a:rPr>
            </a:b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+mj-lt"/>
              </a:rPr>
              <a:t>Позитивное отношение к миру</a:t>
            </a:r>
          </a:p>
        </p:txBody>
      </p:sp>
      <p:sp>
        <p:nvSpPr>
          <p:cNvPr id="10" name="Прямоугольник 1"/>
          <p:cNvSpPr>
            <a:spLocks noChangeArrowheads="1"/>
          </p:cNvSpPr>
          <p:nvPr/>
        </p:nvSpPr>
        <p:spPr bwMode="auto">
          <a:xfrm>
            <a:off x="642910" y="1142984"/>
            <a:ext cx="257176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+mj-lt"/>
              </a:rPr>
              <a:t>Эффективность (система знаний)</a:t>
            </a:r>
          </a:p>
        </p:txBody>
      </p:sp>
      <p:pic>
        <p:nvPicPr>
          <p:cNvPr id="11" name="Рисунок 10" descr="motivator-61773.jpg"/>
          <p:cNvPicPr>
            <a:picLocks noChangeAspect="1"/>
          </p:cNvPicPr>
          <p:nvPr/>
        </p:nvPicPr>
        <p:blipFill>
          <a:blip r:embed="rId4" cstate="print"/>
          <a:srcRect b="8695"/>
          <a:stretch>
            <a:fillRect/>
          </a:stretch>
        </p:blipFill>
        <p:spPr>
          <a:xfrm>
            <a:off x="0" y="1928801"/>
            <a:ext cx="3714744" cy="48980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4"/>
          <p:cNvSpPr txBox="1">
            <a:spLocks/>
          </p:cNvSpPr>
          <p:nvPr/>
        </p:nvSpPr>
        <p:spPr>
          <a:xfrm>
            <a:off x="457200" y="142852"/>
            <a:ext cx="8229600" cy="1143000"/>
          </a:xfrm>
          <a:prstGeom prst="rect">
            <a:avLst/>
          </a:prstGeom>
        </p:spPr>
        <p:txBody>
          <a:bodyPr/>
          <a:lstStyle/>
          <a:p>
            <a:pPr lvl="0" algn="ctr">
              <a:spcBef>
                <a:spcPct val="0"/>
              </a:spcBef>
            </a:pPr>
            <a:r>
              <a:rPr kumimoji="0" lang="ru-RU" sz="2800" b="1" i="0" u="none" strike="noStrike" kern="1200" cap="all" spc="0" normalizeH="0" baseline="0" noProof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ИсториЧЕСКИЕ</a:t>
            </a:r>
            <a:r>
              <a:rPr kumimoji="0" lang="ru-RU" sz="28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 КОРНИ </a:t>
            </a:r>
            <a:r>
              <a:rPr kumimoji="0" lang="ru-RU" sz="32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32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8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и </a:t>
            </a:r>
            <a:r>
              <a:rPr lang="ru-RU" sz="2800" b="1" cap="all" dirty="0" smtClean="0">
                <a:solidFill>
                  <a:schemeClr val="accent6">
                    <a:lumMod val="50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</a:rPr>
              <a:t>ПРЕЕМСТВЕННОСТЬ </a:t>
            </a:r>
            <a:r>
              <a:rPr kumimoji="0" lang="ru-RU" sz="36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ФГОС ДО </a:t>
            </a:r>
          </a:p>
        </p:txBody>
      </p:sp>
      <p:pic>
        <p:nvPicPr>
          <p:cNvPr id="8" name="Рисунок 7" descr="Дерево-одно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3608" y="1500174"/>
            <a:ext cx="6876256" cy="51571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51"/>
          <p:cNvGrpSpPr/>
          <p:nvPr/>
        </p:nvGrpSpPr>
        <p:grpSpPr>
          <a:xfrm>
            <a:off x="-32" y="5849064"/>
            <a:ext cx="9144032" cy="1036320"/>
            <a:chOff x="-32" y="5821680"/>
            <a:chExt cx="9144032" cy="1036320"/>
          </a:xfrm>
        </p:grpSpPr>
        <p:pic>
          <p:nvPicPr>
            <p:cNvPr id="53" name="Рисунок 52" descr="Рисунок-ручки-1.jpg"/>
            <p:cNvPicPr>
              <a:picLocks noChangeAspect="1"/>
            </p:cNvPicPr>
            <p:nvPr/>
          </p:nvPicPr>
          <p:blipFill>
            <a:blip r:embed="rId2" cstate="print">
              <a:lum bright="17000"/>
            </a:blip>
            <a:stretch>
              <a:fillRect/>
            </a:stretch>
          </p:blipFill>
          <p:spPr>
            <a:xfrm>
              <a:off x="-32" y="5821680"/>
              <a:ext cx="9144032" cy="10363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4" name="TextBox 53"/>
            <p:cNvSpPr txBox="1"/>
            <p:nvPr/>
          </p:nvSpPr>
          <p:spPr>
            <a:xfrm>
              <a:off x="3214678" y="5929330"/>
              <a:ext cx="47863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spcBef>
                  <a:spcPts val="350"/>
                </a:spcBef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Москва, ул. Сельскохозяйственная, д. 18, корп. 3</a:t>
              </a:r>
              <a:b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</a:br>
              <a: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Тел. (495) 656-70-33. </a:t>
              </a:r>
              <a:r>
                <a:rPr lang="ru-RU" sz="1200" b="1" dirty="0" err="1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E-mail</a:t>
              </a:r>
              <a: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: </a:t>
              </a:r>
              <a:r>
                <a:rPr lang="en-US" sz="1200" b="1" dirty="0" err="1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dou</a:t>
              </a:r>
              <a: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@</a:t>
              </a:r>
              <a:r>
                <a:rPr lang="ru-RU" sz="1200" b="1" dirty="0" err="1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tc-sfera.ru</a:t>
              </a:r>
              <a:endParaRPr lang="ru-RU" sz="1200" b="1" dirty="0" smtClean="0"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endParaRPr>
            </a:p>
          </p:txBody>
        </p:sp>
      </p:grpSp>
      <p:sp>
        <p:nvSpPr>
          <p:cNvPr id="5" name="Прямоугольник 4"/>
          <p:cNvSpPr/>
          <p:nvPr/>
        </p:nvSpPr>
        <p:spPr>
          <a:xfrm>
            <a:off x="467544" y="476672"/>
            <a:ext cx="799288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+mj-lt"/>
              </a:rPr>
              <a:t>Временные (примерные) требования</a:t>
            </a:r>
            <a:b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+mj-lt"/>
              </a:rPr>
            </a:b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+mj-lt"/>
              </a:rPr>
              <a:t>к содержанию и методам воспитания и обучения, реализуемым в дошкольном образовательном учреждении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 (приказ Министерства образования РФ от 22.08.1996 г., № 448)</a:t>
            </a:r>
            <a:endParaRPr lang="ru-RU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60040" y="5291916"/>
            <a:ext cx="85324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http://www.zakonprost.ru/content/base/part/142395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39552" y="2924944"/>
            <a:ext cx="828092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ru-RU" sz="2000" b="1" dirty="0" smtClean="0">
                <a:solidFill>
                  <a:srgbClr val="C00000"/>
                </a:solidFill>
              </a:rPr>
              <a:t>ФОРМА И СОДЕРЖАНИЕ ПРОВЕДЕНИЯ САМООБСЛЕДОВАНИЯ (САМОАНАЛИЗА) В ПРОЦЕССЕ АТТЕСТАЦИИ ДОШКОЛЬНОГО ОБРАЗОВАТЕЛЬНОГО УЧРЕЖДЕНИЯ: КРИТЕРИИ ОЦЕНКИ ДЕЯТЕЛЬНОСТИ ДОШКОЛЬНОГО ОБРАЗОВАТЕЛЬНОГО УЧРЕЖДЕНИЯ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51"/>
          <p:cNvGrpSpPr/>
          <p:nvPr/>
        </p:nvGrpSpPr>
        <p:grpSpPr>
          <a:xfrm>
            <a:off x="-32" y="5849064"/>
            <a:ext cx="9144032" cy="1036320"/>
            <a:chOff x="-32" y="5821680"/>
            <a:chExt cx="9144032" cy="1036320"/>
          </a:xfrm>
        </p:grpSpPr>
        <p:pic>
          <p:nvPicPr>
            <p:cNvPr id="53" name="Рисунок 52" descr="Рисунок-ручки-1.jpg"/>
            <p:cNvPicPr>
              <a:picLocks noChangeAspect="1"/>
            </p:cNvPicPr>
            <p:nvPr/>
          </p:nvPicPr>
          <p:blipFill>
            <a:blip r:embed="rId2" cstate="print">
              <a:lum bright="17000"/>
            </a:blip>
            <a:stretch>
              <a:fillRect/>
            </a:stretch>
          </p:blipFill>
          <p:spPr>
            <a:xfrm>
              <a:off x="-32" y="5821680"/>
              <a:ext cx="9144032" cy="10363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4" name="TextBox 53"/>
            <p:cNvSpPr txBox="1"/>
            <p:nvPr/>
          </p:nvSpPr>
          <p:spPr>
            <a:xfrm>
              <a:off x="3214678" y="5929330"/>
              <a:ext cx="47863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spcBef>
                  <a:spcPts val="350"/>
                </a:spcBef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Москва, ул. Сельскохозяйственная, д. 18, корп. 3</a:t>
              </a:r>
              <a:b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</a:br>
              <a: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Тел. (495) 656-70-33. </a:t>
              </a:r>
              <a:r>
                <a:rPr lang="ru-RU" sz="1200" b="1" dirty="0" err="1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E-mail</a:t>
              </a:r>
              <a: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: </a:t>
              </a:r>
              <a:r>
                <a:rPr lang="en-US" sz="1200" b="1" dirty="0" err="1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dou</a:t>
              </a:r>
              <a: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@</a:t>
              </a:r>
              <a:r>
                <a:rPr lang="ru-RU" sz="1200" b="1" dirty="0" err="1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tc-sfera.ru</a:t>
              </a:r>
              <a:endParaRPr lang="ru-RU" sz="1200" b="1" dirty="0" smtClean="0"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endParaRPr>
            </a:p>
          </p:txBody>
        </p:sp>
      </p:grpSp>
      <p:sp>
        <p:nvSpPr>
          <p:cNvPr id="6" name="Заголовок 4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>
              <a:spcBef>
                <a:spcPct val="0"/>
              </a:spcBef>
            </a:pP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+mj-lt"/>
              </a:rPr>
              <a:t>Раздел 1. КРИТЕРИИ ОЦЕНКИ СОДЕРЖАНИЯ И МЕТОДОВ</a:t>
            </a:r>
            <a:b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+mj-lt"/>
              </a:rPr>
            </a:b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+mj-lt"/>
              </a:rPr>
              <a:t>ВОСПИТАНИЯ И ОБУЧЕНИЯ, РЕАЛИЗУЕМЫХ</a:t>
            </a:r>
            <a:b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+mj-lt"/>
              </a:rPr>
            </a:b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+mj-lt"/>
              </a:rPr>
              <a:t>В ДОШКОЛЬНОМ ОБРАЗОВАТЕЛЬНОМ УЧРЕЖДЕНИИ</a:t>
            </a:r>
            <a:endParaRPr lang="ru-RU" sz="2000" dirty="0" smtClean="0">
              <a:solidFill>
                <a:schemeClr val="accent6">
                  <a:lumMod val="50000"/>
                </a:schemeClr>
              </a:solidFill>
              <a:latin typeface="+mj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32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3200" b="1" i="0" u="none" strike="noStrike" kern="1200" cap="all" spc="0" normalizeH="0" baseline="0" noProof="0" dirty="0" smtClean="0">
              <a:ln>
                <a:noFill/>
              </a:ln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39552" y="2161887"/>
            <a:ext cx="8390166" cy="32470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>
                <a:hlinkClick r:id="rId3" action="ppaction://hlinkfile"/>
              </a:rPr>
              <a:t>Мв</a:t>
            </a:r>
            <a:r>
              <a:rPr lang="ru-RU" dirty="0" smtClean="0">
                <a:hlinkClick r:id="rId3" action="ppaction://hlinkfile"/>
              </a:rPr>
              <a:t> — РАЗВИТИЕ ДЕТЕЙ ПЕРВОГО ГОДА ЖИЗНИ</a:t>
            </a:r>
            <a:endParaRPr lang="ru-RU" dirty="0" smtClean="0"/>
          </a:p>
          <a:p>
            <a:pPr>
              <a:spcBef>
                <a:spcPts val="600"/>
              </a:spcBef>
            </a:pP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</a:rPr>
              <a:t>Мв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1. Сотрудники создают условия для общего психического развития детей, вступая с ними в эмоциональное общение. </a:t>
            </a:r>
          </a:p>
          <a:p>
            <a:pPr>
              <a:spcBef>
                <a:spcPts val="600"/>
              </a:spcBef>
            </a:pP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</a:rPr>
              <a:t>Мв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1.1. Стремятся вызывать положительные эмоциональные реакции детей в</a:t>
            </a:r>
            <a:b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ответ свои обращения (улыбаются, ласково разговаривают, поглаживают, поют песенки, играх с детьми, читают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</a:rPr>
              <a:t>стишки-потешки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, показывают игрушки, стремясь поддержать интерес ребенка к себе, радостное настроение и т.п.).</a:t>
            </a:r>
          </a:p>
          <a:p>
            <a:pPr>
              <a:spcBef>
                <a:spcPts val="600"/>
              </a:spcBef>
            </a:pPr>
            <a:r>
              <a:rPr lang="ru-RU" dirty="0" err="1" smtClean="0">
                <a:hlinkClick r:id="rId4" action="ppaction://hlinkfile"/>
              </a:rPr>
              <a:t>Рв</a:t>
            </a:r>
            <a:r>
              <a:rPr lang="ru-RU" dirty="0" smtClean="0">
                <a:hlinkClick r:id="rId4" action="ppaction://hlinkfile"/>
              </a:rPr>
              <a:t> — РАЗВИТИЕ ДЕТЕЙ ВТОРОГО И ТРЕТЬЕГО ГОДА ЖИЗНИ (РАННИЙ ВОЗРАСТ)</a:t>
            </a:r>
            <a:endParaRPr lang="ru-RU" dirty="0" smtClean="0"/>
          </a:p>
          <a:p>
            <a:pPr>
              <a:spcBef>
                <a:spcPts val="600"/>
              </a:spcBef>
            </a:pPr>
            <a:r>
              <a:rPr lang="ru-RU" dirty="0" err="1" smtClean="0">
                <a:hlinkClick r:id="rId5" action="ppaction://hlinkfile"/>
              </a:rPr>
              <a:t>МвВ</a:t>
            </a:r>
            <a:r>
              <a:rPr lang="ru-RU" dirty="0" smtClean="0">
                <a:hlinkClick r:id="rId5" action="ppaction://hlinkfile"/>
              </a:rPr>
              <a:t> — ВЗАИМОДЕЙСТВИЕ СОТРУДНИКОВ С ДЕТЬМИ</a:t>
            </a:r>
            <a:endParaRPr lang="ru-RU" dirty="0" smtClean="0"/>
          </a:p>
          <a:p>
            <a:pPr>
              <a:spcBef>
                <a:spcPts val="600"/>
              </a:spcBef>
            </a:pPr>
            <a:r>
              <a:rPr lang="ru-RU" dirty="0" smtClean="0">
                <a:hlinkClick r:id="rId6" action="ppaction://hlinkfile"/>
              </a:rPr>
              <a:t>И — РАЗВИТИЕ ИГРОВОЙ ДЕЯТЕЛЬНОСТИ</a:t>
            </a:r>
            <a:r>
              <a:rPr lang="ru-RU" dirty="0" smtClean="0"/>
              <a:t>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51"/>
          <p:cNvGrpSpPr/>
          <p:nvPr/>
        </p:nvGrpSpPr>
        <p:grpSpPr>
          <a:xfrm>
            <a:off x="-32" y="5849064"/>
            <a:ext cx="9144032" cy="1036320"/>
            <a:chOff x="-32" y="5821680"/>
            <a:chExt cx="9144032" cy="1036320"/>
          </a:xfrm>
        </p:grpSpPr>
        <p:pic>
          <p:nvPicPr>
            <p:cNvPr id="53" name="Рисунок 52" descr="Рисунок-ручки-1.jpg"/>
            <p:cNvPicPr>
              <a:picLocks noChangeAspect="1"/>
            </p:cNvPicPr>
            <p:nvPr/>
          </p:nvPicPr>
          <p:blipFill>
            <a:blip r:embed="rId2" cstate="print">
              <a:lum bright="17000"/>
            </a:blip>
            <a:stretch>
              <a:fillRect/>
            </a:stretch>
          </p:blipFill>
          <p:spPr>
            <a:xfrm>
              <a:off x="-32" y="5821680"/>
              <a:ext cx="9144032" cy="10363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4" name="TextBox 53"/>
            <p:cNvSpPr txBox="1"/>
            <p:nvPr/>
          </p:nvSpPr>
          <p:spPr>
            <a:xfrm>
              <a:off x="3214678" y="5929330"/>
              <a:ext cx="47863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spcBef>
                  <a:spcPts val="350"/>
                </a:spcBef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Москва, ул. Сельскохозяйственная, д. 18, корп. 3</a:t>
              </a:r>
              <a:b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</a:br>
              <a: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Тел. (495) 656-70-33. </a:t>
              </a:r>
              <a:r>
                <a:rPr lang="ru-RU" sz="1200" b="1" dirty="0" err="1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E-mail</a:t>
              </a:r>
              <a: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: </a:t>
              </a:r>
              <a:r>
                <a:rPr lang="en-US" sz="1200" b="1" dirty="0" err="1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dou</a:t>
              </a:r>
              <a: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@</a:t>
              </a:r>
              <a:r>
                <a:rPr lang="ru-RU" sz="1200" b="1" dirty="0" err="1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tc-sfera.ru</a:t>
              </a:r>
              <a:endParaRPr lang="ru-RU" sz="1200" b="1" dirty="0" smtClean="0"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endParaRPr>
            </a:p>
          </p:txBody>
        </p:sp>
      </p:grpSp>
      <p:sp>
        <p:nvSpPr>
          <p:cNvPr id="6" name="Заголовок 4"/>
          <p:cNvSpPr txBox="1">
            <a:spLocks/>
          </p:cNvSpPr>
          <p:nvPr/>
        </p:nvSpPr>
        <p:spPr>
          <a:xfrm>
            <a:off x="446856" y="476672"/>
            <a:ext cx="8339986" cy="4523964"/>
          </a:xfrm>
          <a:prstGeom prst="rect">
            <a:avLst/>
          </a:prstGeom>
        </p:spPr>
        <p:txBody>
          <a:bodyPr/>
          <a:lstStyle/>
          <a:p>
            <a:pPr>
              <a:spcBef>
                <a:spcPct val="0"/>
              </a:spcBef>
            </a:pP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Раздел 2.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+mj-lt"/>
              </a:rPr>
              <a:t>КРИТЕРИИ ОЦЕНКИ КАДРОВОГО ОБЕСПЕЧЕНИЯ ОБРАЗОВАТЕЛЬНОГО ПРОЦЕССА В ДОШКОЛЬНОМ ОБРАЗОВАТЕЛЬНОМ УЧРЕЖДЕНИИ.</a:t>
            </a:r>
          </a:p>
          <a:p>
            <a:pPr>
              <a:spcBef>
                <a:spcPct val="0"/>
              </a:spcBef>
            </a:pPr>
            <a:endParaRPr lang="ru-RU" sz="20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>
              <a:spcBef>
                <a:spcPct val="0"/>
              </a:spcBef>
            </a:pP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Раздел 3.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+mj-lt"/>
              </a:rPr>
              <a:t>КРИТЕРИИ ОРГАНИЗАЦИИ ДЕЯТЕЛЬНОСТИ ДОШКОЛЬНОГО ОБРАЗОВАТЕЛЬНОГО УЧРЕЖДЕНИЯ 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+mj-lt"/>
              </a:rPr>
              <a:t>(руководство и контроль).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</a:p>
          <a:p>
            <a:pPr>
              <a:spcBef>
                <a:spcPct val="0"/>
              </a:spcBef>
            </a:pPr>
            <a:endParaRPr lang="ru-RU" sz="20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>
              <a:spcBef>
                <a:spcPct val="0"/>
              </a:spcBef>
            </a:pP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Раздел 4.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+mj-lt"/>
              </a:rPr>
              <a:t>КРИТЕРИИ ОЦЕНКИ МАТЕРИАЛЬНО-ТЕХНИЧЕСКИХ И МЕДИКО- СОЦИАЛЬНЫХ УСЛОВИЙ ПРЕБЫВАНИЯ ДЕТЕЙ В ДОУ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+mj-lt"/>
              </a:rPr>
              <a:t>(развивающая среда, безопасность, охрана здоровья ребенка). </a:t>
            </a:r>
          </a:p>
          <a:p>
            <a:pPr>
              <a:spcBef>
                <a:spcPct val="0"/>
              </a:spcBef>
            </a:pPr>
            <a:endParaRPr lang="ru-RU" sz="20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>
              <a:spcBef>
                <a:spcPct val="0"/>
              </a:spcBef>
            </a:pP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Раздел 5.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+mj-lt"/>
              </a:rPr>
              <a:t>ОЦЕНКА ДЕЯТЕЛЬНОСТИ ДОШКОЛЬНОГО ОБРАЗОВАТЕЛЬНОГО УЧРЕЖДЕНИЯ РОДИТЕЛЯМИ ВОСПИТАННИКОВ.</a:t>
            </a:r>
            <a:r>
              <a:rPr kumimoji="0" lang="ru-RU" sz="32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32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3200" b="1" i="0" u="none" strike="noStrike" kern="1200" cap="all" spc="0" normalizeH="0" baseline="0" noProof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51"/>
          <p:cNvGrpSpPr/>
          <p:nvPr/>
        </p:nvGrpSpPr>
        <p:grpSpPr>
          <a:xfrm>
            <a:off x="-32" y="5849064"/>
            <a:ext cx="9144032" cy="1036320"/>
            <a:chOff x="-32" y="5821680"/>
            <a:chExt cx="9144032" cy="1036320"/>
          </a:xfrm>
        </p:grpSpPr>
        <p:pic>
          <p:nvPicPr>
            <p:cNvPr id="53" name="Рисунок 52" descr="Рисунок-ручки-1.jpg"/>
            <p:cNvPicPr>
              <a:picLocks noChangeAspect="1"/>
            </p:cNvPicPr>
            <p:nvPr/>
          </p:nvPicPr>
          <p:blipFill>
            <a:blip r:embed="rId2" cstate="print">
              <a:lum bright="17000"/>
            </a:blip>
            <a:stretch>
              <a:fillRect/>
            </a:stretch>
          </p:blipFill>
          <p:spPr>
            <a:xfrm>
              <a:off x="-32" y="5821680"/>
              <a:ext cx="9144032" cy="10363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4" name="TextBox 53"/>
            <p:cNvSpPr txBox="1"/>
            <p:nvPr/>
          </p:nvSpPr>
          <p:spPr>
            <a:xfrm>
              <a:off x="3214678" y="5929330"/>
              <a:ext cx="47863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spcBef>
                  <a:spcPts val="350"/>
                </a:spcBef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Москва, ул. Сельскохозяйственная, д. 18, корп. 3</a:t>
              </a:r>
              <a:b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</a:br>
              <a: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Тел. (495) 656-70-33. </a:t>
              </a:r>
              <a:r>
                <a:rPr lang="ru-RU" sz="1200" b="1" dirty="0" err="1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E-mail</a:t>
              </a:r>
              <a: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: </a:t>
              </a:r>
              <a:r>
                <a:rPr lang="en-US" sz="1200" b="1" dirty="0" err="1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dou</a:t>
              </a:r>
              <a: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@</a:t>
              </a:r>
              <a:r>
                <a:rPr lang="ru-RU" sz="1200" b="1" dirty="0" err="1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tc-sfera.ru</a:t>
              </a:r>
              <a:endParaRPr lang="ru-RU" sz="1200" b="1" dirty="0" smtClean="0"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endParaRPr>
            </a:p>
          </p:txBody>
        </p:sp>
      </p:grpSp>
      <p:sp>
        <p:nvSpPr>
          <p:cNvPr id="9" name="Содержимое 2"/>
          <p:cNvSpPr txBox="1">
            <a:spLocks/>
          </p:cNvSpPr>
          <p:nvPr/>
        </p:nvSpPr>
        <p:spPr>
          <a:xfrm>
            <a:off x="457200" y="1484784"/>
            <a:ext cx="8229600" cy="452596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Arial" pitchFamily="34" charset="0"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Arial" pitchFamily="34" charset="0"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39552" y="332656"/>
            <a:ext cx="799288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+mj-lt"/>
              </a:rPr>
              <a:t>Экспериментальные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+mj-lt"/>
              </a:rPr>
              <a:t> 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+mj-lt"/>
              </a:rPr>
              <a:t>материалы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+mj-lt"/>
              </a:rPr>
              <a:t> для аттестации дошкольного образовательного учреждения по коррекционно-педагогическому направлению работы /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Авторский коллектив под руководством зав. кафедрой дошкольной коррекционной педагогики и специальной психологии МПГУ, канд.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</a:rPr>
              <a:t>пед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. наук, профессора В.И. Селиверстова. М., 2003.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2" name="Содержимое 2"/>
          <p:cNvSpPr txBox="1">
            <a:spLocks/>
          </p:cNvSpPr>
          <p:nvPr/>
        </p:nvSpPr>
        <p:spPr>
          <a:xfrm>
            <a:off x="539552" y="2563764"/>
            <a:ext cx="8229600" cy="2222558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Arial" pitchFamily="34" charset="0"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Две части.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Arial" pitchFamily="34" charset="0"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1.	Изложение требований к созданию условий для развития детей</a:t>
            </a:r>
            <a:b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</a:b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в соответствии с возрастной периодизацией.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Arial" pitchFamily="34" charset="0"/>
              <a:buNone/>
              <a:tabLst/>
              <a:defRPr/>
            </a:pP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+mj-lt"/>
              </a:rPr>
              <a:t>2.	Материал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для наблюдений за психическим развитием детей</a:t>
            </a:r>
            <a:b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</a:b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(по возрастам).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Arial" pitchFamily="34" charset="0"/>
              <a:buChar char="•"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60040" y="5302949"/>
            <a:ext cx="85324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hlinkClick r:id="rId3"/>
              </a:rPr>
              <a:t>http://www.pedlib.ru/Books/5/0087/5_0087-1.shtml#book_page_top</a:t>
            </a:r>
            <a:endParaRPr lang="ru-RU" b="1" dirty="0" smtClean="0"/>
          </a:p>
          <a:p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51"/>
          <p:cNvGrpSpPr/>
          <p:nvPr/>
        </p:nvGrpSpPr>
        <p:grpSpPr>
          <a:xfrm>
            <a:off x="-32" y="5849064"/>
            <a:ext cx="9144032" cy="1036320"/>
            <a:chOff x="-32" y="5821680"/>
            <a:chExt cx="9144032" cy="1036320"/>
          </a:xfrm>
        </p:grpSpPr>
        <p:pic>
          <p:nvPicPr>
            <p:cNvPr id="53" name="Рисунок 52" descr="Рисунок-ручки-1.jpg"/>
            <p:cNvPicPr>
              <a:picLocks noChangeAspect="1"/>
            </p:cNvPicPr>
            <p:nvPr/>
          </p:nvPicPr>
          <p:blipFill>
            <a:blip r:embed="rId2" cstate="print">
              <a:lum bright="17000"/>
            </a:blip>
            <a:stretch>
              <a:fillRect/>
            </a:stretch>
          </p:blipFill>
          <p:spPr>
            <a:xfrm>
              <a:off x="-32" y="5821680"/>
              <a:ext cx="9144032" cy="10363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4" name="TextBox 53"/>
            <p:cNvSpPr txBox="1"/>
            <p:nvPr/>
          </p:nvSpPr>
          <p:spPr>
            <a:xfrm>
              <a:off x="3214678" y="5929330"/>
              <a:ext cx="47863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spcBef>
                  <a:spcPts val="350"/>
                </a:spcBef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Москва, ул. Сельскохозяйственная, д. 18, корп. 3</a:t>
              </a:r>
              <a:b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</a:br>
              <a: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Тел. (495) 656-70-33. </a:t>
              </a:r>
              <a:r>
                <a:rPr lang="ru-RU" sz="1200" b="1" dirty="0" err="1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E-mail</a:t>
              </a:r>
              <a: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: </a:t>
              </a:r>
              <a:r>
                <a:rPr lang="en-US" sz="1200" b="1" dirty="0" err="1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dou</a:t>
              </a:r>
              <a: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@</a:t>
              </a:r>
              <a:r>
                <a:rPr lang="ru-RU" sz="1200" b="1" dirty="0" err="1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tc-sfera.ru</a:t>
              </a:r>
              <a:endParaRPr lang="ru-RU" sz="1200" b="1" dirty="0" smtClean="0"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endParaRPr>
            </a:p>
          </p:txBody>
        </p:sp>
      </p:grpSp>
      <p:sp>
        <p:nvSpPr>
          <p:cNvPr id="10" name="Прямоугольник 9"/>
          <p:cNvSpPr/>
          <p:nvPr/>
        </p:nvSpPr>
        <p:spPr>
          <a:xfrm>
            <a:off x="539552" y="404664"/>
            <a:ext cx="835292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ts val="3000"/>
              </a:lnSpc>
            </a:pPr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</a:rPr>
              <a:t>Специальные Федеральные государственные стандарты для детей с ограниченными возможностями здоровья </a:t>
            </a:r>
          </a:p>
          <a:p>
            <a:pPr lvl="0">
              <a:lnSpc>
                <a:spcPts val="3000"/>
              </a:lnSpc>
            </a:pPr>
            <a:endParaRPr lang="ru-RU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60040" y="5086925"/>
            <a:ext cx="85324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http://almanah.ikprao.ru/articles/almanah-13/edinaja-koncepcija-specialnogo-federalnogo-gosudarstvennogo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11560" y="1700808"/>
            <a:ext cx="831815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 Единая концепция специального федерального государственного стандарта для детей с ограниченными возможностями здоровья: основные положения /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</a:rPr>
              <a:t>Малофеев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Н.Н., Никольская О.С., Кукушкина О.И., Гончарова Е.Л. // Альманах №13. 2009. Институт коррекционной педагогики РАО</a:t>
            </a:r>
          </a:p>
          <a:p>
            <a:pPr>
              <a:buFont typeface="Arial" pitchFamily="34" charset="0"/>
              <a:buChar char="•"/>
            </a:pP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 Специальный ФГОС начального образования для детей с расстройствами </a:t>
            </a:r>
            <a:r>
              <a:rPr lang="ru-RU" b="1" dirty="0" err="1" smtClean="0">
                <a:solidFill>
                  <a:schemeClr val="accent6">
                    <a:lumMod val="50000"/>
                  </a:schemeClr>
                </a:solidFill>
              </a:rPr>
              <a:t>аутистического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 спектра: проект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/ О.С. Никольская. </a:t>
            </a:r>
          </a:p>
          <a:p>
            <a:pPr>
              <a:buFont typeface="Arial" pitchFamily="34" charset="0"/>
              <a:buChar char="•"/>
            </a:pP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 Специальный ФГОС начального образования глухих детей. Проект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/ Т.С. Зыкова, М.А. Зыкова, Т.А. Соловьева. </a:t>
            </a:r>
          </a:p>
          <a:p>
            <a:pPr>
              <a:buFont typeface="Arial" pitchFamily="34" charset="0"/>
              <a:buChar char="•"/>
            </a:pP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 Специальный ФГОС начального образования детей с задержкой психического развития: проект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/ И.А. Коробейников, Е.Л.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</a:rPr>
              <a:t>Инденбаум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, Н.В. Бабкина. М.: Просвещение, 2013. 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4"/>
          <p:cNvSpPr txBox="1">
            <a:spLocks/>
          </p:cNvSpPr>
          <p:nvPr/>
        </p:nvSpPr>
        <p:spPr>
          <a:xfrm>
            <a:off x="0" y="0"/>
            <a:ext cx="9144000" cy="6858000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/>
        </p:spPr>
        <p:txBody>
          <a:bodyPr>
            <a:flatTx/>
          </a:bodyPr>
          <a:lstStyle/>
          <a:p>
            <a:pPr lvl="0" algn="ctr">
              <a:spcBef>
                <a:spcPct val="0"/>
              </a:spcBef>
            </a:pPr>
            <a:r>
              <a:rPr lang="ru-RU" sz="3200" b="1" cap="all" spc="300" dirty="0" smtClean="0">
                <a:solidFill>
                  <a:schemeClr val="accent6">
                    <a:lumMod val="50000"/>
                  </a:schemeClr>
                </a:solidFill>
                <a:effectLst/>
                <a:latin typeface="+mj-lt"/>
                <a:ea typeface="+mj-ea"/>
                <a:cs typeface="+mj-cs"/>
              </a:rPr>
              <a:t>Нравственный</a:t>
            </a:r>
            <a:r>
              <a:rPr lang="ru-RU" sz="3200" b="1" cap="all" dirty="0" smtClean="0">
                <a:solidFill>
                  <a:schemeClr val="accent6">
                    <a:lumMod val="50000"/>
                  </a:schemeClr>
                </a:solidFill>
                <a:effectLst/>
                <a:latin typeface="+mj-lt"/>
                <a:ea typeface="+mj-ea"/>
                <a:cs typeface="+mj-cs"/>
              </a:rPr>
              <a:t> </a:t>
            </a:r>
            <a:br>
              <a:rPr lang="ru-RU" sz="3200" b="1" cap="all" dirty="0" smtClean="0">
                <a:solidFill>
                  <a:schemeClr val="accent6">
                    <a:lumMod val="50000"/>
                  </a:schemeClr>
                </a:solidFill>
                <a:effectLst/>
                <a:latin typeface="+mj-lt"/>
                <a:ea typeface="+mj-ea"/>
                <a:cs typeface="+mj-cs"/>
              </a:rPr>
            </a:br>
            <a:r>
              <a:rPr lang="ru-RU" sz="2800" b="1" cap="all" dirty="0" smtClean="0">
                <a:solidFill>
                  <a:schemeClr val="accent6">
                    <a:lumMod val="50000"/>
                  </a:schemeClr>
                </a:solidFill>
                <a:effectLst/>
                <a:latin typeface="+mj-lt"/>
                <a:ea typeface="+mj-ea"/>
                <a:cs typeface="+mj-cs"/>
              </a:rPr>
              <a:t>и мировоззренческий   контекст:</a:t>
            </a:r>
          </a:p>
          <a:p>
            <a:pPr lvl="0" algn="ctr">
              <a:spcBef>
                <a:spcPct val="0"/>
              </a:spcBef>
            </a:pPr>
            <a:r>
              <a:rPr lang="ru-RU" sz="2800" b="1" cap="all" dirty="0" smtClean="0">
                <a:solidFill>
                  <a:schemeClr val="accent6">
                    <a:lumMod val="50000"/>
                  </a:schemeClr>
                </a:solidFill>
                <a:effectLst/>
                <a:latin typeface="+mj-lt"/>
                <a:ea typeface="+mj-ea"/>
                <a:cs typeface="+mj-cs"/>
              </a:rPr>
              <a:t>принципы организации</a:t>
            </a:r>
            <a:endParaRPr kumimoji="0" lang="ru-RU" sz="2800" b="1" i="0" u="none" strike="noStrike" kern="1200" cap="all" normalizeH="0" noProof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Рисунок 3" descr="дерево и сфера.jpg"/>
          <p:cNvPicPr>
            <a:picLocks noChangeAspect="1"/>
          </p:cNvPicPr>
          <p:nvPr/>
        </p:nvPicPr>
        <p:blipFill>
          <a:blip r:embed="rId2" cstate="print"/>
          <a:srcRect t="8500"/>
          <a:stretch>
            <a:fillRect/>
          </a:stretch>
        </p:blipFill>
        <p:spPr>
          <a:xfrm>
            <a:off x="0" y="1584176"/>
            <a:ext cx="9144000" cy="5229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51"/>
          <p:cNvGrpSpPr/>
          <p:nvPr/>
        </p:nvGrpSpPr>
        <p:grpSpPr>
          <a:xfrm>
            <a:off x="-32" y="5849064"/>
            <a:ext cx="9144032" cy="1036320"/>
            <a:chOff x="-32" y="5821680"/>
            <a:chExt cx="9144032" cy="1036320"/>
          </a:xfrm>
        </p:grpSpPr>
        <p:pic>
          <p:nvPicPr>
            <p:cNvPr id="53" name="Рисунок 52" descr="Рисунок-ручки-1.jpg"/>
            <p:cNvPicPr>
              <a:picLocks noChangeAspect="1"/>
            </p:cNvPicPr>
            <p:nvPr/>
          </p:nvPicPr>
          <p:blipFill>
            <a:blip r:embed="rId2" cstate="print">
              <a:lum bright="17000"/>
            </a:blip>
            <a:stretch>
              <a:fillRect/>
            </a:stretch>
          </p:blipFill>
          <p:spPr>
            <a:xfrm>
              <a:off x="-32" y="5821680"/>
              <a:ext cx="9144032" cy="10363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4" name="TextBox 53"/>
            <p:cNvSpPr txBox="1"/>
            <p:nvPr/>
          </p:nvSpPr>
          <p:spPr>
            <a:xfrm>
              <a:off x="3214678" y="5929330"/>
              <a:ext cx="47863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spcBef>
                  <a:spcPts val="350"/>
                </a:spcBef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Москва, ул. Сельскохозяйственная, д. 18, корп. 3</a:t>
              </a:r>
              <a:b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</a:br>
              <a: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Тел. (495) 656-70-33. </a:t>
              </a:r>
              <a:r>
                <a:rPr lang="ru-RU" sz="1200" b="1" dirty="0" err="1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E-mail</a:t>
              </a:r>
              <a: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: </a:t>
              </a:r>
              <a:r>
                <a:rPr lang="en-US" sz="1200" b="1" dirty="0" err="1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dou</a:t>
              </a:r>
              <a: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@</a:t>
              </a:r>
              <a:r>
                <a:rPr lang="ru-RU" sz="1200" b="1" dirty="0" err="1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tc-sfera.ru</a:t>
              </a:r>
              <a:endParaRPr lang="ru-RU" sz="1200" b="1" dirty="0" smtClean="0"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endParaRPr>
            </a:p>
          </p:txBody>
        </p:sp>
      </p:grpSp>
      <p:sp>
        <p:nvSpPr>
          <p:cNvPr id="10" name="Прямоугольник 9"/>
          <p:cNvSpPr/>
          <p:nvPr/>
        </p:nvSpPr>
        <p:spPr>
          <a:xfrm>
            <a:off x="214282" y="332656"/>
            <a:ext cx="8678198" cy="39497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ts val="2500"/>
              </a:lnSpc>
            </a:pP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+mj-lt"/>
              </a:rPr>
              <a:t>Постановление Правительства РФ от 08.04.2000 № 309</a:t>
            </a:r>
            <a:b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+mj-lt"/>
              </a:rPr>
            </a:b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+mj-lt"/>
              </a:rPr>
              <a:t>«О федеральных компонентах образовательных стандартов дошкольного образования»</a:t>
            </a:r>
            <a:b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+mj-lt"/>
              </a:rPr>
            </a:b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(в ред. Постановления Правительства РФ от 01.02.2005 № 49). </a:t>
            </a:r>
          </a:p>
          <a:p>
            <a:pPr lvl="0" algn="ctr">
              <a:lnSpc>
                <a:spcPts val="2500"/>
              </a:lnSpc>
            </a:pP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</a:rPr>
              <a:t>Документ утратил силу в связи с принятием Постановления Правительства от 24.02.09 г. № 142 «Об утверждении Правил разработки и утверждения федеральных государственных образовательных стандартов».</a:t>
            </a:r>
          </a:p>
          <a:p>
            <a:pPr lvl="0" algn="ctr"/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</a:rPr>
              <a:t>Сейчас действует Постановление Правительства РФ от 5 августа 2013 г. № 661 «Об утверждении Правил разработки, утверждения федеральных государственных образовательных стандартов и внесения в них изменений»</a:t>
            </a:r>
          </a:p>
          <a:p>
            <a:endParaRPr lang="ru-RU" sz="2400" b="1" dirty="0"/>
          </a:p>
        </p:txBody>
      </p:sp>
      <p:sp>
        <p:nvSpPr>
          <p:cNvPr id="12" name="Содержимое 2"/>
          <p:cNvSpPr txBox="1">
            <a:spLocks/>
          </p:cNvSpPr>
          <p:nvPr/>
        </p:nvSpPr>
        <p:spPr>
          <a:xfrm>
            <a:off x="395536" y="4643446"/>
            <a:ext cx="7920880" cy="1010392"/>
          </a:xfrm>
          <a:prstGeom prst="rect">
            <a:avLst/>
          </a:prstGeom>
        </p:spPr>
        <p:txBody>
          <a:bodyPr rtlCol="0">
            <a:normAutofit fontScale="40000" lnSpcReduction="20000"/>
          </a:bodyPr>
          <a:lstStyle/>
          <a:p>
            <a:pPr marL="457200" indent="-457200" algn="ctr">
              <a:spcBef>
                <a:spcPct val="20000"/>
              </a:spcBef>
              <a:buClr>
                <a:schemeClr val="accent1"/>
              </a:buClr>
              <a:buSzPct val="70000"/>
              <a:defRPr/>
            </a:pPr>
            <a:r>
              <a:rPr lang="ru-RU" sz="5900" b="1" dirty="0" smtClean="0">
                <a:solidFill>
                  <a:schemeClr val="accent6">
                    <a:lumMod val="50000"/>
                  </a:schemeClr>
                </a:solidFill>
                <a:latin typeface="+mj-lt"/>
              </a:rPr>
              <a:t>Конкурс по разработке </a:t>
            </a:r>
            <a:br>
              <a:rPr lang="ru-RU" sz="5900" b="1" dirty="0" smtClean="0">
                <a:solidFill>
                  <a:schemeClr val="accent6">
                    <a:lumMod val="50000"/>
                  </a:schemeClr>
                </a:solidFill>
                <a:latin typeface="+mj-lt"/>
              </a:rPr>
            </a:br>
            <a:r>
              <a:rPr lang="ru-RU" sz="5900" b="1" dirty="0" smtClean="0">
                <a:solidFill>
                  <a:schemeClr val="accent6">
                    <a:lumMod val="50000"/>
                  </a:schemeClr>
                </a:solidFill>
                <a:latin typeface="+mj-lt"/>
              </a:rPr>
              <a:t>стандартов дошкольного образования </a:t>
            </a:r>
            <a:br>
              <a:rPr lang="ru-RU" sz="5900" b="1" dirty="0" smtClean="0">
                <a:solidFill>
                  <a:schemeClr val="accent6">
                    <a:lumMod val="50000"/>
                  </a:schemeClr>
                </a:solidFill>
                <a:latin typeface="+mj-lt"/>
              </a:rPr>
            </a:br>
            <a:r>
              <a:rPr lang="ru-RU" sz="5900" b="1" dirty="0" smtClean="0">
                <a:solidFill>
                  <a:schemeClr val="accent6">
                    <a:lumMod val="50000"/>
                  </a:schemeClr>
                </a:solidFill>
                <a:latin typeface="+mj-lt"/>
              </a:rPr>
              <a:t>и примерной программы дошкольного образования</a:t>
            </a:r>
          </a:p>
        </p:txBody>
      </p:sp>
      <p:sp>
        <p:nvSpPr>
          <p:cNvPr id="7" name="Стрелка вниз 6"/>
          <p:cNvSpPr/>
          <p:nvPr/>
        </p:nvSpPr>
        <p:spPr>
          <a:xfrm>
            <a:off x="4000496" y="3929066"/>
            <a:ext cx="857256" cy="642942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51"/>
          <p:cNvGrpSpPr/>
          <p:nvPr/>
        </p:nvGrpSpPr>
        <p:grpSpPr>
          <a:xfrm>
            <a:off x="-32" y="5849064"/>
            <a:ext cx="9144032" cy="1036320"/>
            <a:chOff x="-32" y="5821680"/>
            <a:chExt cx="9144032" cy="1036320"/>
          </a:xfrm>
        </p:grpSpPr>
        <p:pic>
          <p:nvPicPr>
            <p:cNvPr id="53" name="Рисунок 52" descr="Рисунок-ручки-1.jpg"/>
            <p:cNvPicPr>
              <a:picLocks noChangeAspect="1"/>
            </p:cNvPicPr>
            <p:nvPr/>
          </p:nvPicPr>
          <p:blipFill>
            <a:blip r:embed="rId2" cstate="print">
              <a:lum bright="17000"/>
            </a:blip>
            <a:stretch>
              <a:fillRect/>
            </a:stretch>
          </p:blipFill>
          <p:spPr>
            <a:xfrm>
              <a:off x="-32" y="5821680"/>
              <a:ext cx="9144032" cy="10363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4" name="TextBox 53"/>
            <p:cNvSpPr txBox="1"/>
            <p:nvPr/>
          </p:nvSpPr>
          <p:spPr>
            <a:xfrm>
              <a:off x="3214678" y="5929330"/>
              <a:ext cx="47863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spcBef>
                  <a:spcPts val="350"/>
                </a:spcBef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Москва, ул. Сельскохозяйственная, д. 18, корп. 3</a:t>
              </a:r>
              <a:b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</a:br>
              <a: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Тел. (495) 656-70-33. </a:t>
              </a:r>
              <a:r>
                <a:rPr lang="ru-RU" sz="1200" b="1" dirty="0" err="1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E-mail</a:t>
              </a:r>
              <a: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: </a:t>
              </a:r>
              <a:r>
                <a:rPr lang="en-US" sz="1200" b="1" dirty="0" err="1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dou</a:t>
              </a:r>
              <a: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@</a:t>
              </a:r>
              <a:r>
                <a:rPr lang="ru-RU" sz="1200" b="1" dirty="0" err="1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tc-sfera.ru</a:t>
              </a:r>
              <a:endParaRPr lang="ru-RU" sz="1200" b="1" dirty="0" smtClean="0"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endParaRPr>
            </a:p>
          </p:txBody>
        </p:sp>
      </p:grpSp>
      <p:sp>
        <p:nvSpPr>
          <p:cNvPr id="10" name="Прямоугольник 9"/>
          <p:cNvSpPr/>
          <p:nvPr/>
        </p:nvSpPr>
        <p:spPr>
          <a:xfrm>
            <a:off x="539552" y="332656"/>
            <a:ext cx="8352928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+mj-lt"/>
              </a:rPr>
              <a:t>«Федеральные государственные требования</a:t>
            </a:r>
          </a:p>
          <a:p>
            <a:pPr lvl="0" algn="ctr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+mj-lt"/>
              </a:rPr>
              <a:t>к структуре основной общеобразовательной программы дошкольного образования»</a:t>
            </a:r>
            <a:b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+mj-lt"/>
              </a:rPr>
            </a:br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</a:rPr>
              <a:t>(приказ Министерства образования и науки РФ </a:t>
            </a:r>
            <a:br>
              <a:rPr lang="ru-RU" sz="2800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</a:rPr>
              <a:t>от 23.11.2009 г. № 655)</a:t>
            </a:r>
          </a:p>
          <a:p>
            <a:pPr algn="ctr"/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</a:rPr>
              <a:t>Вступили в силу 16.03.2010 г.</a:t>
            </a:r>
          </a:p>
          <a:p>
            <a:pPr algn="ctr"/>
            <a:endParaRPr lang="ru-RU" sz="28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endParaRPr lang="ru-RU" sz="28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lvl="0" algn="ctr"/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+mj-lt"/>
              </a:rPr>
              <a:t>Изменение отношения</a:t>
            </a:r>
            <a:b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+mj-lt"/>
              </a:rPr>
            </a:b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+mj-lt"/>
              </a:rPr>
              <a:t>к Основной общеобразовательной программе</a:t>
            </a:r>
            <a:b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+mj-lt"/>
              </a:rPr>
            </a:b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+mj-lt"/>
              </a:rPr>
              <a:t>дошкольного образования</a:t>
            </a:r>
            <a:b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+mj-lt"/>
              </a:rPr>
            </a:b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+mj-lt"/>
              </a:rPr>
              <a:t>как государственному документу</a:t>
            </a:r>
            <a:endParaRPr lang="ru-RU" sz="2400" b="1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500034" y="4643446"/>
            <a:ext cx="8143932" cy="571504"/>
          </a:xfrm>
          <a:prstGeom prst="rect">
            <a:avLst/>
          </a:prstGeom>
          <a:gradFill>
            <a:gsLst>
              <a:gs pos="0">
                <a:schemeClr val="accent1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500034" y="3857628"/>
            <a:ext cx="8143932" cy="571504"/>
          </a:xfrm>
          <a:prstGeom prst="rect">
            <a:avLst/>
          </a:prstGeom>
          <a:gradFill>
            <a:gsLst>
              <a:gs pos="0">
                <a:schemeClr val="accent1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500034" y="3000372"/>
            <a:ext cx="8143932" cy="571504"/>
          </a:xfrm>
          <a:prstGeom prst="rect">
            <a:avLst/>
          </a:prstGeom>
          <a:gradFill>
            <a:gsLst>
              <a:gs pos="0">
                <a:schemeClr val="accent1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500034" y="2143116"/>
            <a:ext cx="8143932" cy="571504"/>
          </a:xfrm>
          <a:prstGeom prst="rect">
            <a:avLst/>
          </a:prstGeom>
          <a:gradFill>
            <a:gsLst>
              <a:gs pos="0">
                <a:schemeClr val="accent1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500034" y="1285860"/>
            <a:ext cx="8143932" cy="571504"/>
          </a:xfrm>
          <a:prstGeom prst="rect">
            <a:avLst/>
          </a:prstGeom>
          <a:gradFill>
            <a:gsLst>
              <a:gs pos="0">
                <a:schemeClr val="accent1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" name="Группа 51"/>
          <p:cNvGrpSpPr/>
          <p:nvPr/>
        </p:nvGrpSpPr>
        <p:grpSpPr>
          <a:xfrm>
            <a:off x="-32" y="5849064"/>
            <a:ext cx="9144032" cy="1036320"/>
            <a:chOff x="-32" y="5821680"/>
            <a:chExt cx="9144032" cy="1036320"/>
          </a:xfrm>
        </p:grpSpPr>
        <p:pic>
          <p:nvPicPr>
            <p:cNvPr id="53" name="Рисунок 52" descr="Рисунок-ручки-1.jpg"/>
            <p:cNvPicPr>
              <a:picLocks noChangeAspect="1"/>
            </p:cNvPicPr>
            <p:nvPr/>
          </p:nvPicPr>
          <p:blipFill>
            <a:blip r:embed="rId2" cstate="print">
              <a:lum bright="17000"/>
            </a:blip>
            <a:stretch>
              <a:fillRect/>
            </a:stretch>
          </p:blipFill>
          <p:spPr>
            <a:xfrm>
              <a:off x="-32" y="5821680"/>
              <a:ext cx="9144032" cy="10363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4" name="TextBox 53"/>
            <p:cNvSpPr txBox="1"/>
            <p:nvPr/>
          </p:nvSpPr>
          <p:spPr>
            <a:xfrm>
              <a:off x="3214678" y="5929330"/>
              <a:ext cx="47863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spcBef>
                  <a:spcPts val="350"/>
                </a:spcBef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Москва, ул. Сельскохозяйственная, д. 18, корп. 3</a:t>
              </a:r>
              <a:b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</a:br>
              <a: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Тел. (495) 656-70-33. </a:t>
              </a:r>
              <a:r>
                <a:rPr lang="ru-RU" sz="1200" b="1" dirty="0" err="1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E-mail</a:t>
              </a:r>
              <a: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: </a:t>
              </a:r>
              <a:r>
                <a:rPr lang="en-US" sz="1200" b="1" dirty="0" err="1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dou</a:t>
              </a:r>
              <a: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@</a:t>
              </a:r>
              <a:r>
                <a:rPr lang="ru-RU" sz="1200" b="1" dirty="0" err="1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tc-sfera.ru</a:t>
              </a:r>
              <a:endParaRPr lang="ru-RU" sz="1200" b="1" dirty="0" smtClean="0"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endParaRPr>
            </a:p>
          </p:txBody>
        </p:sp>
      </p:grpSp>
      <p:sp>
        <p:nvSpPr>
          <p:cNvPr id="10" name="Прямоугольник 9"/>
          <p:cNvSpPr/>
          <p:nvPr/>
        </p:nvSpPr>
        <p:spPr>
          <a:xfrm>
            <a:off x="611560" y="1268760"/>
            <a:ext cx="792088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chemeClr val="accent6"/>
              </a:buClr>
              <a:buSzPct val="90000"/>
              <a:buFont typeface="Wingdings" pitchFamily="2" charset="2"/>
              <a:buChar char="q"/>
            </a:pPr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</a:rPr>
              <a:t> 	</a:t>
            </a:r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+mj-lt"/>
              </a:rPr>
              <a:t>Интеграция образовательного процесса</a:t>
            </a:r>
          </a:p>
          <a:p>
            <a:pPr lvl="0">
              <a:buClr>
                <a:schemeClr val="accent6"/>
              </a:buClr>
              <a:buSzPct val="90000"/>
              <a:buFont typeface="Wingdings" pitchFamily="2" charset="2"/>
              <a:buChar char="q"/>
            </a:pPr>
            <a:endParaRPr lang="ru-RU" sz="2800" dirty="0" smtClean="0">
              <a:solidFill>
                <a:schemeClr val="accent6">
                  <a:lumMod val="50000"/>
                </a:schemeClr>
              </a:solidFill>
              <a:latin typeface="+mj-lt"/>
            </a:endParaRPr>
          </a:p>
          <a:p>
            <a:pPr lvl="0">
              <a:buClr>
                <a:schemeClr val="accent6"/>
              </a:buClr>
              <a:buSzPct val="90000"/>
              <a:buFont typeface="Wingdings" pitchFamily="2" charset="2"/>
              <a:buChar char="q"/>
            </a:pPr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+mj-lt"/>
              </a:rPr>
              <a:t> 	Планирование </a:t>
            </a:r>
          </a:p>
          <a:p>
            <a:pPr lvl="0">
              <a:buClr>
                <a:schemeClr val="accent6"/>
              </a:buClr>
              <a:buSzPct val="90000"/>
              <a:buFont typeface="Wingdings" pitchFamily="2" charset="2"/>
              <a:buChar char="q"/>
            </a:pPr>
            <a:endParaRPr lang="ru-RU" sz="2800" dirty="0" smtClean="0">
              <a:solidFill>
                <a:schemeClr val="accent6">
                  <a:lumMod val="50000"/>
                </a:schemeClr>
              </a:solidFill>
              <a:latin typeface="+mj-lt"/>
            </a:endParaRPr>
          </a:p>
          <a:p>
            <a:pPr>
              <a:buClr>
                <a:schemeClr val="accent6"/>
              </a:buClr>
              <a:buSzPct val="90000"/>
              <a:buFont typeface="Wingdings" pitchFamily="2" charset="2"/>
              <a:buChar char="q"/>
            </a:pPr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+mj-lt"/>
              </a:rPr>
              <a:t> 	Метод проектов</a:t>
            </a:r>
          </a:p>
          <a:p>
            <a:pPr lvl="0">
              <a:buClr>
                <a:schemeClr val="accent6"/>
              </a:buClr>
              <a:buSzPct val="90000"/>
              <a:buFont typeface="Wingdings" pitchFamily="2" charset="2"/>
              <a:buChar char="q"/>
            </a:pPr>
            <a:endParaRPr lang="ru-RU" sz="2800" dirty="0" smtClean="0">
              <a:solidFill>
                <a:schemeClr val="accent6">
                  <a:lumMod val="50000"/>
                </a:schemeClr>
              </a:solidFill>
              <a:latin typeface="+mj-lt"/>
            </a:endParaRPr>
          </a:p>
          <a:p>
            <a:pPr lvl="0">
              <a:buClr>
                <a:schemeClr val="accent6"/>
              </a:buClr>
              <a:buSzPct val="90000"/>
              <a:buFont typeface="Wingdings" pitchFamily="2" charset="2"/>
              <a:buChar char="q"/>
            </a:pPr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+mj-lt"/>
              </a:rPr>
              <a:t> 	Взаимодействие с родителями</a:t>
            </a:r>
          </a:p>
          <a:p>
            <a:pPr lvl="0">
              <a:buClr>
                <a:schemeClr val="accent6"/>
              </a:buClr>
              <a:buSzPct val="90000"/>
              <a:buFont typeface="Wingdings" pitchFamily="2" charset="2"/>
              <a:buChar char="q"/>
            </a:pPr>
            <a:endParaRPr lang="ru-RU" sz="2800" dirty="0" smtClean="0">
              <a:solidFill>
                <a:schemeClr val="accent6">
                  <a:lumMod val="50000"/>
                </a:schemeClr>
              </a:solidFill>
              <a:latin typeface="+mj-lt"/>
            </a:endParaRPr>
          </a:p>
          <a:p>
            <a:pPr lvl="0">
              <a:buClr>
                <a:schemeClr val="accent6"/>
              </a:buClr>
              <a:buSzPct val="90000"/>
              <a:buFont typeface="Wingdings" pitchFamily="2" charset="2"/>
              <a:buChar char="q"/>
            </a:pPr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+mj-lt"/>
              </a:rPr>
              <a:t> 	Педагогический мониторинг</a:t>
            </a:r>
            <a:endParaRPr lang="ru-RU" sz="2800" b="1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8" name="Заголовок 4"/>
          <p:cNvSpPr txBox="1">
            <a:spLocks/>
          </p:cNvSpPr>
          <p:nvPr/>
        </p:nvSpPr>
        <p:spPr>
          <a:xfrm>
            <a:off x="457200" y="274638"/>
            <a:ext cx="8229600" cy="654032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ЧТО ВЗЯТЬ</a:t>
            </a:r>
            <a:r>
              <a:rPr kumimoji="0" lang="ru-RU" sz="3200" b="1" i="0" u="none" strike="noStrike" kern="1200" cap="all" spc="0" normalizeH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ОТ </a:t>
            </a:r>
            <a:r>
              <a:rPr kumimoji="0" lang="ru-RU" sz="3200" b="1" i="0" u="none" strike="noStrike" kern="1200" cap="all" spc="0" normalizeH="0" noProof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фгт</a:t>
            </a:r>
            <a:r>
              <a:rPr kumimoji="0" lang="ru-RU" sz="32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4"/>
          <p:cNvSpPr txBox="1">
            <a:spLocks/>
          </p:cNvSpPr>
          <p:nvPr/>
        </p:nvSpPr>
        <p:spPr>
          <a:xfrm>
            <a:off x="457200" y="274638"/>
            <a:ext cx="8229600" cy="778098"/>
          </a:xfrm>
          <a:prstGeom prst="rect">
            <a:avLst/>
          </a:prstGeom>
          <a:effectLst/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cap="all" noProof="0" dirty="0" smtClean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rPr>
              <a:t>ДОСТОИНСТВА И НЕДОСТАТКИ </a:t>
            </a:r>
            <a:r>
              <a:rPr lang="ru-RU" sz="3600" b="1" cap="all" noProof="0" dirty="0" smtClean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rPr>
              <a:t>ФГОС ДО</a:t>
            </a:r>
            <a:endParaRPr kumimoji="0" lang="ru-RU" sz="3600" b="1" i="0" u="none" strike="noStrike" kern="1200" cap="all" spc="0" normalizeH="0" baseline="0" noProof="0" dirty="0" smtClean="0">
              <a:ln>
                <a:noFill/>
              </a:ln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5" name="Рисунок 14" descr="Дерево-два.jpg"/>
          <p:cNvPicPr>
            <a:picLocks noChangeAspect="1"/>
          </p:cNvPicPr>
          <p:nvPr/>
        </p:nvPicPr>
        <p:blipFill>
          <a:blip r:embed="rId2" cstate="print"/>
          <a:srcRect b="14300"/>
          <a:stretch>
            <a:fillRect/>
          </a:stretch>
        </p:blipFill>
        <p:spPr>
          <a:xfrm>
            <a:off x="1214414" y="980728"/>
            <a:ext cx="6645519" cy="58772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51"/>
          <p:cNvGrpSpPr/>
          <p:nvPr/>
        </p:nvGrpSpPr>
        <p:grpSpPr>
          <a:xfrm>
            <a:off x="-32" y="5849064"/>
            <a:ext cx="9144032" cy="1036320"/>
            <a:chOff x="-32" y="5821680"/>
            <a:chExt cx="9144032" cy="1036320"/>
          </a:xfrm>
        </p:grpSpPr>
        <p:pic>
          <p:nvPicPr>
            <p:cNvPr id="53" name="Рисунок 52" descr="Рисунок-ручки-1.jpg"/>
            <p:cNvPicPr>
              <a:picLocks noChangeAspect="1"/>
            </p:cNvPicPr>
            <p:nvPr/>
          </p:nvPicPr>
          <p:blipFill>
            <a:blip r:embed="rId2" cstate="print">
              <a:lum bright="17000"/>
            </a:blip>
            <a:stretch>
              <a:fillRect/>
            </a:stretch>
          </p:blipFill>
          <p:spPr>
            <a:xfrm>
              <a:off x="-32" y="5821680"/>
              <a:ext cx="9144032" cy="10363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4" name="TextBox 53"/>
            <p:cNvSpPr txBox="1"/>
            <p:nvPr/>
          </p:nvSpPr>
          <p:spPr>
            <a:xfrm>
              <a:off x="3214678" y="5929330"/>
              <a:ext cx="47863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spcBef>
                  <a:spcPts val="350"/>
                </a:spcBef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Москва, ул. Сельскохозяйственная, д. 18, корп. 3</a:t>
              </a:r>
              <a:b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</a:br>
              <a: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Тел. (495) 656-70-33. </a:t>
              </a:r>
              <a:r>
                <a:rPr lang="ru-RU" sz="1200" b="1" dirty="0" err="1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E-mail</a:t>
              </a:r>
              <a: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: </a:t>
              </a:r>
              <a:r>
                <a:rPr lang="en-US" sz="1200" b="1" dirty="0" err="1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dou</a:t>
              </a:r>
              <a: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@</a:t>
              </a:r>
              <a:r>
                <a:rPr lang="ru-RU" sz="1200" b="1" dirty="0" err="1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tc-sfera.ru</a:t>
              </a:r>
              <a:endParaRPr lang="ru-RU" sz="1200" b="1" dirty="0" smtClean="0"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endParaRPr>
            </a:p>
          </p:txBody>
        </p:sp>
      </p:grpSp>
      <p:sp>
        <p:nvSpPr>
          <p:cNvPr id="5" name="Прямоугольник 4"/>
          <p:cNvSpPr/>
          <p:nvPr/>
        </p:nvSpPr>
        <p:spPr>
          <a:xfrm>
            <a:off x="467544" y="1052736"/>
            <a:ext cx="8208912" cy="44909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lvl="0" indent="-514350">
              <a:lnSpc>
                <a:spcPts val="2900"/>
              </a:lnSpc>
              <a:spcBef>
                <a:spcPts val="1200"/>
              </a:spcBef>
            </a:pPr>
            <a:r>
              <a:rPr lang="ru-RU" sz="2800" dirty="0" smtClean="0">
                <a:solidFill>
                  <a:srgbClr val="003618"/>
                </a:solidFill>
              </a:rPr>
              <a:t>1. </a:t>
            </a:r>
            <a:r>
              <a:rPr lang="en-US" sz="2800" dirty="0" smtClean="0">
                <a:solidFill>
                  <a:srgbClr val="003618"/>
                </a:solidFill>
              </a:rPr>
              <a:t>	</a:t>
            </a:r>
            <a:r>
              <a:rPr lang="ru-RU" sz="2800" dirty="0" smtClean="0">
                <a:solidFill>
                  <a:srgbClr val="003618"/>
                </a:solidFill>
              </a:rPr>
              <a:t>Определение дошкольного образования как одного из уровней системы общего образования, который при этом не является подготовительным. </a:t>
            </a:r>
          </a:p>
          <a:p>
            <a:pPr marL="514350" lvl="0" indent="-514350">
              <a:lnSpc>
                <a:spcPts val="2900"/>
              </a:lnSpc>
              <a:spcBef>
                <a:spcPts val="1200"/>
              </a:spcBef>
            </a:pPr>
            <a:r>
              <a:rPr lang="ru-RU" sz="2800" dirty="0" smtClean="0">
                <a:solidFill>
                  <a:srgbClr val="003618"/>
                </a:solidFill>
              </a:rPr>
              <a:t>	Признание уникальности данного уровня на основе признания </a:t>
            </a:r>
            <a:r>
              <a:rPr lang="ru-RU" sz="2800" dirty="0" err="1" smtClean="0">
                <a:solidFill>
                  <a:srgbClr val="003618"/>
                </a:solidFill>
              </a:rPr>
              <a:t>самоценности</a:t>
            </a:r>
            <a:r>
              <a:rPr lang="ru-RU" sz="2800" dirty="0" smtClean="0">
                <a:solidFill>
                  <a:srgbClr val="003618"/>
                </a:solidFill>
              </a:rPr>
              <a:t> дошкольного детства.</a:t>
            </a:r>
          </a:p>
          <a:p>
            <a:pPr marL="514350" lvl="0" indent="-514350">
              <a:lnSpc>
                <a:spcPts val="2900"/>
              </a:lnSpc>
              <a:spcBef>
                <a:spcPts val="1200"/>
              </a:spcBef>
            </a:pPr>
            <a:r>
              <a:rPr lang="ru-RU" sz="2800" dirty="0" smtClean="0">
                <a:solidFill>
                  <a:srgbClr val="003618"/>
                </a:solidFill>
              </a:rPr>
              <a:t>	Предоставление данному уровню таких же социально-экономических возможностей, как и другим, в том числе, государственного финансирования.</a:t>
            </a:r>
            <a:endParaRPr lang="ru-RU" sz="2800" b="1" dirty="0">
              <a:solidFill>
                <a:srgbClr val="003618"/>
              </a:solidFill>
            </a:endParaRPr>
          </a:p>
        </p:txBody>
      </p:sp>
      <p:sp>
        <p:nvSpPr>
          <p:cNvPr id="6" name="Заголовок 4"/>
          <p:cNvSpPr txBox="1">
            <a:spLocks/>
          </p:cNvSpPr>
          <p:nvPr/>
        </p:nvSpPr>
        <p:spPr>
          <a:xfrm>
            <a:off x="457200" y="274638"/>
            <a:ext cx="8229600" cy="77809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all" spc="0" normalizeH="0" baseline="0" noProof="0" dirty="0" smtClean="0">
                <a:ln>
                  <a:noFill/>
                </a:ln>
                <a:solidFill>
                  <a:srgbClr val="007434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ПЛЮСЫ</a:t>
            </a:r>
            <a:r>
              <a:rPr kumimoji="0" lang="en-US" sz="3200" b="1" i="0" u="none" strike="noStrike" kern="1200" cap="all" spc="0" normalizeH="0" baseline="0" noProof="0" dirty="0" smtClean="0">
                <a:ln>
                  <a:noFill/>
                </a:ln>
                <a:solidFill>
                  <a:srgbClr val="007434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sz="3200" b="1" i="0" u="none" strike="noStrike" kern="1200" cap="all" spc="0" normalizeH="0" baseline="0" noProof="0" dirty="0" smtClean="0">
                <a:ln>
                  <a:noFill/>
                </a:ln>
                <a:solidFill>
                  <a:srgbClr val="007434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стандарта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51"/>
          <p:cNvGrpSpPr/>
          <p:nvPr/>
        </p:nvGrpSpPr>
        <p:grpSpPr>
          <a:xfrm>
            <a:off x="-32" y="5849064"/>
            <a:ext cx="9144032" cy="1036320"/>
            <a:chOff x="-32" y="5821680"/>
            <a:chExt cx="9144032" cy="1036320"/>
          </a:xfrm>
        </p:grpSpPr>
        <p:pic>
          <p:nvPicPr>
            <p:cNvPr id="53" name="Рисунок 52" descr="Рисунок-ручки-1.jpg"/>
            <p:cNvPicPr>
              <a:picLocks noChangeAspect="1"/>
            </p:cNvPicPr>
            <p:nvPr/>
          </p:nvPicPr>
          <p:blipFill>
            <a:blip r:embed="rId2" cstate="print">
              <a:lum bright="17000"/>
            </a:blip>
            <a:stretch>
              <a:fillRect/>
            </a:stretch>
          </p:blipFill>
          <p:spPr>
            <a:xfrm>
              <a:off x="-32" y="5821680"/>
              <a:ext cx="9144032" cy="10363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4" name="TextBox 53"/>
            <p:cNvSpPr txBox="1"/>
            <p:nvPr/>
          </p:nvSpPr>
          <p:spPr>
            <a:xfrm>
              <a:off x="3214678" y="5929330"/>
              <a:ext cx="47863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spcBef>
                  <a:spcPts val="350"/>
                </a:spcBef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Москва, ул. Сельскохозяйственная, д. 18, корп. 3</a:t>
              </a:r>
              <a:b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</a:br>
              <a: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Тел. (495) 656-70-33. </a:t>
              </a:r>
              <a:r>
                <a:rPr lang="ru-RU" sz="1200" b="1" dirty="0" err="1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E-mail</a:t>
              </a:r>
              <a: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: </a:t>
              </a:r>
              <a:r>
                <a:rPr lang="en-US" sz="1200" b="1" dirty="0" err="1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dou</a:t>
              </a:r>
              <a: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@</a:t>
              </a:r>
              <a:r>
                <a:rPr lang="ru-RU" sz="1200" b="1" dirty="0" err="1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tc-sfera.ru</a:t>
              </a:r>
              <a:endParaRPr lang="ru-RU" sz="1200" b="1" dirty="0" smtClean="0"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endParaRPr>
            </a:p>
          </p:txBody>
        </p:sp>
      </p:grpSp>
      <p:sp>
        <p:nvSpPr>
          <p:cNvPr id="5" name="Прямоугольник 4"/>
          <p:cNvSpPr/>
          <p:nvPr/>
        </p:nvSpPr>
        <p:spPr>
          <a:xfrm>
            <a:off x="611560" y="1052736"/>
            <a:ext cx="792088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eaLnBrk="1" fontAlgn="auto" hangingPunct="1">
              <a:spcAft>
                <a:spcPts val="0"/>
              </a:spcAft>
              <a:defRPr/>
            </a:pPr>
            <a:r>
              <a:rPr lang="ru-RU" sz="2800" dirty="0" smtClean="0"/>
              <a:t> </a:t>
            </a:r>
            <a:r>
              <a:rPr lang="ru-RU" sz="2800" dirty="0" smtClean="0">
                <a:solidFill>
                  <a:srgbClr val="003618"/>
                </a:solidFill>
              </a:rPr>
              <a:t>2. Ориентированность стандарта </a:t>
            </a:r>
            <a:br>
              <a:rPr lang="ru-RU" sz="2800" dirty="0" smtClean="0">
                <a:solidFill>
                  <a:srgbClr val="003618"/>
                </a:solidFill>
              </a:rPr>
            </a:br>
            <a:r>
              <a:rPr lang="ru-RU" sz="2800" dirty="0" smtClean="0">
                <a:solidFill>
                  <a:srgbClr val="003618"/>
                </a:solidFill>
              </a:rPr>
              <a:t>и образовательной программы на психолого-педагогическую поддержку позитивной социализации и индивидуализации, развития личности детей дошкольного возраста </a:t>
            </a:r>
            <a:br>
              <a:rPr lang="ru-RU" sz="2800" dirty="0" smtClean="0">
                <a:solidFill>
                  <a:srgbClr val="003618"/>
                </a:solidFill>
              </a:rPr>
            </a:br>
            <a:r>
              <a:rPr lang="ru-RU" sz="2800" dirty="0" smtClean="0">
                <a:solidFill>
                  <a:srgbClr val="003618"/>
                </a:solidFill>
              </a:rPr>
              <a:t>и реализацию индивидуального подхода </a:t>
            </a:r>
            <a:br>
              <a:rPr lang="ru-RU" sz="2800" dirty="0" smtClean="0">
                <a:solidFill>
                  <a:srgbClr val="003618"/>
                </a:solidFill>
              </a:rPr>
            </a:br>
            <a:r>
              <a:rPr lang="ru-RU" sz="2800" dirty="0" smtClean="0">
                <a:solidFill>
                  <a:srgbClr val="003618"/>
                </a:solidFill>
              </a:rPr>
              <a:t>к каждому ребенку (несмотря на сведение образовательного процесса </a:t>
            </a:r>
            <a:br>
              <a:rPr lang="ru-RU" sz="2800" dirty="0" smtClean="0">
                <a:solidFill>
                  <a:srgbClr val="003618"/>
                </a:solidFill>
              </a:rPr>
            </a:br>
            <a:r>
              <a:rPr lang="ru-RU" sz="2800" dirty="0" smtClean="0">
                <a:solidFill>
                  <a:srgbClr val="003618"/>
                </a:solidFill>
              </a:rPr>
              <a:t>к образовательной услуге, закрепленное в ФЗ «Об образовании в РФ»). </a:t>
            </a:r>
          </a:p>
        </p:txBody>
      </p:sp>
      <p:sp>
        <p:nvSpPr>
          <p:cNvPr id="6" name="Заголовок 4"/>
          <p:cNvSpPr txBox="1">
            <a:spLocks/>
          </p:cNvSpPr>
          <p:nvPr/>
        </p:nvSpPr>
        <p:spPr>
          <a:xfrm>
            <a:off x="457200" y="274638"/>
            <a:ext cx="8229600" cy="77809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all" spc="0" normalizeH="0" baseline="0" noProof="0" dirty="0" smtClean="0">
                <a:ln>
                  <a:noFill/>
                </a:ln>
                <a:solidFill>
                  <a:srgbClr val="007434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ПЛЮСЫ</a:t>
            </a:r>
            <a:r>
              <a:rPr kumimoji="0" lang="en-US" sz="3200" b="1" i="0" u="none" strike="noStrike" kern="1200" cap="all" spc="0" normalizeH="0" baseline="0" noProof="0" dirty="0" smtClean="0">
                <a:ln>
                  <a:noFill/>
                </a:ln>
                <a:solidFill>
                  <a:srgbClr val="007434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sz="3200" b="1" i="0" u="none" strike="noStrike" kern="1200" cap="all" spc="0" normalizeH="0" baseline="0" noProof="0" dirty="0" smtClean="0">
                <a:ln>
                  <a:noFill/>
                </a:ln>
                <a:solidFill>
                  <a:srgbClr val="007434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стандарта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51"/>
          <p:cNvGrpSpPr/>
          <p:nvPr/>
        </p:nvGrpSpPr>
        <p:grpSpPr>
          <a:xfrm>
            <a:off x="-32" y="5849064"/>
            <a:ext cx="9144032" cy="1036320"/>
            <a:chOff x="-32" y="5821680"/>
            <a:chExt cx="9144032" cy="1036320"/>
          </a:xfrm>
        </p:grpSpPr>
        <p:pic>
          <p:nvPicPr>
            <p:cNvPr id="53" name="Рисунок 52" descr="Рисунок-ручки-1.jpg"/>
            <p:cNvPicPr>
              <a:picLocks noChangeAspect="1"/>
            </p:cNvPicPr>
            <p:nvPr/>
          </p:nvPicPr>
          <p:blipFill>
            <a:blip r:embed="rId2" cstate="print">
              <a:lum bright="17000"/>
            </a:blip>
            <a:stretch>
              <a:fillRect/>
            </a:stretch>
          </p:blipFill>
          <p:spPr>
            <a:xfrm>
              <a:off x="-32" y="5821680"/>
              <a:ext cx="9144032" cy="10363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4" name="TextBox 53"/>
            <p:cNvSpPr txBox="1"/>
            <p:nvPr/>
          </p:nvSpPr>
          <p:spPr>
            <a:xfrm>
              <a:off x="3214678" y="5929330"/>
              <a:ext cx="47863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spcBef>
                  <a:spcPts val="350"/>
                </a:spcBef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Москва, ул. Сельскохозяйственная, д. 18, корп. 3</a:t>
              </a:r>
              <a:b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</a:br>
              <a: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Тел. (495) 656-70-33. </a:t>
              </a:r>
              <a:r>
                <a:rPr lang="ru-RU" sz="1200" b="1" dirty="0" err="1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E-mail</a:t>
              </a:r>
              <a: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: </a:t>
              </a:r>
              <a:r>
                <a:rPr lang="en-US" sz="1200" b="1" dirty="0" err="1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dou</a:t>
              </a:r>
              <a: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@</a:t>
              </a:r>
              <a:r>
                <a:rPr lang="ru-RU" sz="1200" b="1" dirty="0" err="1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tc-sfera.ru</a:t>
              </a:r>
              <a:endParaRPr lang="ru-RU" sz="1200" b="1" dirty="0" smtClean="0"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endParaRPr>
            </a:p>
          </p:txBody>
        </p:sp>
      </p:grpSp>
      <p:sp>
        <p:nvSpPr>
          <p:cNvPr id="5" name="Прямоугольник 4"/>
          <p:cNvSpPr/>
          <p:nvPr/>
        </p:nvSpPr>
        <p:spPr>
          <a:xfrm>
            <a:off x="611560" y="1052736"/>
            <a:ext cx="792088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buFont typeface="Arial" charset="0"/>
              <a:buNone/>
            </a:pPr>
            <a:r>
              <a:rPr lang="ru-RU" sz="2800" dirty="0" smtClean="0"/>
              <a:t>3. Включение терминов «социальная ситуация развития» и «образовательная среда» в условия и содержание реализации программы, особенности организации образовательной деятельности и взаимодействие детского сада и семьи.</a:t>
            </a:r>
          </a:p>
        </p:txBody>
      </p:sp>
      <p:sp>
        <p:nvSpPr>
          <p:cNvPr id="6" name="Заголовок 4"/>
          <p:cNvSpPr txBox="1">
            <a:spLocks/>
          </p:cNvSpPr>
          <p:nvPr/>
        </p:nvSpPr>
        <p:spPr>
          <a:xfrm>
            <a:off x="457200" y="274638"/>
            <a:ext cx="8229600" cy="77809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all" spc="0" normalizeH="0" baseline="0" noProof="0" dirty="0" smtClean="0">
                <a:ln>
                  <a:noFill/>
                </a:ln>
                <a:solidFill>
                  <a:srgbClr val="007434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ПЛЮСЫ</a:t>
            </a:r>
            <a:r>
              <a:rPr kumimoji="0" lang="en-US" sz="3200" b="1" i="0" u="none" strike="noStrike" kern="1200" cap="all" spc="0" normalizeH="0" baseline="0" noProof="0" dirty="0" smtClean="0">
                <a:ln>
                  <a:noFill/>
                </a:ln>
                <a:solidFill>
                  <a:srgbClr val="007434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sz="3200" b="1" i="0" u="none" strike="noStrike" kern="1200" cap="all" spc="0" normalizeH="0" baseline="0" noProof="0" dirty="0" smtClean="0">
                <a:ln>
                  <a:noFill/>
                </a:ln>
                <a:solidFill>
                  <a:srgbClr val="007434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стандарта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51"/>
          <p:cNvGrpSpPr/>
          <p:nvPr/>
        </p:nvGrpSpPr>
        <p:grpSpPr>
          <a:xfrm>
            <a:off x="-32" y="5849064"/>
            <a:ext cx="9144032" cy="1036320"/>
            <a:chOff x="-32" y="5821680"/>
            <a:chExt cx="9144032" cy="1036320"/>
          </a:xfrm>
        </p:grpSpPr>
        <p:pic>
          <p:nvPicPr>
            <p:cNvPr id="53" name="Рисунок 52" descr="Рисунок-ручки-1.jpg"/>
            <p:cNvPicPr>
              <a:picLocks noChangeAspect="1"/>
            </p:cNvPicPr>
            <p:nvPr/>
          </p:nvPicPr>
          <p:blipFill>
            <a:blip r:embed="rId2" cstate="print">
              <a:lum bright="17000"/>
            </a:blip>
            <a:stretch>
              <a:fillRect/>
            </a:stretch>
          </p:blipFill>
          <p:spPr>
            <a:xfrm>
              <a:off x="-32" y="5821680"/>
              <a:ext cx="9144032" cy="10363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4" name="TextBox 53"/>
            <p:cNvSpPr txBox="1"/>
            <p:nvPr/>
          </p:nvSpPr>
          <p:spPr>
            <a:xfrm>
              <a:off x="3214678" y="5929330"/>
              <a:ext cx="47863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spcBef>
                  <a:spcPts val="350"/>
                </a:spcBef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Москва, ул. Сельскохозяйственная, д. 18, корп. 3</a:t>
              </a:r>
              <a:b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</a:br>
              <a: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Тел. (495) 656-70-33. </a:t>
              </a:r>
              <a:r>
                <a:rPr lang="ru-RU" sz="1200" b="1" dirty="0" err="1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E-mail</a:t>
              </a:r>
              <a: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: </a:t>
              </a:r>
              <a:r>
                <a:rPr lang="en-US" sz="1200" b="1" dirty="0" err="1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dou</a:t>
              </a:r>
              <a: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@</a:t>
              </a:r>
              <a:r>
                <a:rPr lang="ru-RU" sz="1200" b="1" dirty="0" err="1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tc-sfera.ru</a:t>
              </a:r>
              <a:endParaRPr lang="ru-RU" sz="1200" b="1" dirty="0" smtClean="0"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endParaRPr>
            </a:p>
          </p:txBody>
        </p:sp>
      </p:grpSp>
      <p:sp>
        <p:nvSpPr>
          <p:cNvPr id="5" name="Прямоугольник 4"/>
          <p:cNvSpPr/>
          <p:nvPr/>
        </p:nvSpPr>
        <p:spPr>
          <a:xfrm>
            <a:off x="611560" y="1052736"/>
            <a:ext cx="792088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800" dirty="0" smtClean="0"/>
              <a:t>4. Отражение в содержании образовательной программы следующих аспектов образовательной среды для ребёнка дошкольного возраста: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800" dirty="0" smtClean="0"/>
              <a:t> предметно-пространственная развивающая образовательная среда;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800" dirty="0" smtClean="0"/>
              <a:t> характер взаимодействия со взрослыми;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800" dirty="0" smtClean="0"/>
              <a:t> характер взаимодействия с другими детьми;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800" dirty="0" smtClean="0"/>
              <a:t> система отношений ребёнка к миру, к другим людям, к себе самому.</a:t>
            </a:r>
          </a:p>
        </p:txBody>
      </p:sp>
      <p:sp>
        <p:nvSpPr>
          <p:cNvPr id="6" name="Заголовок 4"/>
          <p:cNvSpPr txBox="1">
            <a:spLocks/>
          </p:cNvSpPr>
          <p:nvPr/>
        </p:nvSpPr>
        <p:spPr>
          <a:xfrm>
            <a:off x="457200" y="274638"/>
            <a:ext cx="8229600" cy="77809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all" spc="0" normalizeH="0" baseline="0" noProof="0" dirty="0" smtClean="0">
                <a:ln>
                  <a:noFill/>
                </a:ln>
                <a:solidFill>
                  <a:srgbClr val="007434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ПЛЮСЫ</a:t>
            </a:r>
            <a:r>
              <a:rPr kumimoji="0" lang="en-US" sz="3200" b="1" i="0" u="none" strike="noStrike" kern="1200" cap="all" spc="0" normalizeH="0" baseline="0" noProof="0" dirty="0" smtClean="0">
                <a:ln>
                  <a:noFill/>
                </a:ln>
                <a:solidFill>
                  <a:srgbClr val="007434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sz="3200" b="1" i="0" u="none" strike="noStrike" kern="1200" cap="all" spc="0" normalizeH="0" baseline="0" noProof="0" dirty="0" smtClean="0">
                <a:ln>
                  <a:noFill/>
                </a:ln>
                <a:solidFill>
                  <a:srgbClr val="007434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стандарта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51"/>
          <p:cNvGrpSpPr/>
          <p:nvPr/>
        </p:nvGrpSpPr>
        <p:grpSpPr>
          <a:xfrm>
            <a:off x="-32" y="5849064"/>
            <a:ext cx="9144032" cy="1036320"/>
            <a:chOff x="-32" y="5821680"/>
            <a:chExt cx="9144032" cy="1036320"/>
          </a:xfrm>
        </p:grpSpPr>
        <p:pic>
          <p:nvPicPr>
            <p:cNvPr id="53" name="Рисунок 52" descr="Рисунок-ручки-1.jpg"/>
            <p:cNvPicPr>
              <a:picLocks noChangeAspect="1"/>
            </p:cNvPicPr>
            <p:nvPr/>
          </p:nvPicPr>
          <p:blipFill>
            <a:blip r:embed="rId2" cstate="print">
              <a:lum bright="17000"/>
            </a:blip>
            <a:stretch>
              <a:fillRect/>
            </a:stretch>
          </p:blipFill>
          <p:spPr>
            <a:xfrm>
              <a:off x="-32" y="5821680"/>
              <a:ext cx="9144032" cy="10363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4" name="TextBox 53"/>
            <p:cNvSpPr txBox="1"/>
            <p:nvPr/>
          </p:nvSpPr>
          <p:spPr>
            <a:xfrm>
              <a:off x="3214678" y="5929330"/>
              <a:ext cx="47863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spcBef>
                  <a:spcPts val="350"/>
                </a:spcBef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Москва, ул. Сельскохозяйственная, д. 18, корп. 3</a:t>
              </a:r>
              <a:b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</a:br>
              <a: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Тел. (495) 656-70-33. </a:t>
              </a:r>
              <a:r>
                <a:rPr lang="ru-RU" sz="1200" b="1" dirty="0" err="1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E-mail</a:t>
              </a:r>
              <a: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: </a:t>
              </a:r>
              <a:r>
                <a:rPr lang="en-US" sz="1200" b="1" dirty="0" err="1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dou</a:t>
              </a:r>
              <a: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@</a:t>
              </a:r>
              <a:r>
                <a:rPr lang="ru-RU" sz="1200" b="1" dirty="0" err="1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tc-sfera.ru</a:t>
              </a:r>
              <a:endParaRPr lang="ru-RU" sz="1200" b="1" dirty="0" smtClean="0"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endParaRPr>
            </a:p>
          </p:txBody>
        </p:sp>
      </p:grpSp>
      <p:sp>
        <p:nvSpPr>
          <p:cNvPr id="5" name="Прямоугольник 4"/>
          <p:cNvSpPr/>
          <p:nvPr/>
        </p:nvSpPr>
        <p:spPr>
          <a:xfrm>
            <a:off x="611560" y="980728"/>
            <a:ext cx="7920880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400" b="1" dirty="0" smtClean="0"/>
              <a:t>5. Формулирование для педагога основных компетенций, необходимых для создания социальной ситуации развития воспитанников:</a:t>
            </a:r>
          </a:p>
          <a:p>
            <a:pPr marL="514350" indent="-51435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000" dirty="0" smtClean="0"/>
              <a:t>обеспечение эмоционального благополучия,</a:t>
            </a:r>
          </a:p>
          <a:p>
            <a:pPr marL="514350" indent="-51435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000" dirty="0" smtClean="0"/>
              <a:t>поддержка индивидуальности и инициативы детей,</a:t>
            </a:r>
          </a:p>
          <a:p>
            <a:pPr marL="514350" indent="-51435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000" dirty="0" smtClean="0"/>
              <a:t>установление правил поведения и взаимодействия в разных ситуациях,</a:t>
            </a:r>
          </a:p>
          <a:p>
            <a:pPr marL="514350" indent="-51435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000" dirty="0" smtClean="0"/>
              <a:t>построение развивающего образования, ориентированного на зону ближайшего развития каждого воспитанника, </a:t>
            </a:r>
          </a:p>
          <a:p>
            <a:pPr marL="514350" indent="-51435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000" dirty="0" smtClean="0"/>
              <a:t>взаимодействие с родителями по вопросам образования ребёнка, непосредственного вовлечения их в образовательный процесс, в том числе посредством создания образовательных проектов совместно с семьёй на основе выявления потребностей и поддержки образовательных инициатив семьи.</a:t>
            </a:r>
          </a:p>
        </p:txBody>
      </p:sp>
      <p:sp>
        <p:nvSpPr>
          <p:cNvPr id="6" name="Заголовок 4"/>
          <p:cNvSpPr txBox="1">
            <a:spLocks/>
          </p:cNvSpPr>
          <p:nvPr/>
        </p:nvSpPr>
        <p:spPr>
          <a:xfrm>
            <a:off x="457200" y="274638"/>
            <a:ext cx="8229600" cy="77809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all" spc="0" normalizeH="0" baseline="0" noProof="0" dirty="0" smtClean="0">
                <a:ln>
                  <a:noFill/>
                </a:ln>
                <a:solidFill>
                  <a:srgbClr val="007434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ПЛЮСЫ</a:t>
            </a:r>
            <a:r>
              <a:rPr kumimoji="0" lang="en-US" sz="3200" b="1" i="0" u="none" strike="noStrike" kern="1200" cap="all" spc="0" normalizeH="0" baseline="0" noProof="0" dirty="0" smtClean="0">
                <a:ln>
                  <a:noFill/>
                </a:ln>
                <a:solidFill>
                  <a:srgbClr val="007434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sz="3200" b="1" i="0" u="none" strike="noStrike" kern="1200" cap="all" spc="0" normalizeH="0" baseline="0" noProof="0" dirty="0" smtClean="0">
                <a:ln>
                  <a:noFill/>
                </a:ln>
                <a:solidFill>
                  <a:srgbClr val="007434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стандарта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51"/>
          <p:cNvGrpSpPr/>
          <p:nvPr/>
        </p:nvGrpSpPr>
        <p:grpSpPr>
          <a:xfrm>
            <a:off x="-32" y="5849064"/>
            <a:ext cx="9144032" cy="1036320"/>
            <a:chOff x="-32" y="5821680"/>
            <a:chExt cx="9144032" cy="1036320"/>
          </a:xfrm>
        </p:grpSpPr>
        <p:pic>
          <p:nvPicPr>
            <p:cNvPr id="53" name="Рисунок 52" descr="Рисунок-ручки-1.jpg"/>
            <p:cNvPicPr>
              <a:picLocks noChangeAspect="1"/>
            </p:cNvPicPr>
            <p:nvPr/>
          </p:nvPicPr>
          <p:blipFill>
            <a:blip r:embed="rId2" cstate="print">
              <a:lum bright="17000"/>
            </a:blip>
            <a:stretch>
              <a:fillRect/>
            </a:stretch>
          </p:blipFill>
          <p:spPr>
            <a:xfrm>
              <a:off x="-32" y="5821680"/>
              <a:ext cx="9144032" cy="10363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4" name="TextBox 53"/>
            <p:cNvSpPr txBox="1"/>
            <p:nvPr/>
          </p:nvSpPr>
          <p:spPr>
            <a:xfrm>
              <a:off x="3214678" y="5929330"/>
              <a:ext cx="47863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spcBef>
                  <a:spcPts val="350"/>
                </a:spcBef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Москва, ул. Сельскохозяйственная, д. 18, корп. 3</a:t>
              </a:r>
              <a:b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</a:br>
              <a: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Тел. (495) 656-70-33. </a:t>
              </a:r>
              <a:r>
                <a:rPr lang="ru-RU" sz="1200" b="1" dirty="0" err="1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E-mail</a:t>
              </a:r>
              <a: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: </a:t>
              </a:r>
              <a:r>
                <a:rPr lang="en-US" sz="1200" b="1" dirty="0" err="1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dou</a:t>
              </a:r>
              <a: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@</a:t>
              </a:r>
              <a:r>
                <a:rPr lang="ru-RU" sz="1200" b="1" dirty="0" err="1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tc-sfera.ru</a:t>
              </a:r>
              <a:endParaRPr lang="ru-RU" sz="1200" b="1" dirty="0" smtClean="0"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endParaRPr>
            </a:p>
          </p:txBody>
        </p:sp>
      </p:grpSp>
      <p:sp>
        <p:nvSpPr>
          <p:cNvPr id="5" name="Прямоугольник 4"/>
          <p:cNvSpPr/>
          <p:nvPr/>
        </p:nvSpPr>
        <p:spPr>
          <a:xfrm>
            <a:off x="611560" y="1052736"/>
            <a:ext cx="792088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600" dirty="0" smtClean="0"/>
              <a:t>6. Обоснование необходимости использования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600" dirty="0" smtClean="0"/>
              <a:t>(или введения) новых форм организации образовательного процесса, связанных с взаимодействием детей друг с другом в парах и между собой, с родителями.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sz="2600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600" dirty="0" smtClean="0"/>
              <a:t>Такие формы будут способствовать социализации детей, формированию положительного микроклимата и дружеских отношений в коллективе сверстников.</a:t>
            </a:r>
          </a:p>
        </p:txBody>
      </p:sp>
      <p:sp>
        <p:nvSpPr>
          <p:cNvPr id="6" name="Заголовок 4"/>
          <p:cNvSpPr txBox="1">
            <a:spLocks/>
          </p:cNvSpPr>
          <p:nvPr/>
        </p:nvSpPr>
        <p:spPr>
          <a:xfrm>
            <a:off x="457200" y="274638"/>
            <a:ext cx="8229600" cy="77809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all" spc="0" normalizeH="0" baseline="0" noProof="0" dirty="0" smtClean="0">
                <a:ln>
                  <a:noFill/>
                </a:ln>
                <a:solidFill>
                  <a:srgbClr val="007434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ПЛЮСЫ</a:t>
            </a:r>
            <a:r>
              <a:rPr kumimoji="0" lang="en-US" sz="3200" b="1" i="0" u="none" strike="noStrike" kern="1200" cap="all" spc="0" normalizeH="0" baseline="0" noProof="0" dirty="0" smtClean="0">
                <a:ln>
                  <a:noFill/>
                </a:ln>
                <a:solidFill>
                  <a:srgbClr val="007434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sz="3200" b="1" i="0" u="none" strike="noStrike" kern="1200" cap="all" spc="0" normalizeH="0" baseline="0" noProof="0" dirty="0" smtClean="0">
                <a:ln>
                  <a:noFill/>
                </a:ln>
                <a:solidFill>
                  <a:srgbClr val="007434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стандарта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Supervisor\Pictures\Цель_1.jpg"/>
          <p:cNvPicPr>
            <a:picLocks noChangeAspect="1" noChangeArrowheads="1"/>
          </p:cNvPicPr>
          <p:nvPr/>
        </p:nvPicPr>
        <p:blipFill>
          <a:blip r:embed="rId2" cstate="print"/>
          <a:srcRect r="12082"/>
          <a:stretch>
            <a:fillRect/>
          </a:stretch>
        </p:blipFill>
        <p:spPr bwMode="auto">
          <a:xfrm>
            <a:off x="4429124" y="-25"/>
            <a:ext cx="4714908" cy="685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142844" y="188070"/>
            <a:ext cx="4750249" cy="174073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70200" rIns="90000" bIns="45000"/>
          <a:lstStyle/>
          <a:p>
            <a:r>
              <a:rPr lang="ru-RU" sz="3600" b="1" dirty="0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1. Первичность</a:t>
            </a:r>
          </a:p>
          <a:p>
            <a:r>
              <a:rPr lang="ru-RU" sz="3600" b="1" dirty="0" err="1" smtClean="0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целеполагания</a:t>
            </a:r>
            <a:endParaRPr lang="ru-RU" sz="3600" b="1" dirty="0">
              <a:solidFill>
                <a:schemeClr val="accent6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85720" y="2000240"/>
            <a:ext cx="4000528" cy="2677656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tx2"/>
                </a:solidFill>
                <a:effectLst/>
                <a:latin typeface="Arial" pitchFamily="34" charset="0"/>
                <a:cs typeface="Arial" pitchFamily="34" charset="0"/>
              </a:rPr>
              <a:t>Четко</a:t>
            </a:r>
            <a:br>
              <a:rPr lang="ru-RU" sz="2800" b="1" dirty="0" smtClean="0">
                <a:solidFill>
                  <a:schemeClr val="tx2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2800" b="1" dirty="0" smtClean="0">
                <a:solidFill>
                  <a:schemeClr val="tx2"/>
                </a:solidFill>
                <a:effectLst/>
                <a:latin typeface="Arial" pitchFamily="34" charset="0"/>
                <a:cs typeface="Arial" pitchFamily="34" charset="0"/>
              </a:rPr>
              <a:t>сформулированная</a:t>
            </a:r>
            <a:br>
              <a:rPr lang="ru-RU" sz="2800" b="1" dirty="0" smtClean="0">
                <a:solidFill>
                  <a:schemeClr val="tx2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2800" b="1" dirty="0" smtClean="0">
                <a:solidFill>
                  <a:schemeClr val="tx2"/>
                </a:solidFill>
                <a:effectLst/>
                <a:latin typeface="Arial" pitchFamily="34" charset="0"/>
                <a:cs typeface="Arial" pitchFamily="34" charset="0"/>
              </a:rPr>
              <a:t>цель —</a:t>
            </a:r>
            <a:br>
              <a:rPr lang="ru-RU" sz="2800" b="1" dirty="0" smtClean="0">
                <a:solidFill>
                  <a:schemeClr val="tx2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2800" b="1" dirty="0" smtClean="0">
                <a:solidFill>
                  <a:schemeClr val="tx2"/>
                </a:solidFill>
                <a:effectLst/>
                <a:latin typeface="Arial" pitchFamily="34" charset="0"/>
                <a:cs typeface="Arial" pitchFamily="34" charset="0"/>
              </a:rPr>
              <a:t>обязательное</a:t>
            </a:r>
            <a:br>
              <a:rPr lang="ru-RU" sz="2800" b="1" dirty="0" smtClean="0">
                <a:solidFill>
                  <a:schemeClr val="tx2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2800" b="1" dirty="0" smtClean="0">
                <a:solidFill>
                  <a:schemeClr val="tx2"/>
                </a:solidFill>
                <a:effectLst/>
                <a:latin typeface="Arial" pitchFamily="34" charset="0"/>
                <a:cs typeface="Arial" pitchFamily="34" charset="0"/>
              </a:rPr>
              <a:t>условие любой</a:t>
            </a:r>
            <a:br>
              <a:rPr lang="ru-RU" sz="2800" b="1" dirty="0" smtClean="0">
                <a:solidFill>
                  <a:schemeClr val="tx2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2800" b="1" dirty="0" smtClean="0">
                <a:solidFill>
                  <a:schemeClr val="tx2"/>
                </a:solidFill>
                <a:effectLst/>
                <a:latin typeface="Arial" pitchFamily="34" charset="0"/>
                <a:cs typeface="Arial" pitchFamily="34" charset="0"/>
              </a:rPr>
              <a:t>деятельности.</a:t>
            </a:r>
            <a:endParaRPr lang="ru-RU" sz="2800" b="1" i="1" dirty="0">
              <a:solidFill>
                <a:schemeClr val="tx2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51"/>
          <p:cNvGrpSpPr/>
          <p:nvPr/>
        </p:nvGrpSpPr>
        <p:grpSpPr>
          <a:xfrm>
            <a:off x="-32" y="5849064"/>
            <a:ext cx="9144032" cy="1036320"/>
            <a:chOff x="-32" y="5821680"/>
            <a:chExt cx="9144032" cy="1036320"/>
          </a:xfrm>
        </p:grpSpPr>
        <p:pic>
          <p:nvPicPr>
            <p:cNvPr id="53" name="Рисунок 52" descr="Рисунок-ручки-1.jpg"/>
            <p:cNvPicPr>
              <a:picLocks noChangeAspect="1"/>
            </p:cNvPicPr>
            <p:nvPr/>
          </p:nvPicPr>
          <p:blipFill>
            <a:blip r:embed="rId2" cstate="print">
              <a:lum bright="17000"/>
            </a:blip>
            <a:stretch>
              <a:fillRect/>
            </a:stretch>
          </p:blipFill>
          <p:spPr>
            <a:xfrm>
              <a:off x="-32" y="5821680"/>
              <a:ext cx="9144032" cy="10363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4" name="TextBox 53"/>
            <p:cNvSpPr txBox="1"/>
            <p:nvPr/>
          </p:nvSpPr>
          <p:spPr>
            <a:xfrm>
              <a:off x="3214678" y="5929330"/>
              <a:ext cx="47863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spcBef>
                  <a:spcPts val="350"/>
                </a:spcBef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Москва, ул. Сельскохозяйственная, д. 18, корп. 3</a:t>
              </a:r>
              <a:b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</a:br>
              <a: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Тел. (495) 656-70-33. </a:t>
              </a:r>
              <a:r>
                <a:rPr lang="ru-RU" sz="1200" b="1" dirty="0" err="1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E-mail</a:t>
              </a:r>
              <a: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: </a:t>
              </a:r>
              <a:r>
                <a:rPr lang="en-US" sz="1200" b="1" dirty="0" err="1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dou</a:t>
              </a:r>
              <a: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@</a:t>
              </a:r>
              <a:r>
                <a:rPr lang="ru-RU" sz="1200" b="1" dirty="0" err="1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tc-sfera.ru</a:t>
              </a:r>
              <a:endParaRPr lang="ru-RU" sz="1200" b="1" dirty="0" smtClean="0"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endParaRPr>
            </a:p>
          </p:txBody>
        </p:sp>
      </p:grpSp>
      <p:sp>
        <p:nvSpPr>
          <p:cNvPr id="5" name="Прямоугольник 4"/>
          <p:cNvSpPr/>
          <p:nvPr/>
        </p:nvSpPr>
        <p:spPr>
          <a:xfrm>
            <a:off x="611560" y="1052736"/>
            <a:ext cx="7920880" cy="400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800" b="1" dirty="0" smtClean="0"/>
              <a:t>7. Поддержка детской инициативы </a:t>
            </a:r>
            <a:br>
              <a:rPr lang="ru-RU" sz="2800" b="1" dirty="0" smtClean="0"/>
            </a:br>
            <a:r>
              <a:rPr lang="ru-RU" sz="2800" b="1" dirty="0" smtClean="0"/>
              <a:t>и самостоятельности.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200" dirty="0" smtClean="0"/>
              <a:t>Самостоятельная деятельность — это одна из «западающих» тем в нашем образовании, и не только в дошкольном. При этом основные проблемы связаны с взрослыми — родителями и педагогами, не владеющих как организацией самостоятельной (свободной) деятельностью, так и самой этой деятельностью.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200" dirty="0" smtClean="0"/>
              <a:t>Не многие практики представляют, как можно совместить воспитание самостоятельности и коллективизма у дошкольников.</a:t>
            </a:r>
          </a:p>
        </p:txBody>
      </p:sp>
      <p:sp>
        <p:nvSpPr>
          <p:cNvPr id="6" name="Заголовок 4"/>
          <p:cNvSpPr txBox="1">
            <a:spLocks/>
          </p:cNvSpPr>
          <p:nvPr/>
        </p:nvSpPr>
        <p:spPr>
          <a:xfrm>
            <a:off x="457200" y="274638"/>
            <a:ext cx="8229600" cy="77809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all" spc="0" normalizeH="0" baseline="0" noProof="0" dirty="0" smtClean="0">
                <a:ln>
                  <a:noFill/>
                </a:ln>
                <a:solidFill>
                  <a:srgbClr val="007434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ПЛЮСЫ</a:t>
            </a:r>
            <a:r>
              <a:rPr kumimoji="0" lang="en-US" sz="3200" b="1" i="0" u="none" strike="noStrike" kern="1200" cap="all" spc="0" normalizeH="0" baseline="0" noProof="0" dirty="0" smtClean="0">
                <a:ln>
                  <a:noFill/>
                </a:ln>
                <a:solidFill>
                  <a:srgbClr val="007434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sz="3200" b="1" i="0" u="none" strike="noStrike" kern="1200" cap="all" spc="0" normalizeH="0" baseline="0" noProof="0" dirty="0" smtClean="0">
                <a:ln>
                  <a:noFill/>
                </a:ln>
                <a:solidFill>
                  <a:srgbClr val="007434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стандарта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51"/>
          <p:cNvGrpSpPr/>
          <p:nvPr/>
        </p:nvGrpSpPr>
        <p:grpSpPr>
          <a:xfrm>
            <a:off x="-32" y="5849064"/>
            <a:ext cx="9144032" cy="1036320"/>
            <a:chOff x="-32" y="5821680"/>
            <a:chExt cx="9144032" cy="1036320"/>
          </a:xfrm>
        </p:grpSpPr>
        <p:pic>
          <p:nvPicPr>
            <p:cNvPr id="53" name="Рисунок 52" descr="Рисунок-ручки-1.jpg"/>
            <p:cNvPicPr>
              <a:picLocks noChangeAspect="1"/>
            </p:cNvPicPr>
            <p:nvPr/>
          </p:nvPicPr>
          <p:blipFill>
            <a:blip r:embed="rId2" cstate="print">
              <a:lum bright="17000"/>
            </a:blip>
            <a:stretch>
              <a:fillRect/>
            </a:stretch>
          </p:blipFill>
          <p:spPr>
            <a:xfrm>
              <a:off x="-32" y="5821680"/>
              <a:ext cx="9144032" cy="10363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4" name="TextBox 53"/>
            <p:cNvSpPr txBox="1"/>
            <p:nvPr/>
          </p:nvSpPr>
          <p:spPr>
            <a:xfrm>
              <a:off x="3214678" y="5929330"/>
              <a:ext cx="47863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spcBef>
                  <a:spcPts val="350"/>
                </a:spcBef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Москва, ул. Сельскохозяйственная, д. 18, корп. 3</a:t>
              </a:r>
              <a:b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</a:br>
              <a: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Тел. (495) 656-70-33. </a:t>
              </a:r>
              <a:r>
                <a:rPr lang="ru-RU" sz="1200" b="1" dirty="0" err="1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E-mail</a:t>
              </a:r>
              <a: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: </a:t>
              </a:r>
              <a:r>
                <a:rPr lang="en-US" sz="1200" b="1" dirty="0" err="1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dou</a:t>
              </a:r>
              <a: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@</a:t>
              </a:r>
              <a:r>
                <a:rPr lang="ru-RU" sz="1200" b="1" dirty="0" err="1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tc-sfera.ru</a:t>
              </a:r>
              <a:endParaRPr lang="ru-RU" sz="1200" b="1" dirty="0" smtClean="0"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endParaRPr>
            </a:p>
          </p:txBody>
        </p:sp>
      </p:grpSp>
      <p:sp>
        <p:nvSpPr>
          <p:cNvPr id="5" name="Прямоугольник 4"/>
          <p:cNvSpPr/>
          <p:nvPr/>
        </p:nvSpPr>
        <p:spPr>
          <a:xfrm>
            <a:off x="611560" y="1052736"/>
            <a:ext cx="7920880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200" dirty="0" smtClean="0"/>
              <a:t>1. </a:t>
            </a:r>
            <a:r>
              <a:rPr lang="ru-RU" sz="2200" dirty="0" smtClean="0">
                <a:latin typeface="+mj-lt"/>
              </a:rPr>
              <a:t>Плохо прописан предмет стандарта</a:t>
            </a:r>
            <a:r>
              <a:rPr lang="ru-RU" sz="2200" dirty="0" smtClean="0"/>
              <a:t>: «предметом регулирования Стандарта являются </a:t>
            </a:r>
            <a:r>
              <a:rPr lang="ru-RU" sz="2200" b="1" dirty="0" smtClean="0">
                <a:solidFill>
                  <a:srgbClr val="FF0000"/>
                </a:solidFill>
              </a:rPr>
              <a:t>отношения в сфере образования между их участниками, </a:t>
            </a:r>
            <a:r>
              <a:rPr lang="ru-RU" sz="2200" dirty="0" smtClean="0"/>
              <a:t>возникающие при реализации образовательной программы дошкольного образования» (п. 1.1). 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ru-RU" sz="2200" dirty="0" smtClean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ru-RU" sz="2200" dirty="0" smtClean="0"/>
              <a:t>Отношения, о которых идет речь, не могут быть предметом регулирования ФГОС дошкольного образования, так как относятся к категории правовых отношений и не регулируются образовательной программой, в отличие от устава, договоров, правил внутреннего трудового распорядка и т.д. </a:t>
            </a:r>
          </a:p>
        </p:txBody>
      </p:sp>
      <p:sp>
        <p:nvSpPr>
          <p:cNvPr id="6" name="Заголовок 4"/>
          <p:cNvSpPr txBox="1">
            <a:spLocks/>
          </p:cNvSpPr>
          <p:nvPr/>
        </p:nvSpPr>
        <p:spPr>
          <a:xfrm>
            <a:off x="457200" y="274638"/>
            <a:ext cx="8229600" cy="77809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all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минусы</a:t>
            </a:r>
            <a:r>
              <a:rPr kumimoji="0" lang="en-US" sz="3200" b="1" i="0" u="none" strike="noStrike" kern="1200" cap="all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sz="3200" b="1" i="0" u="none" strike="noStrike" kern="1200" cap="all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стандарта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51"/>
          <p:cNvGrpSpPr/>
          <p:nvPr/>
        </p:nvGrpSpPr>
        <p:grpSpPr>
          <a:xfrm>
            <a:off x="-32" y="5849064"/>
            <a:ext cx="9144032" cy="1036320"/>
            <a:chOff x="-32" y="5821680"/>
            <a:chExt cx="9144032" cy="1036320"/>
          </a:xfrm>
        </p:grpSpPr>
        <p:pic>
          <p:nvPicPr>
            <p:cNvPr id="53" name="Рисунок 52" descr="Рисунок-ручки-1.jpg"/>
            <p:cNvPicPr>
              <a:picLocks noChangeAspect="1"/>
            </p:cNvPicPr>
            <p:nvPr/>
          </p:nvPicPr>
          <p:blipFill>
            <a:blip r:embed="rId2" cstate="print">
              <a:lum bright="17000"/>
            </a:blip>
            <a:stretch>
              <a:fillRect/>
            </a:stretch>
          </p:blipFill>
          <p:spPr>
            <a:xfrm>
              <a:off x="-32" y="5821680"/>
              <a:ext cx="9144032" cy="10363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4" name="TextBox 53"/>
            <p:cNvSpPr txBox="1"/>
            <p:nvPr/>
          </p:nvSpPr>
          <p:spPr>
            <a:xfrm>
              <a:off x="3214678" y="5929330"/>
              <a:ext cx="47863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spcBef>
                  <a:spcPts val="350"/>
                </a:spcBef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Москва, ул. Сельскохозяйственная, д. 18, корп. 3</a:t>
              </a:r>
              <a:b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</a:br>
              <a: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Тел. (495) 656-70-33. </a:t>
              </a:r>
              <a:r>
                <a:rPr lang="ru-RU" sz="1200" b="1" dirty="0" err="1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E-mail</a:t>
              </a:r>
              <a: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: </a:t>
              </a:r>
              <a:r>
                <a:rPr lang="en-US" sz="1200" b="1" dirty="0" err="1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dou</a:t>
              </a:r>
              <a: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@</a:t>
              </a:r>
              <a:r>
                <a:rPr lang="ru-RU" sz="1200" b="1" dirty="0" err="1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tc-sfera.ru</a:t>
              </a:r>
              <a:endParaRPr lang="ru-RU" sz="1200" b="1" dirty="0" smtClean="0"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endParaRPr>
            </a:p>
          </p:txBody>
        </p:sp>
      </p:grpSp>
      <p:sp>
        <p:nvSpPr>
          <p:cNvPr id="5" name="Прямоугольник 4"/>
          <p:cNvSpPr/>
          <p:nvPr/>
        </p:nvSpPr>
        <p:spPr>
          <a:xfrm>
            <a:off x="611560" y="332656"/>
            <a:ext cx="7920880" cy="5093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400" b="1" dirty="0" smtClean="0"/>
              <a:t>Как должно быть? 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ru-RU" sz="2400" dirty="0" smtClean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ru-RU" sz="2100" dirty="0" smtClean="0"/>
              <a:t>Согласно ФЗ РФ от 29 декабря 2012 г. № 273-ФЗ «Об образовании в Российской Федерации», «</a:t>
            </a:r>
            <a:r>
              <a:rPr lang="ru-RU" sz="2100" b="1" dirty="0" smtClean="0"/>
              <a:t>федеральный государственный образовательный стандарт — </a:t>
            </a:r>
            <a:r>
              <a:rPr lang="ru-RU" sz="2100" b="1" dirty="0" smtClean="0">
                <a:solidFill>
                  <a:srgbClr val="FF0000"/>
                </a:solidFill>
              </a:rPr>
              <a:t>совокупность обязательных требований к образованию определенного уровня </a:t>
            </a:r>
            <a:br>
              <a:rPr lang="ru-RU" sz="2100" b="1" dirty="0" smtClean="0">
                <a:solidFill>
                  <a:srgbClr val="FF0000"/>
                </a:solidFill>
              </a:rPr>
            </a:br>
            <a:r>
              <a:rPr lang="ru-RU" sz="2100" dirty="0" smtClean="0"/>
              <a:t>и (или) к профессии, специальности и направлению подготовки, утвержденных федеральным органом исполнительной власти, осуществляющим функции по выработке государственной политики и нормативно-правовому регулированию в сфере образования» (ст. 2). 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ru-RU" sz="2200" dirty="0" smtClean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ru-RU" sz="2200" dirty="0" smtClean="0"/>
              <a:t>Это понятие определяет объект и предмет Федерального государственного образовательного стандарта дошкольного образования.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51"/>
          <p:cNvGrpSpPr/>
          <p:nvPr/>
        </p:nvGrpSpPr>
        <p:grpSpPr>
          <a:xfrm>
            <a:off x="-32" y="5849064"/>
            <a:ext cx="9144032" cy="1036320"/>
            <a:chOff x="-32" y="5821680"/>
            <a:chExt cx="9144032" cy="1036320"/>
          </a:xfrm>
        </p:grpSpPr>
        <p:pic>
          <p:nvPicPr>
            <p:cNvPr id="53" name="Рисунок 52" descr="Рисунок-ручки-1.jpg"/>
            <p:cNvPicPr>
              <a:picLocks noChangeAspect="1"/>
            </p:cNvPicPr>
            <p:nvPr/>
          </p:nvPicPr>
          <p:blipFill>
            <a:blip r:embed="rId2" cstate="print">
              <a:lum bright="17000"/>
            </a:blip>
            <a:stretch>
              <a:fillRect/>
            </a:stretch>
          </p:blipFill>
          <p:spPr>
            <a:xfrm>
              <a:off x="-32" y="5821680"/>
              <a:ext cx="9144032" cy="10363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4" name="TextBox 53"/>
            <p:cNvSpPr txBox="1"/>
            <p:nvPr/>
          </p:nvSpPr>
          <p:spPr>
            <a:xfrm>
              <a:off x="3214678" y="5929330"/>
              <a:ext cx="47863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spcBef>
                  <a:spcPts val="350"/>
                </a:spcBef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Москва, ул. Сельскохозяйственная, д. 18, корп. 3</a:t>
              </a:r>
              <a:b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</a:br>
              <a: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Тел. (495) 656-70-33. </a:t>
              </a:r>
              <a:r>
                <a:rPr lang="ru-RU" sz="1200" b="1" dirty="0" err="1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E-mail</a:t>
              </a:r>
              <a: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: </a:t>
              </a:r>
              <a:r>
                <a:rPr lang="en-US" sz="1200" b="1" dirty="0" err="1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dou</a:t>
              </a:r>
              <a: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@</a:t>
              </a:r>
              <a:r>
                <a:rPr lang="ru-RU" sz="1200" b="1" dirty="0" err="1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tc-sfera.ru</a:t>
              </a:r>
              <a:endParaRPr lang="ru-RU" sz="1200" b="1" dirty="0" smtClean="0"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endParaRPr>
            </a:p>
          </p:txBody>
        </p:sp>
      </p:grpSp>
      <p:sp>
        <p:nvSpPr>
          <p:cNvPr id="5" name="Прямоугольник 4"/>
          <p:cNvSpPr/>
          <p:nvPr/>
        </p:nvSpPr>
        <p:spPr>
          <a:xfrm>
            <a:off x="611560" y="332656"/>
            <a:ext cx="7920880" cy="5093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400" b="1" dirty="0" smtClean="0"/>
              <a:t>Как должно быть? 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ru-RU" sz="2400" dirty="0" smtClean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ru-RU" sz="2100" dirty="0" smtClean="0"/>
              <a:t>Согласно ФЗ РФ от 29 декабря 2012 г. № 273-ФЗ «Об образовании в Российской Федерации», «</a:t>
            </a:r>
            <a:r>
              <a:rPr lang="ru-RU" sz="2100" b="1" dirty="0" smtClean="0"/>
              <a:t>федеральный государственный образовательный стандарт — </a:t>
            </a:r>
            <a:r>
              <a:rPr lang="ru-RU" sz="2100" b="1" dirty="0" smtClean="0">
                <a:solidFill>
                  <a:srgbClr val="FF0000"/>
                </a:solidFill>
              </a:rPr>
              <a:t>совокупность обязательных требований к образованию определенного уровня </a:t>
            </a:r>
            <a:br>
              <a:rPr lang="ru-RU" sz="2100" b="1" dirty="0" smtClean="0">
                <a:solidFill>
                  <a:srgbClr val="FF0000"/>
                </a:solidFill>
              </a:rPr>
            </a:br>
            <a:r>
              <a:rPr lang="ru-RU" sz="2100" dirty="0" smtClean="0"/>
              <a:t>и (или) к профессии, специальности и направлению подготовки, утвержденных федеральным органом исполнительной власти, осуществляющим функции по выработке государственной политики и нормативно-правовому регулированию в сфере образования» (ст. 2). 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ru-RU" sz="2200" dirty="0" smtClean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ru-RU" sz="2200" dirty="0" smtClean="0"/>
              <a:t>Это понятие определяет объект и предмет Федерального государственного образовательного стандарта дошкольного образования.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51"/>
          <p:cNvGrpSpPr/>
          <p:nvPr/>
        </p:nvGrpSpPr>
        <p:grpSpPr>
          <a:xfrm>
            <a:off x="-32" y="5849064"/>
            <a:ext cx="9144032" cy="1036320"/>
            <a:chOff x="-32" y="5821680"/>
            <a:chExt cx="9144032" cy="1036320"/>
          </a:xfrm>
        </p:grpSpPr>
        <p:pic>
          <p:nvPicPr>
            <p:cNvPr id="53" name="Рисунок 52" descr="Рисунок-ручки-1.jpg"/>
            <p:cNvPicPr>
              <a:picLocks noChangeAspect="1"/>
            </p:cNvPicPr>
            <p:nvPr/>
          </p:nvPicPr>
          <p:blipFill>
            <a:blip r:embed="rId2" cstate="print">
              <a:lum bright="17000"/>
            </a:blip>
            <a:stretch>
              <a:fillRect/>
            </a:stretch>
          </p:blipFill>
          <p:spPr>
            <a:xfrm>
              <a:off x="-32" y="5821680"/>
              <a:ext cx="9144032" cy="10363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4" name="TextBox 53"/>
            <p:cNvSpPr txBox="1"/>
            <p:nvPr/>
          </p:nvSpPr>
          <p:spPr>
            <a:xfrm>
              <a:off x="3214678" y="5929330"/>
              <a:ext cx="47863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spcBef>
                  <a:spcPts val="350"/>
                </a:spcBef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Москва, ул. Сельскохозяйственная, д. 18, корп. 3</a:t>
              </a:r>
              <a:b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</a:br>
              <a: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Тел. (495) 656-70-33. </a:t>
              </a:r>
              <a:r>
                <a:rPr lang="ru-RU" sz="1200" b="1" dirty="0" err="1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E-mail</a:t>
              </a:r>
              <a: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: </a:t>
              </a:r>
              <a:r>
                <a:rPr lang="en-US" sz="1200" b="1" dirty="0" err="1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dou</a:t>
              </a:r>
              <a: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@</a:t>
              </a:r>
              <a:r>
                <a:rPr lang="ru-RU" sz="1200" b="1" dirty="0" err="1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tc-sfera.ru</a:t>
              </a:r>
              <a:endParaRPr lang="ru-RU" sz="1200" b="1" dirty="0" smtClean="0"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endParaRPr>
            </a:p>
          </p:txBody>
        </p:sp>
      </p:grpSp>
      <p:sp>
        <p:nvSpPr>
          <p:cNvPr id="5" name="Прямоугольник 4"/>
          <p:cNvSpPr/>
          <p:nvPr/>
        </p:nvSpPr>
        <p:spPr>
          <a:xfrm>
            <a:off x="611560" y="1052736"/>
            <a:ext cx="792088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400" b="1" dirty="0" smtClean="0"/>
              <a:t>2. </a:t>
            </a:r>
            <a:r>
              <a:rPr lang="ru-RU" sz="2400" b="1" dirty="0" smtClean="0">
                <a:latin typeface="+mj-lt"/>
              </a:rPr>
              <a:t>Цели и задачи, целевые ориентиры дошкольного образования между собой не согласованы.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ru-RU" sz="2400" b="1" dirty="0" smtClean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ru-RU" sz="2400" b="1" dirty="0" smtClean="0"/>
              <a:t>Цели, задачи и целевые ориентиры дошкольного образования, дошкольной образовательной организации, образовательной программы детского сада и образовательной деятельности педагога — это не одно и то же. В ФГОС дошкольного образования они не дифференцируются, накладываются друг на друга и подменяют друг друга. </a:t>
            </a:r>
            <a:br>
              <a:rPr lang="ru-RU" sz="2400" b="1" dirty="0" smtClean="0"/>
            </a:br>
            <a:r>
              <a:rPr lang="ru-RU" sz="2400" b="1" dirty="0" smtClean="0"/>
              <a:t>(См., например, п. 2.1 и п. 1.6 стандарта.)</a:t>
            </a:r>
          </a:p>
        </p:txBody>
      </p:sp>
      <p:sp>
        <p:nvSpPr>
          <p:cNvPr id="6" name="Заголовок 4"/>
          <p:cNvSpPr txBox="1">
            <a:spLocks/>
          </p:cNvSpPr>
          <p:nvPr/>
        </p:nvSpPr>
        <p:spPr>
          <a:xfrm>
            <a:off x="457200" y="274638"/>
            <a:ext cx="8229600" cy="77809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all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минусы</a:t>
            </a:r>
            <a:r>
              <a:rPr kumimoji="0" lang="en-US" sz="3200" b="1" i="0" u="none" strike="noStrike" kern="1200" cap="all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sz="3200" b="1" i="0" u="none" strike="noStrike" kern="1200" cap="all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стандарта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51"/>
          <p:cNvGrpSpPr/>
          <p:nvPr/>
        </p:nvGrpSpPr>
        <p:grpSpPr>
          <a:xfrm>
            <a:off x="-32" y="5849064"/>
            <a:ext cx="9144032" cy="1036320"/>
            <a:chOff x="-32" y="5821680"/>
            <a:chExt cx="9144032" cy="1036320"/>
          </a:xfrm>
        </p:grpSpPr>
        <p:pic>
          <p:nvPicPr>
            <p:cNvPr id="53" name="Рисунок 52" descr="Рисунок-ручки-1.jpg"/>
            <p:cNvPicPr>
              <a:picLocks noChangeAspect="1"/>
            </p:cNvPicPr>
            <p:nvPr/>
          </p:nvPicPr>
          <p:blipFill>
            <a:blip r:embed="rId2" cstate="print">
              <a:lum bright="17000"/>
            </a:blip>
            <a:stretch>
              <a:fillRect/>
            </a:stretch>
          </p:blipFill>
          <p:spPr>
            <a:xfrm>
              <a:off x="-32" y="5821680"/>
              <a:ext cx="9144032" cy="10363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4" name="TextBox 53"/>
            <p:cNvSpPr txBox="1"/>
            <p:nvPr/>
          </p:nvSpPr>
          <p:spPr>
            <a:xfrm>
              <a:off x="3214678" y="5929330"/>
              <a:ext cx="47863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spcBef>
                  <a:spcPts val="350"/>
                </a:spcBef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Москва, ул. Сельскохозяйственная, д. 18, корп. 3</a:t>
              </a:r>
              <a:b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</a:br>
              <a: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Тел. (495) 656-70-33. </a:t>
              </a:r>
              <a:r>
                <a:rPr lang="ru-RU" sz="1200" b="1" dirty="0" err="1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E-mail</a:t>
              </a:r>
              <a: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: </a:t>
              </a:r>
              <a:r>
                <a:rPr lang="en-US" sz="1200" b="1" dirty="0" err="1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dou</a:t>
              </a:r>
              <a: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@</a:t>
              </a:r>
              <a:r>
                <a:rPr lang="ru-RU" sz="1200" b="1" dirty="0" err="1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tc-sfera.ru</a:t>
              </a:r>
              <a:endParaRPr lang="ru-RU" sz="1200" b="1" dirty="0" smtClean="0"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endParaRPr>
            </a:p>
          </p:txBody>
        </p:sp>
      </p:grpSp>
      <p:sp>
        <p:nvSpPr>
          <p:cNvPr id="5" name="Прямоугольник 4"/>
          <p:cNvSpPr/>
          <p:nvPr/>
        </p:nvSpPr>
        <p:spPr>
          <a:xfrm>
            <a:off x="611560" y="1052736"/>
            <a:ext cx="792088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400" b="1" dirty="0" smtClean="0"/>
              <a:t>3. ФГОС дошкольного образования создается как механизм управления качеством. Поэтому логично деление </a:t>
            </a:r>
            <a:r>
              <a:rPr lang="ru-RU" sz="2400" b="1" dirty="0" smtClean="0">
                <a:solidFill>
                  <a:srgbClr val="FF0000"/>
                </a:solidFill>
              </a:rPr>
              <a:t>на управление качеством условий, процессов и результатов. </a:t>
            </a:r>
            <a:r>
              <a:rPr lang="ru-RU" sz="2400" b="1" dirty="0" smtClean="0"/>
              <a:t>Однако, чтобы управлять, нужно, чтобы между собой все три компонента взаимодействовали. Этого в тексте нет. Единственное исключение, за которое можно зацепиться — психолого-педагогические условия к деятельности педагога. Но они всего не охватывают и всех вопросов качества решить не могут.</a:t>
            </a:r>
          </a:p>
        </p:txBody>
      </p:sp>
      <p:sp>
        <p:nvSpPr>
          <p:cNvPr id="6" name="Заголовок 4"/>
          <p:cNvSpPr txBox="1">
            <a:spLocks/>
          </p:cNvSpPr>
          <p:nvPr/>
        </p:nvSpPr>
        <p:spPr>
          <a:xfrm>
            <a:off x="457200" y="274638"/>
            <a:ext cx="8229600" cy="77809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all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минусы</a:t>
            </a:r>
            <a:r>
              <a:rPr kumimoji="0" lang="en-US" sz="3200" b="1" i="0" u="none" strike="noStrike" kern="1200" cap="all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sz="3200" b="1" i="0" u="none" strike="noStrike" kern="1200" cap="all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стандарта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51"/>
          <p:cNvGrpSpPr/>
          <p:nvPr/>
        </p:nvGrpSpPr>
        <p:grpSpPr>
          <a:xfrm>
            <a:off x="-32" y="5849064"/>
            <a:ext cx="9144032" cy="1036320"/>
            <a:chOff x="-32" y="5821680"/>
            <a:chExt cx="9144032" cy="1036320"/>
          </a:xfrm>
        </p:grpSpPr>
        <p:pic>
          <p:nvPicPr>
            <p:cNvPr id="53" name="Рисунок 52" descr="Рисунок-ручки-1.jpg"/>
            <p:cNvPicPr>
              <a:picLocks noChangeAspect="1"/>
            </p:cNvPicPr>
            <p:nvPr/>
          </p:nvPicPr>
          <p:blipFill>
            <a:blip r:embed="rId2" cstate="print">
              <a:lum bright="17000"/>
            </a:blip>
            <a:stretch>
              <a:fillRect/>
            </a:stretch>
          </p:blipFill>
          <p:spPr>
            <a:xfrm>
              <a:off x="-32" y="5821680"/>
              <a:ext cx="9144032" cy="10363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4" name="TextBox 53"/>
            <p:cNvSpPr txBox="1"/>
            <p:nvPr/>
          </p:nvSpPr>
          <p:spPr>
            <a:xfrm>
              <a:off x="3214678" y="5929330"/>
              <a:ext cx="47863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spcBef>
                  <a:spcPts val="350"/>
                </a:spcBef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Москва, ул. Сельскохозяйственная, д. 18, корп. 3</a:t>
              </a:r>
              <a:b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</a:br>
              <a: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Тел. (495) 656-70-33. </a:t>
              </a:r>
              <a:r>
                <a:rPr lang="ru-RU" sz="1200" b="1" dirty="0" err="1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E-mail</a:t>
              </a:r>
              <a: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: </a:t>
              </a:r>
              <a:r>
                <a:rPr lang="en-US" sz="1200" b="1" dirty="0" err="1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dou</a:t>
              </a:r>
              <a: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@</a:t>
              </a:r>
              <a:r>
                <a:rPr lang="ru-RU" sz="1200" b="1" dirty="0" err="1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tc-sfera.ru</a:t>
              </a:r>
              <a:endParaRPr lang="ru-RU" sz="1200" b="1" dirty="0" smtClean="0"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endParaRPr>
            </a:p>
          </p:txBody>
        </p:sp>
      </p:grpSp>
      <p:sp>
        <p:nvSpPr>
          <p:cNvPr id="5" name="Прямоугольник 4"/>
          <p:cNvSpPr/>
          <p:nvPr/>
        </p:nvSpPr>
        <p:spPr>
          <a:xfrm>
            <a:off x="611560" y="1052736"/>
            <a:ext cx="792088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400" b="1" dirty="0" smtClean="0"/>
              <a:t>4. </a:t>
            </a:r>
            <a:r>
              <a:rPr lang="ru-RU" sz="2400" b="1" dirty="0" smtClean="0">
                <a:latin typeface="+mj-lt"/>
              </a:rPr>
              <a:t>Управление качеством процесса — самое «больное» место в стандарте.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ru-RU" sz="2400" dirty="0" smtClean="0"/>
              <a:t>В тексте нет вообще упоминания о том, что такое </a:t>
            </a:r>
            <a:r>
              <a:rPr lang="ru-RU" sz="2400" i="1" dirty="0" smtClean="0"/>
              <a:t>образовательный процесс</a:t>
            </a:r>
            <a:r>
              <a:rPr lang="ru-RU" sz="2400" dirty="0" smtClean="0"/>
              <a:t>, связанный с ним </a:t>
            </a:r>
            <a:r>
              <a:rPr lang="ru-RU" sz="2400" i="1" dirty="0" smtClean="0"/>
              <a:t>индивидуальный образовательной маршрут </a:t>
            </a:r>
            <a:r>
              <a:rPr lang="ru-RU" sz="2400" dirty="0" smtClean="0"/>
              <a:t>и траектория развития каждого ребенка, их виды и формы. Если уж речь идет об индивидуализации, </a:t>
            </a:r>
            <a:r>
              <a:rPr lang="ru-RU" sz="2400" i="1" dirty="0" smtClean="0"/>
              <a:t>образовательные потребности — </a:t>
            </a:r>
            <a:r>
              <a:rPr lang="ru-RU" sz="2400" dirty="0" smtClean="0"/>
              <a:t>не особые, а для всех детей, в соответствии с правом на образование, о котором говорится в Конституции РФ. </a:t>
            </a:r>
            <a:r>
              <a:rPr lang="ru-RU" sz="2000" dirty="0" smtClean="0"/>
              <a:t>Образовательный процесс утратил признаки системы и возможности его преемственности со стандартом начального школьного образования, они только декларируются. </a:t>
            </a:r>
            <a:endParaRPr lang="ru-RU" sz="2000" dirty="0"/>
          </a:p>
        </p:txBody>
      </p:sp>
      <p:sp>
        <p:nvSpPr>
          <p:cNvPr id="6" name="Заголовок 4"/>
          <p:cNvSpPr txBox="1">
            <a:spLocks/>
          </p:cNvSpPr>
          <p:nvPr/>
        </p:nvSpPr>
        <p:spPr>
          <a:xfrm>
            <a:off x="457200" y="274638"/>
            <a:ext cx="8229600" cy="77809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all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минусы</a:t>
            </a:r>
            <a:r>
              <a:rPr kumimoji="0" lang="en-US" sz="3200" b="1" i="0" u="none" strike="noStrike" kern="1200" cap="all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sz="3200" b="1" i="0" u="none" strike="noStrike" kern="1200" cap="all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стандарта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51"/>
          <p:cNvGrpSpPr/>
          <p:nvPr/>
        </p:nvGrpSpPr>
        <p:grpSpPr>
          <a:xfrm>
            <a:off x="-32" y="5849064"/>
            <a:ext cx="9144032" cy="1036320"/>
            <a:chOff x="-32" y="5821680"/>
            <a:chExt cx="9144032" cy="1036320"/>
          </a:xfrm>
        </p:grpSpPr>
        <p:pic>
          <p:nvPicPr>
            <p:cNvPr id="53" name="Рисунок 52" descr="Рисунок-ручки-1.jpg"/>
            <p:cNvPicPr>
              <a:picLocks noChangeAspect="1"/>
            </p:cNvPicPr>
            <p:nvPr/>
          </p:nvPicPr>
          <p:blipFill>
            <a:blip r:embed="rId2" cstate="print">
              <a:lum bright="17000"/>
            </a:blip>
            <a:stretch>
              <a:fillRect/>
            </a:stretch>
          </p:blipFill>
          <p:spPr>
            <a:xfrm>
              <a:off x="-32" y="5821680"/>
              <a:ext cx="9144032" cy="10363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4" name="TextBox 53"/>
            <p:cNvSpPr txBox="1"/>
            <p:nvPr/>
          </p:nvSpPr>
          <p:spPr>
            <a:xfrm>
              <a:off x="3214678" y="5929330"/>
              <a:ext cx="47863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spcBef>
                  <a:spcPts val="350"/>
                </a:spcBef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Москва, ул. Сельскохозяйственная, д. 18, корп. 3</a:t>
              </a:r>
              <a:b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</a:br>
              <a: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Тел. (495) 656-70-33. </a:t>
              </a:r>
              <a:r>
                <a:rPr lang="ru-RU" sz="1200" b="1" dirty="0" err="1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E-mail</a:t>
              </a:r>
              <a: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: </a:t>
              </a:r>
              <a:r>
                <a:rPr lang="en-US" sz="1200" b="1" dirty="0" err="1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dou</a:t>
              </a:r>
              <a: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@</a:t>
              </a:r>
              <a:r>
                <a:rPr lang="ru-RU" sz="1200" b="1" dirty="0" err="1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tc-sfera.ru</a:t>
              </a:r>
              <a:endParaRPr lang="ru-RU" sz="1200" b="1" dirty="0" smtClean="0"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endParaRPr>
            </a:p>
          </p:txBody>
        </p:sp>
      </p:grpSp>
      <p:sp>
        <p:nvSpPr>
          <p:cNvPr id="5" name="Прямоугольник 4"/>
          <p:cNvSpPr/>
          <p:nvPr/>
        </p:nvSpPr>
        <p:spPr>
          <a:xfrm>
            <a:off x="611560" y="1052736"/>
            <a:ext cx="792088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400" b="1" dirty="0" smtClean="0"/>
              <a:t>5. </a:t>
            </a:r>
            <a:r>
              <a:rPr lang="ru-RU" sz="2400" b="1" dirty="0" smtClean="0">
                <a:latin typeface="+mj-lt"/>
              </a:rPr>
              <a:t>«Неразбериха» из-за выделения пяти образовательных областей</a:t>
            </a:r>
            <a:r>
              <a:rPr lang="ru-RU" sz="2400" b="1" dirty="0" smtClean="0"/>
              <a:t>, среди которых «появилась» социально-коммуникативное развитие (вместо социально-личностного или социально-нравственного, полностью охватывающих указанные в нем задачи)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ru-RU" sz="2400" b="1" dirty="0" smtClean="0"/>
              <a:t>Разведены речевое развитие и познавательное развитие, хотя они всегда проникали друг в друга и ранее объединялись термином «умственное развитие», наравне с математическим и экологическим развитием.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sz="2400" b="1" dirty="0"/>
          </a:p>
        </p:txBody>
      </p:sp>
      <p:sp>
        <p:nvSpPr>
          <p:cNvPr id="6" name="Заголовок 4"/>
          <p:cNvSpPr txBox="1">
            <a:spLocks/>
          </p:cNvSpPr>
          <p:nvPr/>
        </p:nvSpPr>
        <p:spPr>
          <a:xfrm>
            <a:off x="457200" y="274638"/>
            <a:ext cx="8229600" cy="77809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all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минусы</a:t>
            </a:r>
            <a:r>
              <a:rPr kumimoji="0" lang="en-US" sz="3200" b="1" i="0" u="none" strike="noStrike" kern="1200" cap="all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sz="3200" b="1" i="0" u="none" strike="noStrike" kern="1200" cap="all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стандарта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51"/>
          <p:cNvGrpSpPr/>
          <p:nvPr/>
        </p:nvGrpSpPr>
        <p:grpSpPr>
          <a:xfrm>
            <a:off x="-32" y="5849064"/>
            <a:ext cx="9144032" cy="1036320"/>
            <a:chOff x="-32" y="5821680"/>
            <a:chExt cx="9144032" cy="1036320"/>
          </a:xfrm>
        </p:grpSpPr>
        <p:pic>
          <p:nvPicPr>
            <p:cNvPr id="53" name="Рисунок 52" descr="Рисунок-ручки-1.jpg"/>
            <p:cNvPicPr>
              <a:picLocks noChangeAspect="1"/>
            </p:cNvPicPr>
            <p:nvPr/>
          </p:nvPicPr>
          <p:blipFill>
            <a:blip r:embed="rId2" cstate="print">
              <a:lum bright="17000"/>
            </a:blip>
            <a:stretch>
              <a:fillRect/>
            </a:stretch>
          </p:blipFill>
          <p:spPr>
            <a:xfrm>
              <a:off x="-32" y="5821680"/>
              <a:ext cx="9144032" cy="10363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4" name="TextBox 53"/>
            <p:cNvSpPr txBox="1"/>
            <p:nvPr/>
          </p:nvSpPr>
          <p:spPr>
            <a:xfrm>
              <a:off x="3214678" y="5929330"/>
              <a:ext cx="47863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spcBef>
                  <a:spcPts val="350"/>
                </a:spcBef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Москва, ул. Сельскохозяйственная, д. 18, корп. 3</a:t>
              </a:r>
              <a:b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</a:br>
              <a: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Тел. (495) 656-70-33. </a:t>
              </a:r>
              <a:r>
                <a:rPr lang="ru-RU" sz="1200" b="1" dirty="0" err="1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E-mail</a:t>
              </a:r>
              <a: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: </a:t>
              </a:r>
              <a:r>
                <a:rPr lang="en-US" sz="1200" b="1" dirty="0" err="1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dou</a:t>
              </a:r>
              <a: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@</a:t>
              </a:r>
              <a:r>
                <a:rPr lang="ru-RU" sz="1200" b="1" dirty="0" err="1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tc-sfera.ru</a:t>
              </a:r>
              <a:endParaRPr lang="ru-RU" sz="1200" b="1" dirty="0" smtClean="0"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endParaRPr>
            </a:p>
          </p:txBody>
        </p:sp>
      </p:grpSp>
      <p:sp>
        <p:nvSpPr>
          <p:cNvPr id="5" name="Прямоугольник 4"/>
          <p:cNvSpPr/>
          <p:nvPr/>
        </p:nvSpPr>
        <p:spPr>
          <a:xfrm>
            <a:off x="611560" y="1055633"/>
            <a:ext cx="8103844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400" b="1" dirty="0" smtClean="0"/>
              <a:t>6. </a:t>
            </a:r>
            <a:r>
              <a:rPr lang="ru-RU" sz="2400" b="1" dirty="0" smtClean="0">
                <a:latin typeface="+mj-lt"/>
              </a:rPr>
              <a:t>Слабо прописана организация реализации содержания.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ru-RU" sz="2400" b="1" dirty="0" smtClean="0"/>
              <a:t>Нет упоминания ни форм, ни видов образовательной деятельности, ни взаимодействия, ни методов. Все ограничивается условиями и ситуациями. Частично есть упоминание видов образовательной деятельности как непосредственной образовательной деятельности, деятельности в ходе режимных моментов и взаимодействия с родителями. При этом самостоятельной деятельности детей и форм организации самостоятельной групповой и коллективной деятельности — нет!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sz="2400" b="1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sz="2400" b="1" dirty="0"/>
          </a:p>
        </p:txBody>
      </p:sp>
      <p:sp>
        <p:nvSpPr>
          <p:cNvPr id="6" name="Заголовок 4"/>
          <p:cNvSpPr txBox="1">
            <a:spLocks/>
          </p:cNvSpPr>
          <p:nvPr/>
        </p:nvSpPr>
        <p:spPr>
          <a:xfrm>
            <a:off x="457200" y="274638"/>
            <a:ext cx="8229600" cy="69541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all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минусы</a:t>
            </a:r>
            <a:r>
              <a:rPr kumimoji="0" lang="en-US" sz="3200" b="1" i="0" u="none" strike="noStrike" kern="1200" cap="all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sz="3200" b="1" i="0" u="none" strike="noStrike" kern="1200" cap="all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стандарта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51"/>
          <p:cNvGrpSpPr/>
          <p:nvPr/>
        </p:nvGrpSpPr>
        <p:grpSpPr>
          <a:xfrm>
            <a:off x="-32" y="5849064"/>
            <a:ext cx="9144032" cy="1036320"/>
            <a:chOff x="-32" y="5821680"/>
            <a:chExt cx="9144032" cy="1036320"/>
          </a:xfrm>
        </p:grpSpPr>
        <p:pic>
          <p:nvPicPr>
            <p:cNvPr id="53" name="Рисунок 52" descr="Рисунок-ручки-1.jpg"/>
            <p:cNvPicPr>
              <a:picLocks noChangeAspect="1"/>
            </p:cNvPicPr>
            <p:nvPr/>
          </p:nvPicPr>
          <p:blipFill>
            <a:blip r:embed="rId2" cstate="print">
              <a:lum bright="17000"/>
            </a:blip>
            <a:stretch>
              <a:fillRect/>
            </a:stretch>
          </p:blipFill>
          <p:spPr>
            <a:xfrm>
              <a:off x="-32" y="5821680"/>
              <a:ext cx="9144032" cy="10363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4" name="TextBox 53"/>
            <p:cNvSpPr txBox="1"/>
            <p:nvPr/>
          </p:nvSpPr>
          <p:spPr>
            <a:xfrm>
              <a:off x="3214678" y="5929330"/>
              <a:ext cx="47863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spcBef>
                  <a:spcPts val="350"/>
                </a:spcBef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Москва, ул. Сельскохозяйственная, д. 18, корп. 3</a:t>
              </a:r>
              <a:b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</a:br>
              <a: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Тел. (495) 656-70-33. </a:t>
              </a:r>
              <a:r>
                <a:rPr lang="ru-RU" sz="1200" b="1" dirty="0" err="1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E-mail</a:t>
              </a:r>
              <a: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: </a:t>
              </a:r>
              <a:r>
                <a:rPr lang="en-US" sz="1200" b="1" dirty="0" err="1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dou</a:t>
              </a:r>
              <a: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@</a:t>
              </a:r>
              <a:r>
                <a:rPr lang="ru-RU" sz="1200" b="1" dirty="0" err="1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tc-sfera.ru</a:t>
              </a:r>
              <a:endParaRPr lang="ru-RU" sz="1200" b="1" dirty="0" smtClean="0"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endParaRPr>
            </a:p>
          </p:txBody>
        </p:sp>
      </p:grpSp>
      <p:sp>
        <p:nvSpPr>
          <p:cNvPr id="10" name="Прямоугольник 9"/>
          <p:cNvSpPr/>
          <p:nvPr/>
        </p:nvSpPr>
        <p:spPr>
          <a:xfrm>
            <a:off x="611560" y="1052737"/>
            <a:ext cx="792088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400" b="1" dirty="0" smtClean="0"/>
              <a:t>7. </a:t>
            </a:r>
            <a:r>
              <a:rPr lang="ru-RU" sz="2400" b="1" dirty="0" smtClean="0">
                <a:latin typeface="+mj-lt"/>
              </a:rPr>
              <a:t>В образовательной программе не используются модели организации образовательного процесса</a:t>
            </a:r>
            <a:r>
              <a:rPr lang="ru-RU" sz="2400" b="1" dirty="0" smtClean="0"/>
              <a:t> — единственный управленческий механизм, способный восстановить системность образовательного процесса.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400" b="1" dirty="0" smtClean="0"/>
              <a:t>В программе вместо этого требуется описать режим дня в разных возрастных группах и события в течение года на уровне детского сада. Волей-неволей педагогам детского сада навязывается событийная или ситуативная модель организации.</a:t>
            </a:r>
            <a:endParaRPr lang="en-US" sz="2400" b="1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sz="2400" b="1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sz="2400" b="1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sz="2400" b="1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sz="2400" b="1" dirty="0"/>
          </a:p>
        </p:txBody>
      </p:sp>
      <p:sp>
        <p:nvSpPr>
          <p:cNvPr id="8" name="Заголовок 4"/>
          <p:cNvSpPr txBox="1">
            <a:spLocks/>
          </p:cNvSpPr>
          <p:nvPr/>
        </p:nvSpPr>
        <p:spPr>
          <a:xfrm>
            <a:off x="457200" y="274638"/>
            <a:ext cx="8229600" cy="77809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all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минусы</a:t>
            </a:r>
            <a:r>
              <a:rPr kumimoji="0" lang="en-US" sz="3200" b="1" i="0" u="none" strike="noStrike" kern="1200" cap="all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sz="3200" b="1" i="0" u="none" strike="noStrike" kern="1200" cap="all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стандарта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Supervisor\Desktop\рисунки для доклада\цель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01504" y="4273827"/>
            <a:ext cx="3028214" cy="23698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3"/>
          <p:cNvSpPr>
            <a:spLocks noChangeArrowheads="1"/>
          </p:cNvSpPr>
          <p:nvPr/>
        </p:nvSpPr>
        <p:spPr bwMode="auto">
          <a:xfrm>
            <a:off x="179512" y="5721369"/>
            <a:ext cx="5715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ClrTx/>
              <a:buFontTx/>
              <a:buNone/>
            </a:pP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Грех 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— </a:t>
            </a:r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непопадание в 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цель</a:t>
            </a:r>
            <a:endParaRPr lang="ru-RU" sz="2800" i="1" dirty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</p:txBody>
      </p:sp>
      <p:pic>
        <p:nvPicPr>
          <p:cNvPr id="4" name="Picture 6" descr="C:\Users\Supervisor\Pictures\не попадание в цель.jp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10941" t="3725" r="14648" b="8249"/>
          <a:stretch>
            <a:fillRect/>
          </a:stretch>
        </p:blipFill>
        <p:spPr bwMode="auto">
          <a:xfrm>
            <a:off x="285764" y="214291"/>
            <a:ext cx="6143624" cy="4955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51"/>
          <p:cNvGrpSpPr/>
          <p:nvPr/>
        </p:nvGrpSpPr>
        <p:grpSpPr>
          <a:xfrm>
            <a:off x="-32" y="5849064"/>
            <a:ext cx="9144032" cy="1036320"/>
            <a:chOff x="-32" y="5821680"/>
            <a:chExt cx="9144032" cy="1036320"/>
          </a:xfrm>
        </p:grpSpPr>
        <p:pic>
          <p:nvPicPr>
            <p:cNvPr id="53" name="Рисунок 52" descr="Рисунок-ручки-1.jpg"/>
            <p:cNvPicPr>
              <a:picLocks noChangeAspect="1"/>
            </p:cNvPicPr>
            <p:nvPr/>
          </p:nvPicPr>
          <p:blipFill>
            <a:blip r:embed="rId2" cstate="print">
              <a:lum bright="17000"/>
            </a:blip>
            <a:stretch>
              <a:fillRect/>
            </a:stretch>
          </p:blipFill>
          <p:spPr>
            <a:xfrm>
              <a:off x="-32" y="5821680"/>
              <a:ext cx="9144032" cy="10363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4" name="TextBox 53"/>
            <p:cNvSpPr txBox="1"/>
            <p:nvPr/>
          </p:nvSpPr>
          <p:spPr>
            <a:xfrm>
              <a:off x="3214678" y="5929330"/>
              <a:ext cx="47863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spcBef>
                  <a:spcPts val="350"/>
                </a:spcBef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Москва, ул. Сельскохозяйственная, д. 18, корп. 3</a:t>
              </a:r>
              <a:b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</a:br>
              <a: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Тел. (495) 656-70-33. </a:t>
              </a:r>
              <a:r>
                <a:rPr lang="ru-RU" sz="1200" b="1" dirty="0" err="1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E-mail</a:t>
              </a:r>
              <a: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: </a:t>
              </a:r>
              <a:r>
                <a:rPr lang="en-US" sz="1200" b="1" dirty="0" err="1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dou</a:t>
              </a:r>
              <a: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@</a:t>
              </a:r>
              <a:r>
                <a:rPr lang="ru-RU" sz="1200" b="1" dirty="0" err="1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tc-sfera.ru</a:t>
              </a:r>
              <a:endParaRPr lang="ru-RU" sz="1200" b="1" dirty="0" smtClean="0"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endParaRPr>
            </a:p>
          </p:txBody>
        </p:sp>
      </p:grpSp>
      <p:sp>
        <p:nvSpPr>
          <p:cNvPr id="5" name="Прямоугольник 4"/>
          <p:cNvSpPr/>
          <p:nvPr/>
        </p:nvSpPr>
        <p:spPr>
          <a:xfrm>
            <a:off x="611560" y="1052737"/>
            <a:ext cx="792088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400" b="1" dirty="0" smtClean="0"/>
              <a:t>8. Одна из ситуативных моделей — </a:t>
            </a:r>
            <a:r>
              <a:rPr lang="ru-RU" sz="2400" b="1" dirty="0" smtClean="0">
                <a:latin typeface="+mj-lt"/>
              </a:rPr>
              <a:t>предметно-средовая модель организации образовательного процесса</a:t>
            </a:r>
            <a:r>
              <a:rPr lang="ru-RU" sz="2400" b="1" dirty="0" smtClean="0"/>
              <a:t>. Частично она отражена в условиях реализации образовательной программы. Однако, в основном, в стандарте описаны психологические условия. Педагогические условия, которые отражены в «Концепции дошкольного воспитания» и «Концепции построения развивающей среды в ДОУ», здесь не используются.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sz="2400" b="1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sz="2400" b="1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sz="2400" b="1" dirty="0"/>
          </a:p>
        </p:txBody>
      </p:sp>
      <p:sp>
        <p:nvSpPr>
          <p:cNvPr id="6" name="Заголовок 4"/>
          <p:cNvSpPr txBox="1">
            <a:spLocks/>
          </p:cNvSpPr>
          <p:nvPr/>
        </p:nvSpPr>
        <p:spPr>
          <a:xfrm>
            <a:off x="457200" y="274638"/>
            <a:ext cx="8229600" cy="77809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all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минусы</a:t>
            </a:r>
            <a:r>
              <a:rPr kumimoji="0" lang="en-US" sz="3200" b="1" i="0" u="none" strike="noStrike" kern="1200" cap="all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sz="3200" b="1" i="0" u="none" strike="noStrike" kern="1200" cap="all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стандарта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51"/>
          <p:cNvGrpSpPr/>
          <p:nvPr/>
        </p:nvGrpSpPr>
        <p:grpSpPr>
          <a:xfrm>
            <a:off x="-32" y="5849064"/>
            <a:ext cx="9144032" cy="1036320"/>
            <a:chOff x="-32" y="5821680"/>
            <a:chExt cx="9144032" cy="1036320"/>
          </a:xfrm>
        </p:grpSpPr>
        <p:pic>
          <p:nvPicPr>
            <p:cNvPr id="53" name="Рисунок 52" descr="Рисунок-ручки-1.jpg"/>
            <p:cNvPicPr>
              <a:picLocks noChangeAspect="1"/>
            </p:cNvPicPr>
            <p:nvPr/>
          </p:nvPicPr>
          <p:blipFill>
            <a:blip r:embed="rId2" cstate="print">
              <a:lum bright="17000"/>
            </a:blip>
            <a:stretch>
              <a:fillRect/>
            </a:stretch>
          </p:blipFill>
          <p:spPr>
            <a:xfrm>
              <a:off x="-32" y="5821680"/>
              <a:ext cx="9144032" cy="10363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4" name="TextBox 53"/>
            <p:cNvSpPr txBox="1"/>
            <p:nvPr/>
          </p:nvSpPr>
          <p:spPr>
            <a:xfrm>
              <a:off x="3214678" y="5929330"/>
              <a:ext cx="47863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spcBef>
                  <a:spcPts val="350"/>
                </a:spcBef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Москва, ул. Сельскохозяйственная, д. 18, корп. 3</a:t>
              </a:r>
              <a:b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</a:br>
              <a: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Тел. (495) 656-70-33. </a:t>
              </a:r>
              <a:r>
                <a:rPr lang="ru-RU" sz="1200" b="1" dirty="0" err="1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E-mail</a:t>
              </a:r>
              <a: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: </a:t>
              </a:r>
              <a:r>
                <a:rPr lang="en-US" sz="1200" b="1" dirty="0" err="1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dou</a:t>
              </a:r>
              <a: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@</a:t>
              </a:r>
              <a:r>
                <a:rPr lang="ru-RU" sz="1200" b="1" dirty="0" err="1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tc-sfera.ru</a:t>
              </a:r>
              <a:endParaRPr lang="ru-RU" sz="1200" b="1" dirty="0" smtClean="0"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endParaRPr>
            </a:p>
          </p:txBody>
        </p:sp>
      </p:grpSp>
      <p:sp>
        <p:nvSpPr>
          <p:cNvPr id="5" name="Прямоугольник 4"/>
          <p:cNvSpPr/>
          <p:nvPr/>
        </p:nvSpPr>
        <p:spPr>
          <a:xfrm>
            <a:off x="500034" y="928671"/>
            <a:ext cx="8643966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b="1" dirty="0" smtClean="0"/>
              <a:t>9</a:t>
            </a:r>
            <a:r>
              <a:rPr lang="ru-RU" sz="2400" b="1" dirty="0" smtClean="0"/>
              <a:t>. Среди условий реализации программы </a:t>
            </a:r>
            <a:r>
              <a:rPr lang="ru-RU" sz="2400" b="1" dirty="0" smtClean="0">
                <a:solidFill>
                  <a:srgbClr val="FF0000"/>
                </a:solidFill>
              </a:rPr>
              <a:t>большое внимание уделено финансовым условиям. </a:t>
            </a:r>
            <a:r>
              <a:rPr lang="ru-RU" sz="2400" b="1" dirty="0" smtClean="0"/>
              <a:t>При этом полностью отсутствует взаимосвязь этих условий с содержанием и результатами (особенно!) реализации образовательной программы. При аккредитации будет множество проблем, тем более, что нет критериев оценки результатов деятельности детского сада, а целевые ориентиры эту задачу не решают.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000" b="1" dirty="0" smtClean="0"/>
              <a:t>Не учтены организационно-правовые формы ДОО, среди которых есть автономные, бюджетные и казенные учреждения.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000" b="1" dirty="0" smtClean="0"/>
              <a:t>Правовые условия заключения и расторжения образовательных правоотношений, выполнения или невыполнения госзаказа на услуги в тексте тоже не отражены, хотя ФГОС призван регулировать правовые отношения в сфере образования.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sz="2400" b="1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sz="2400" b="1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sz="2400" b="1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sz="2400" b="1" dirty="0"/>
          </a:p>
        </p:txBody>
      </p:sp>
      <p:sp>
        <p:nvSpPr>
          <p:cNvPr id="6" name="Заголовок 4"/>
          <p:cNvSpPr txBox="1">
            <a:spLocks/>
          </p:cNvSpPr>
          <p:nvPr/>
        </p:nvSpPr>
        <p:spPr>
          <a:xfrm>
            <a:off x="457200" y="274638"/>
            <a:ext cx="8229600" cy="77809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all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минусы</a:t>
            </a:r>
            <a:r>
              <a:rPr kumimoji="0" lang="en-US" sz="3200" b="1" i="0" u="none" strike="noStrike" kern="1200" cap="all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sz="3200" b="1" i="0" u="none" strike="noStrike" kern="1200" cap="all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стандарта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4"/>
          <p:cNvSpPr txBox="1">
            <a:spLocks/>
          </p:cNvSpPr>
          <p:nvPr/>
        </p:nvSpPr>
        <p:spPr>
          <a:xfrm>
            <a:off x="457200" y="485800"/>
            <a:ext cx="8229600" cy="1143000"/>
          </a:xfrm>
          <a:prstGeom prst="rect">
            <a:avLst/>
          </a:prstGeom>
        </p:spPr>
        <p:txBody>
          <a:bodyPr/>
          <a:lstStyle/>
          <a:p>
            <a:pPr lvl="0" algn="ctr">
              <a:spcBef>
                <a:spcPct val="0"/>
              </a:spcBef>
            </a:pPr>
            <a:r>
              <a:rPr lang="ru-RU" sz="2800" b="1" cap="all" dirty="0" smtClean="0">
                <a:solidFill>
                  <a:schemeClr val="accent6">
                    <a:lumMod val="50000"/>
                  </a:schemeClr>
                </a:solidFill>
                <a:effectLst/>
                <a:latin typeface="+mj-lt"/>
              </a:rPr>
              <a:t>Нормативно-правовое обеспечение ФГОС ДО</a:t>
            </a:r>
            <a:endParaRPr lang="ru-RU" sz="2800" b="1" cap="all" dirty="0" smtClean="0">
              <a:solidFill>
                <a:schemeClr val="accent6">
                  <a:lumMod val="50000"/>
                </a:schemeClr>
              </a:solidFill>
              <a:effectLst/>
              <a:latin typeface="+mj-lt"/>
            </a:endParaRPr>
          </a:p>
        </p:txBody>
      </p:sp>
      <p:pic>
        <p:nvPicPr>
          <p:cNvPr id="4" name="Рисунок 3" descr="искусственное дерево-1.jpg"/>
          <p:cNvPicPr>
            <a:picLocks noChangeAspect="1"/>
          </p:cNvPicPr>
          <p:nvPr/>
        </p:nvPicPr>
        <p:blipFill>
          <a:blip r:embed="rId2" cstate="print"/>
          <a:srcRect l="2343"/>
          <a:stretch>
            <a:fillRect/>
          </a:stretch>
        </p:blipFill>
        <p:spPr>
          <a:xfrm>
            <a:off x="-32" y="1267486"/>
            <a:ext cx="9144032" cy="55190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51"/>
          <p:cNvGrpSpPr/>
          <p:nvPr/>
        </p:nvGrpSpPr>
        <p:grpSpPr>
          <a:xfrm>
            <a:off x="-32" y="5849064"/>
            <a:ext cx="9144032" cy="1036320"/>
            <a:chOff x="-32" y="5821680"/>
            <a:chExt cx="9144032" cy="1036320"/>
          </a:xfrm>
        </p:grpSpPr>
        <p:pic>
          <p:nvPicPr>
            <p:cNvPr id="53" name="Рисунок 52" descr="Рисунок-ручки-1.jpg"/>
            <p:cNvPicPr>
              <a:picLocks noChangeAspect="1"/>
            </p:cNvPicPr>
            <p:nvPr/>
          </p:nvPicPr>
          <p:blipFill>
            <a:blip r:embed="rId2" cstate="print">
              <a:lum bright="17000"/>
            </a:blip>
            <a:stretch>
              <a:fillRect/>
            </a:stretch>
          </p:blipFill>
          <p:spPr>
            <a:xfrm>
              <a:off x="-32" y="5821680"/>
              <a:ext cx="9144032" cy="10363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4" name="TextBox 53"/>
            <p:cNvSpPr txBox="1"/>
            <p:nvPr/>
          </p:nvSpPr>
          <p:spPr>
            <a:xfrm>
              <a:off x="3214678" y="5929330"/>
              <a:ext cx="47863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spcBef>
                  <a:spcPts val="350"/>
                </a:spcBef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Москва, ул. Сельскохозяйственная, д. 18, корп. 3</a:t>
              </a:r>
              <a:b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</a:br>
              <a: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Тел. (495) 656-70-33. </a:t>
              </a:r>
              <a:r>
                <a:rPr lang="ru-RU" sz="1200" b="1" dirty="0" err="1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E-mail</a:t>
              </a:r>
              <a: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: </a:t>
              </a:r>
              <a:r>
                <a:rPr lang="en-US" sz="1200" b="1" dirty="0" err="1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dou</a:t>
              </a:r>
              <a: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@</a:t>
              </a:r>
              <a:r>
                <a:rPr lang="ru-RU" sz="1200" b="1" dirty="0" err="1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tc-sfera.ru</a:t>
              </a:r>
              <a:endParaRPr lang="ru-RU" sz="1200" b="1" dirty="0" smtClean="0"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endParaRPr>
            </a:p>
          </p:txBody>
        </p:sp>
      </p:grpSp>
      <p:sp>
        <p:nvSpPr>
          <p:cNvPr id="7" name="Заголовок 4"/>
          <p:cNvSpPr txBox="1">
            <a:spLocks/>
          </p:cNvSpPr>
          <p:nvPr/>
        </p:nvSpPr>
        <p:spPr>
          <a:xfrm>
            <a:off x="179512" y="116632"/>
            <a:ext cx="8784976" cy="1143000"/>
          </a:xfrm>
          <a:prstGeom prst="rect">
            <a:avLst/>
          </a:prstGeom>
        </p:spPr>
        <p:txBody>
          <a:bodyPr/>
          <a:lstStyle/>
          <a:p>
            <a:pPr lvl="0" algn="ctr">
              <a:spcBef>
                <a:spcPct val="0"/>
              </a:spcBef>
            </a:pPr>
            <a:r>
              <a:rPr kumimoji="0" lang="ru-RU" sz="32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Нормативные акты </a:t>
            </a:r>
            <a:br>
              <a:rPr kumimoji="0" lang="ru-RU" sz="32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32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федерального уровня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79513" y="1196752"/>
            <a:ext cx="8712968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0" hangingPunct="0"/>
            <a:endParaRPr lang="ru-RU" sz="2800" b="1" dirty="0">
              <a:solidFill>
                <a:srgbClr val="C00000"/>
              </a:solidFill>
              <a:latin typeface="Arial Narrow" pitchFamily="34" charset="0"/>
            </a:endParaRP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305272" y="5021486"/>
            <a:ext cx="8712968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ru-RU" sz="2800" b="1" dirty="0" smtClean="0">
                <a:solidFill>
                  <a:srgbClr val="C00000"/>
                </a:solidFill>
                <a:latin typeface="Arial Narrow" pitchFamily="34" charset="0"/>
              </a:rPr>
              <a:t>Устав </a:t>
            </a:r>
            <a:r>
              <a:rPr lang="ru-RU" sz="2800" b="1" dirty="0">
                <a:solidFill>
                  <a:srgbClr val="C00000"/>
                </a:solidFill>
                <a:latin typeface="Arial Narrow" pitchFamily="34" charset="0"/>
              </a:rPr>
              <a:t>образовательной организации (ст. 25)</a:t>
            </a:r>
          </a:p>
        </p:txBody>
      </p:sp>
      <p:sp>
        <p:nvSpPr>
          <p:cNvPr id="19" name="Прямоугольник 6"/>
          <p:cNvSpPr>
            <a:spLocks noChangeArrowheads="1"/>
          </p:cNvSpPr>
          <p:nvPr/>
        </p:nvSpPr>
        <p:spPr bwMode="auto">
          <a:xfrm>
            <a:off x="467544" y="1196752"/>
            <a:ext cx="847296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+mj-lt"/>
              </a:rPr>
              <a:t>Федеральный закон № 273-ФЗ </a:t>
            </a:r>
          </a:p>
          <a:p>
            <a:pPr algn="ctr"/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+mj-lt"/>
              </a:rPr>
              <a:t>«Об образовании в Российской Федерации»</a:t>
            </a:r>
          </a:p>
        </p:txBody>
      </p:sp>
      <p:sp>
        <p:nvSpPr>
          <p:cNvPr id="21" name="Rectangle 2"/>
          <p:cNvSpPr txBox="1">
            <a:spLocks noChangeArrowheads="1"/>
          </p:cNvSpPr>
          <p:nvPr/>
        </p:nvSpPr>
        <p:spPr bwMode="auto">
          <a:xfrm>
            <a:off x="269268" y="1916832"/>
            <a:ext cx="8784976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ru-RU" sz="2800" b="1" dirty="0" smtClean="0">
                <a:solidFill>
                  <a:srgbClr val="C00000"/>
                </a:solidFill>
                <a:latin typeface="Arial Narrow" pitchFamily="34" charset="0"/>
              </a:rPr>
              <a:t>Основные понятия (ст. 2)</a:t>
            </a:r>
          </a:p>
        </p:txBody>
      </p:sp>
      <p:sp>
        <p:nvSpPr>
          <p:cNvPr id="20" name="Rectangle 2"/>
          <p:cNvSpPr txBox="1">
            <a:spLocks noChangeArrowheads="1"/>
          </p:cNvSpPr>
          <p:nvPr/>
        </p:nvSpPr>
        <p:spPr bwMode="auto">
          <a:xfrm>
            <a:off x="305272" y="2428868"/>
            <a:ext cx="8712968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ru-RU" sz="2800" b="1" dirty="0" smtClean="0">
                <a:solidFill>
                  <a:srgbClr val="C00000"/>
                </a:solidFill>
                <a:latin typeface="Arial Narrow" pitchFamily="34" charset="0"/>
                <a:cs typeface="Arial" pitchFamily="34" charset="0"/>
              </a:rPr>
              <a:t>Право на образов</a:t>
            </a:r>
            <a:r>
              <a:rPr lang="ru-RU" sz="2800" b="1" dirty="0" smtClean="0">
                <a:solidFill>
                  <a:srgbClr val="C00000"/>
                </a:solidFill>
                <a:latin typeface="Arial Narrow" pitchFamily="34" charset="0"/>
              </a:rPr>
              <a:t>ание (ст</a:t>
            </a:r>
            <a:r>
              <a:rPr lang="ru-RU" sz="2800" b="1" dirty="0">
                <a:solidFill>
                  <a:srgbClr val="C00000"/>
                </a:solidFill>
                <a:latin typeface="Arial Narrow" pitchFamily="34" charset="0"/>
              </a:rPr>
              <a:t>. </a:t>
            </a:r>
            <a:r>
              <a:rPr lang="ru-RU" sz="2800" b="1" dirty="0" smtClean="0">
                <a:solidFill>
                  <a:srgbClr val="C00000"/>
                </a:solidFill>
                <a:latin typeface="Arial Narrow" pitchFamily="34" charset="0"/>
              </a:rPr>
              <a:t>5)</a:t>
            </a:r>
            <a:endParaRPr lang="ru-RU" sz="2800" b="1" dirty="0">
              <a:solidFill>
                <a:srgbClr val="C00000"/>
              </a:solidFill>
              <a:latin typeface="Arial Narrow" pitchFamily="34" charset="0"/>
            </a:endParaRPr>
          </a:p>
        </p:txBody>
      </p:sp>
      <p:sp>
        <p:nvSpPr>
          <p:cNvPr id="22" name="Rectangle 2"/>
          <p:cNvSpPr txBox="1">
            <a:spLocks noChangeArrowheads="1"/>
          </p:cNvSpPr>
          <p:nvPr/>
        </p:nvSpPr>
        <p:spPr bwMode="auto">
          <a:xfrm>
            <a:off x="305272" y="3143248"/>
            <a:ext cx="8712968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lnSpc>
                <a:spcPts val="2800"/>
              </a:lnSpc>
            </a:pPr>
            <a:r>
              <a:rPr lang="ru-RU" sz="2800" b="1" dirty="0" smtClean="0">
                <a:solidFill>
                  <a:srgbClr val="C00000"/>
                </a:solidFill>
                <a:latin typeface="Arial Narrow" pitchFamily="34" charset="0"/>
              </a:rPr>
              <a:t>Федеральные государственные образовательные стандарты и федеральные государственные требования. </a:t>
            </a:r>
          </a:p>
        </p:txBody>
      </p:sp>
      <p:sp>
        <p:nvSpPr>
          <p:cNvPr id="23" name="Rectangle 2"/>
          <p:cNvSpPr txBox="1">
            <a:spLocks noChangeArrowheads="1"/>
          </p:cNvSpPr>
          <p:nvPr/>
        </p:nvSpPr>
        <p:spPr bwMode="auto">
          <a:xfrm>
            <a:off x="269268" y="4437112"/>
            <a:ext cx="8784976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ru-RU" sz="2800" b="1" dirty="0" smtClean="0">
                <a:solidFill>
                  <a:srgbClr val="C00000"/>
                </a:solidFill>
                <a:latin typeface="Arial Narrow" pitchFamily="34" charset="0"/>
              </a:rPr>
              <a:t>Образовательные программы (ст</a:t>
            </a:r>
            <a:r>
              <a:rPr lang="ru-RU" sz="2800" b="1" dirty="0">
                <a:solidFill>
                  <a:srgbClr val="C00000"/>
                </a:solidFill>
                <a:latin typeface="Arial Narrow" pitchFamily="34" charset="0"/>
              </a:rPr>
              <a:t>. </a:t>
            </a:r>
            <a:r>
              <a:rPr lang="ru-RU" sz="2800" b="1" dirty="0" smtClean="0">
                <a:solidFill>
                  <a:srgbClr val="C00000"/>
                </a:solidFill>
                <a:latin typeface="Arial Narrow" pitchFamily="34" charset="0"/>
              </a:rPr>
              <a:t>12)</a:t>
            </a:r>
            <a:endParaRPr lang="ru-RU" sz="2800" b="1" dirty="0">
              <a:solidFill>
                <a:srgbClr val="C00000"/>
              </a:solidFill>
              <a:latin typeface="Arial Narrow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14282" y="3929066"/>
            <a:ext cx="87868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ru-RU" sz="2800" b="1" dirty="0" smtClean="0">
                <a:solidFill>
                  <a:srgbClr val="C00000"/>
                </a:solidFill>
                <a:latin typeface="Arial Narrow" pitchFamily="34" charset="0"/>
              </a:rPr>
              <a:t>Образовательные стандарты (ст. 11)</a:t>
            </a:r>
            <a:endParaRPr lang="ru-RU" sz="2800" b="1" dirty="0">
              <a:solidFill>
                <a:srgbClr val="C00000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51"/>
          <p:cNvGrpSpPr/>
          <p:nvPr/>
        </p:nvGrpSpPr>
        <p:grpSpPr>
          <a:xfrm>
            <a:off x="-32" y="5849064"/>
            <a:ext cx="9144032" cy="1036320"/>
            <a:chOff x="-32" y="5821680"/>
            <a:chExt cx="9144032" cy="1036320"/>
          </a:xfrm>
        </p:grpSpPr>
        <p:pic>
          <p:nvPicPr>
            <p:cNvPr id="53" name="Рисунок 52" descr="Рисунок-ручки-1.jpg"/>
            <p:cNvPicPr>
              <a:picLocks noChangeAspect="1"/>
            </p:cNvPicPr>
            <p:nvPr/>
          </p:nvPicPr>
          <p:blipFill>
            <a:blip r:embed="rId2" cstate="print">
              <a:lum bright="17000"/>
            </a:blip>
            <a:stretch>
              <a:fillRect/>
            </a:stretch>
          </p:blipFill>
          <p:spPr>
            <a:xfrm>
              <a:off x="-32" y="5821680"/>
              <a:ext cx="9144032" cy="10363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4" name="TextBox 53"/>
            <p:cNvSpPr txBox="1"/>
            <p:nvPr/>
          </p:nvSpPr>
          <p:spPr>
            <a:xfrm>
              <a:off x="3214678" y="5929330"/>
              <a:ext cx="47863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spcBef>
                  <a:spcPts val="350"/>
                </a:spcBef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Москва, ул. Сельскохозяйственная, д. 18, корп. 3</a:t>
              </a:r>
              <a:b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</a:br>
              <a: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Тел. (495) 656-70-33. </a:t>
              </a:r>
              <a:r>
                <a:rPr lang="ru-RU" sz="1200" b="1" dirty="0" err="1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E-mail</a:t>
              </a:r>
              <a: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: </a:t>
              </a:r>
              <a:r>
                <a:rPr lang="en-US" sz="1200" b="1" dirty="0" err="1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dou</a:t>
              </a:r>
              <a: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@</a:t>
              </a:r>
              <a:r>
                <a:rPr lang="ru-RU" sz="1200" b="1" dirty="0" err="1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tc-sfera.ru</a:t>
              </a:r>
              <a:endParaRPr lang="ru-RU" sz="1200" b="1" dirty="0" smtClean="0"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endParaRPr>
            </a:p>
          </p:txBody>
        </p:sp>
      </p:grp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64307" y="1196752"/>
            <a:ext cx="8815387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0" hangingPunct="0"/>
            <a:endParaRPr lang="ru-RU" sz="2800" b="1" dirty="0">
              <a:solidFill>
                <a:srgbClr val="C00000"/>
              </a:solidFill>
              <a:latin typeface="Arial Narrow" pitchFamily="34" charset="0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308754" y="3279854"/>
            <a:ext cx="8526492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ru-RU" sz="2800" b="1" dirty="0">
                <a:solidFill>
                  <a:srgbClr val="C00000"/>
                </a:solidFill>
                <a:latin typeface="Arial Narrow" pitchFamily="34" charset="0"/>
              </a:rPr>
              <a:t>Организация питания обучающихся (ст. 37)</a:t>
            </a:r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 bwMode="auto">
          <a:xfrm>
            <a:off x="142860" y="3855918"/>
            <a:ext cx="8858280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ru-RU" sz="2800" b="1" dirty="0">
                <a:solidFill>
                  <a:srgbClr val="C00000"/>
                </a:solidFill>
                <a:latin typeface="Arial Narrow" pitchFamily="34" charset="0"/>
              </a:rPr>
              <a:t>Дошкольное образование (ст. 64)</a:t>
            </a:r>
          </a:p>
        </p:txBody>
      </p:sp>
      <p:sp>
        <p:nvSpPr>
          <p:cNvPr id="19" name="Прямоугольник 6"/>
          <p:cNvSpPr>
            <a:spLocks noChangeArrowheads="1"/>
          </p:cNvSpPr>
          <p:nvPr/>
        </p:nvSpPr>
        <p:spPr bwMode="auto">
          <a:xfrm>
            <a:off x="285720" y="260648"/>
            <a:ext cx="857256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+mj-lt"/>
              </a:rPr>
              <a:t>Федеральный закон </a:t>
            </a:r>
            <a:b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+mj-lt"/>
              </a:rPr>
            </a:b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+mj-lt"/>
              </a:rPr>
              <a:t>«Об образовании в Российской Федерации»</a:t>
            </a: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152385" y="5085184"/>
            <a:ext cx="8839230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ru-RU" sz="2800" b="1" dirty="0">
                <a:solidFill>
                  <a:srgbClr val="C00000"/>
                </a:solidFill>
                <a:latin typeface="Arial Narrow" pitchFamily="34" charset="0"/>
              </a:rPr>
              <a:t>Финансовое </a:t>
            </a:r>
            <a:r>
              <a:rPr lang="ru-RU" sz="2800" b="1" dirty="0" smtClean="0">
                <a:solidFill>
                  <a:srgbClr val="C00000"/>
                </a:solidFill>
                <a:latin typeface="Arial Narrow" pitchFamily="34" charset="0"/>
              </a:rPr>
              <a:t>обеспечение (ст.99-102)</a:t>
            </a:r>
            <a:endParaRPr lang="ru-RU" sz="2800" b="1" dirty="0">
              <a:solidFill>
                <a:srgbClr val="C00000"/>
              </a:solidFill>
              <a:latin typeface="Arial Narrow" pitchFamily="34" charset="0"/>
            </a:endParaRP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308754" y="2492896"/>
            <a:ext cx="8526492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lnSpc>
                <a:spcPts val="3000"/>
              </a:lnSpc>
            </a:pPr>
            <a:r>
              <a:rPr lang="ru-RU" sz="2800" b="1" dirty="0">
                <a:solidFill>
                  <a:srgbClr val="C00000"/>
                </a:solidFill>
                <a:latin typeface="Arial Narrow" pitchFamily="34" charset="0"/>
              </a:rPr>
              <a:t>Пользование учебниками, учебными пособиями, средствами обучения и воспитания (ст. 35)</a:t>
            </a: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276210" y="1628800"/>
            <a:ext cx="8591580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ru-RU" sz="2800" b="1" dirty="0">
                <a:solidFill>
                  <a:srgbClr val="C00000"/>
                </a:solidFill>
                <a:latin typeface="Arial Narrow" pitchFamily="34" charset="0"/>
              </a:rPr>
              <a:t>Локальные нормативные акты (ст. 30)</a:t>
            </a: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178579" y="4509120"/>
            <a:ext cx="8786842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ru-RU" sz="2800" b="1" dirty="0">
                <a:solidFill>
                  <a:srgbClr val="C00000"/>
                </a:solidFill>
                <a:latin typeface="Arial Narrow" pitchFamily="34" charset="0"/>
              </a:rPr>
              <a:t>Родительская плата (ст. 65)</a:t>
            </a:r>
          </a:p>
        </p:txBody>
      </p:sp>
      <p:sp>
        <p:nvSpPr>
          <p:cNvPr id="20" name="Rectangle 2"/>
          <p:cNvSpPr txBox="1">
            <a:spLocks noChangeArrowheads="1"/>
          </p:cNvSpPr>
          <p:nvPr/>
        </p:nvSpPr>
        <p:spPr bwMode="auto">
          <a:xfrm>
            <a:off x="358286" y="980728"/>
            <a:ext cx="8427429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ru-RU" sz="2800" b="1" dirty="0">
                <a:solidFill>
                  <a:srgbClr val="C00000"/>
                </a:solidFill>
                <a:latin typeface="Arial Narrow" pitchFamily="34" charset="0"/>
              </a:rPr>
              <a:t>Управление образовательной </a:t>
            </a:r>
            <a:r>
              <a:rPr lang="ru-RU" sz="2800" b="1" dirty="0" smtClean="0">
                <a:solidFill>
                  <a:srgbClr val="C00000"/>
                </a:solidFill>
                <a:latin typeface="Arial Narrow" pitchFamily="34" charset="0"/>
              </a:rPr>
              <a:t>организацией (ст. 26)</a:t>
            </a:r>
            <a:endParaRPr lang="ru-RU" sz="2800" b="1" dirty="0">
              <a:solidFill>
                <a:srgbClr val="C00000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51"/>
          <p:cNvGrpSpPr/>
          <p:nvPr/>
        </p:nvGrpSpPr>
        <p:grpSpPr>
          <a:xfrm>
            <a:off x="-32" y="5849064"/>
            <a:ext cx="9144032" cy="1036320"/>
            <a:chOff x="-32" y="5821680"/>
            <a:chExt cx="9144032" cy="1036320"/>
          </a:xfrm>
        </p:grpSpPr>
        <p:pic>
          <p:nvPicPr>
            <p:cNvPr id="53" name="Рисунок 52" descr="Рисунок-ручки-1.jpg"/>
            <p:cNvPicPr>
              <a:picLocks noChangeAspect="1"/>
            </p:cNvPicPr>
            <p:nvPr/>
          </p:nvPicPr>
          <p:blipFill>
            <a:blip r:embed="rId2" cstate="print">
              <a:lum bright="17000"/>
            </a:blip>
            <a:stretch>
              <a:fillRect/>
            </a:stretch>
          </p:blipFill>
          <p:spPr>
            <a:xfrm>
              <a:off x="-32" y="5821680"/>
              <a:ext cx="9144032" cy="10363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4" name="TextBox 53"/>
            <p:cNvSpPr txBox="1"/>
            <p:nvPr/>
          </p:nvSpPr>
          <p:spPr>
            <a:xfrm>
              <a:off x="3214678" y="5929330"/>
              <a:ext cx="47863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spcBef>
                  <a:spcPts val="350"/>
                </a:spcBef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Москва, ул. Сельскохозяйственная, д. 18, корп. 3</a:t>
              </a:r>
              <a:b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</a:br>
              <a: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Тел. (495) 656-70-33. </a:t>
              </a:r>
              <a:r>
                <a:rPr lang="ru-RU" sz="1200" b="1" dirty="0" err="1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E-mail</a:t>
              </a:r>
              <a: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: </a:t>
              </a:r>
              <a:r>
                <a:rPr lang="en-US" sz="1200" b="1" dirty="0" err="1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dou</a:t>
              </a:r>
              <a: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@</a:t>
              </a:r>
              <a:r>
                <a:rPr lang="ru-RU" sz="1200" b="1" dirty="0" err="1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tc-sfera.ru</a:t>
              </a:r>
              <a:endParaRPr lang="ru-RU" sz="1200" b="1" dirty="0" smtClean="0"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endParaRPr>
            </a:p>
          </p:txBody>
        </p:sp>
      </p:grpSp>
      <p:sp>
        <p:nvSpPr>
          <p:cNvPr id="11" name="Содержимое 2"/>
          <p:cNvSpPr txBox="1">
            <a:spLocks/>
          </p:cNvSpPr>
          <p:nvPr/>
        </p:nvSpPr>
        <p:spPr>
          <a:xfrm>
            <a:off x="285720" y="1268760"/>
            <a:ext cx="8748464" cy="4525963"/>
          </a:xfrm>
          <a:prstGeom prst="rect">
            <a:avLst/>
          </a:prstGeom>
        </p:spPr>
        <p:txBody>
          <a:bodyPr/>
          <a:lstStyle/>
          <a:p>
            <a:pPr marL="360000" indent="-360000" eaLnBrk="1" hangingPunct="1">
              <a:spcAft>
                <a:spcPts val="0"/>
              </a:spcAft>
              <a:buClr>
                <a:schemeClr val="accent6"/>
              </a:buClr>
              <a:buFont typeface="Wingdings" pitchFamily="2" charset="2"/>
              <a:buChar char="q"/>
              <a:defRPr/>
            </a:pP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Федеральный закон от 29.12.2012 № 280-ФЗ </a:t>
            </a:r>
            <a:b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«О ВНЕСЕНИИ ИЗМЕНЕНИЙ В ОТДЕЛЬНЫЕ ЗАКОНОДАТЕЛЬНЫЕ АКТЫ РОССИЙСКОЙ ФЕДЕРАЦИИ В ЧАСТИ СОЗДАНИЯ ПРОЗРАЧНОГО МЕХАНИЗМА ОПЛАТЫ ТРУДА РУКОВОДИТЕЛЕЙ ГОСУДАРСТВЕННЫХ (МУНИЦИПАЛЬНЫХ) УЧРЕЖДЕНИЙ И ПРЕДСТАВЛЕНИЯ РУКОВОДИТЕЛЯМИ ЭТИХ УЧРЕЖДЕНИЙ СВЕДЕНИЙ О ДОХОДАХ, ОБ ИМУЩЕСТВЕ И ОБЯЗАТЕЛЬСТВАХ ИМУЩЕСТВЕННОГО ХАРАКТЕРА»</a:t>
            </a:r>
          </a:p>
          <a:p>
            <a:pPr marL="360000" indent="-360000" eaLnBrk="1" hangingPunct="1">
              <a:spcAft>
                <a:spcPts val="0"/>
              </a:spcAft>
              <a:buClr>
                <a:schemeClr val="accent6"/>
              </a:buClr>
              <a:buFont typeface="Wingdings" pitchFamily="2" charset="2"/>
              <a:buChar char="q"/>
              <a:defRPr/>
            </a:pPr>
            <a:endParaRPr lang="ru-RU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360000" lvl="0" indent="-360000">
              <a:buClr>
                <a:schemeClr val="accent6"/>
              </a:buClr>
              <a:buFont typeface="Wingdings" pitchFamily="2" charset="2"/>
              <a:buChar char="q"/>
              <a:defRPr/>
            </a:pP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Приказ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</a:rPr>
              <a:t>Минобрнауки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России от 25.12.2012 № 1091 </a:t>
            </a:r>
            <a:b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«ОБ УТВЕРЖДЕНИИ ПЕРЕЧНЯ ПОКАЗАТЕЛЕЙ ДЕЯТЕЛЬНОСТИ ОБЩЕОБРАЗОВАТЕЛЬНОГО УЧРЕЖДЕНИЯ, НЕОБХОДИМЫХ ДЛЯ УСТАНОВЛЕНИЯ ЕГО ГОСУДАРСТВЕННОГО СТАТУСА»</a:t>
            </a:r>
          </a:p>
          <a:p>
            <a:pPr marL="360000" indent="-360000" eaLnBrk="1" hangingPunct="1">
              <a:spcAft>
                <a:spcPts val="0"/>
              </a:spcAft>
              <a:buClr>
                <a:schemeClr val="accent6"/>
              </a:buClr>
              <a:buFont typeface="Wingdings" pitchFamily="2" charset="2"/>
              <a:buChar char="q"/>
              <a:defRPr/>
            </a:pPr>
            <a:endParaRPr lang="ru-RU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360000" indent="-360000" eaLnBrk="1" hangingPunct="1">
              <a:spcAft>
                <a:spcPts val="0"/>
              </a:spcAft>
              <a:buClr>
                <a:schemeClr val="accent6"/>
              </a:buClr>
              <a:buFont typeface="Wingdings" pitchFamily="2" charset="2"/>
              <a:buChar char="q"/>
              <a:defRPr/>
            </a:pP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Письмо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</a:rPr>
              <a:t>Минобрнауки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России от 01.04.2013 № ИР-170/17 </a:t>
            </a:r>
            <a:b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«О ФЕДЕРАЛЬНОМ ЗАКОНЕ “ОБ ОБРАЗОВАНИИ В РОССИЙСКОЙ ФЕДЕРАЦИИ”»</a:t>
            </a:r>
            <a:endParaRPr lang="ru-RU" u="sng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2123728" y="4365104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600" b="1" i="0" u="none" strike="noStrike" kern="1200" cap="all" spc="0" normalizeH="0" baseline="0" noProof="0" dirty="0" smtClean="0">
              <a:ln>
                <a:noFill/>
              </a:ln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Заголовок 4"/>
          <p:cNvSpPr txBox="1">
            <a:spLocks/>
          </p:cNvSpPr>
          <p:nvPr/>
        </p:nvSpPr>
        <p:spPr>
          <a:xfrm>
            <a:off x="457200" y="285728"/>
            <a:ext cx="8229600" cy="812038"/>
          </a:xfrm>
          <a:prstGeom prst="rect">
            <a:avLst/>
          </a:prstGeom>
        </p:spPr>
        <p:txBody>
          <a:bodyPr/>
          <a:lstStyle/>
          <a:p>
            <a:pPr lvl="0" algn="ctr">
              <a:lnSpc>
                <a:spcPts val="3000"/>
              </a:lnSpc>
              <a:spcBef>
                <a:spcPct val="0"/>
              </a:spcBef>
            </a:pPr>
            <a:r>
              <a:rPr kumimoji="0" lang="ru-RU" sz="32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Нормативные акты </a:t>
            </a:r>
            <a:br>
              <a:rPr kumimoji="0" lang="ru-RU" sz="32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32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федерального уровня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51"/>
          <p:cNvGrpSpPr/>
          <p:nvPr/>
        </p:nvGrpSpPr>
        <p:grpSpPr>
          <a:xfrm>
            <a:off x="-32" y="5849064"/>
            <a:ext cx="9144032" cy="1036320"/>
            <a:chOff x="-32" y="5821680"/>
            <a:chExt cx="9144032" cy="1036320"/>
          </a:xfrm>
        </p:grpSpPr>
        <p:pic>
          <p:nvPicPr>
            <p:cNvPr id="53" name="Рисунок 52" descr="Рисунок-ручки-1.jpg"/>
            <p:cNvPicPr>
              <a:picLocks noChangeAspect="1"/>
            </p:cNvPicPr>
            <p:nvPr/>
          </p:nvPicPr>
          <p:blipFill>
            <a:blip r:embed="rId2" cstate="print">
              <a:lum bright="17000"/>
            </a:blip>
            <a:stretch>
              <a:fillRect/>
            </a:stretch>
          </p:blipFill>
          <p:spPr>
            <a:xfrm>
              <a:off x="-32" y="5821680"/>
              <a:ext cx="9144032" cy="10363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4" name="TextBox 53"/>
            <p:cNvSpPr txBox="1"/>
            <p:nvPr/>
          </p:nvSpPr>
          <p:spPr>
            <a:xfrm>
              <a:off x="3214678" y="5929330"/>
              <a:ext cx="47863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spcBef>
                  <a:spcPts val="350"/>
                </a:spcBef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Москва, ул. Сельскохозяйственная, д. 18, корп. 3</a:t>
              </a:r>
              <a:b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</a:br>
              <a: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Тел. (495) 656-70-33. </a:t>
              </a:r>
              <a:r>
                <a:rPr lang="ru-RU" sz="1200" b="1" dirty="0" err="1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E-mail</a:t>
              </a:r>
              <a: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: </a:t>
              </a:r>
              <a:r>
                <a:rPr lang="en-US" sz="1200" b="1" dirty="0" err="1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dou</a:t>
              </a:r>
              <a: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@</a:t>
              </a:r>
              <a:r>
                <a:rPr lang="ru-RU" sz="1200" b="1" dirty="0" err="1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tc-sfera.ru</a:t>
              </a:r>
              <a:endParaRPr lang="ru-RU" sz="1200" b="1" dirty="0" smtClean="0"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endParaRPr>
            </a:p>
          </p:txBody>
        </p:sp>
      </p:grpSp>
      <p:sp>
        <p:nvSpPr>
          <p:cNvPr id="11" name="Содержимое 2"/>
          <p:cNvSpPr txBox="1">
            <a:spLocks/>
          </p:cNvSpPr>
          <p:nvPr/>
        </p:nvSpPr>
        <p:spPr>
          <a:xfrm>
            <a:off x="285720" y="1071546"/>
            <a:ext cx="8748464" cy="4525963"/>
          </a:xfrm>
          <a:prstGeom prst="rect">
            <a:avLst/>
          </a:prstGeom>
        </p:spPr>
        <p:txBody>
          <a:bodyPr/>
          <a:lstStyle/>
          <a:p>
            <a:pPr marL="360000" indent="-360000" eaLnBrk="1" hangingPunct="1">
              <a:spcAft>
                <a:spcPts val="0"/>
              </a:spcAft>
              <a:buClr>
                <a:schemeClr val="accent6"/>
              </a:buClr>
              <a:buFont typeface="Wingdings" pitchFamily="2" charset="2"/>
              <a:buChar char="q"/>
              <a:defRPr/>
            </a:pP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Письмо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</a:rPr>
              <a:t>Минобрнауки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России от 10.06.2013 № ДЛ-151/17 </a:t>
            </a:r>
            <a:b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«О НАИМЕНОВАНИИ ОБРАЗОВАТЕЛЬНЫХ УЧРЕЖДЕНИЙ»</a:t>
            </a:r>
          </a:p>
          <a:p>
            <a:pPr marL="360000" indent="-360000" eaLnBrk="1" hangingPunct="1">
              <a:spcAft>
                <a:spcPts val="0"/>
              </a:spcAft>
              <a:buClr>
                <a:schemeClr val="accent6"/>
              </a:buClr>
              <a:buFont typeface="Wingdings" pitchFamily="2" charset="2"/>
              <a:buChar char="q"/>
              <a:defRPr/>
            </a:pPr>
            <a:endParaRPr lang="ru-RU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360000" indent="-360000" eaLnBrk="1" hangingPunct="1">
              <a:spcAft>
                <a:spcPts val="0"/>
              </a:spcAft>
              <a:buClr>
                <a:schemeClr val="accent6"/>
              </a:buClr>
              <a:buFont typeface="Wingdings" pitchFamily="2" charset="2"/>
              <a:buChar char="q"/>
              <a:defRPr/>
            </a:pP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Письмо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</a:rPr>
              <a:t>Минобрнауки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России от 09.07.2013 № ДЛ-187/17</a:t>
            </a:r>
            <a:b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«В ДОПОЛНЕНИЕ К РАЗЪЯСНЕНИЯМ О НАИМЕНОВАНИИ ОБРАЗОВАТЕЛЬНЫХ УЧРЕЖДЕНИЙ»</a:t>
            </a:r>
          </a:p>
          <a:p>
            <a:pPr marL="360000" indent="-360000" eaLnBrk="1" hangingPunct="1">
              <a:spcAft>
                <a:spcPts val="0"/>
              </a:spcAft>
              <a:buClr>
                <a:schemeClr val="accent6"/>
              </a:buClr>
              <a:buFont typeface="Wingdings" pitchFamily="2" charset="2"/>
              <a:buChar char="q"/>
              <a:defRPr/>
            </a:pPr>
            <a:endParaRPr lang="ru-RU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360000" indent="-360000" eaLnBrk="1" hangingPunct="1">
              <a:spcAft>
                <a:spcPts val="0"/>
              </a:spcAft>
              <a:buClr>
                <a:schemeClr val="accent6"/>
              </a:buClr>
              <a:buFont typeface="Wingdings" pitchFamily="2" charset="2"/>
              <a:buChar char="q"/>
              <a:defRPr/>
            </a:pP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Постановление Правительства РФ от 10.07.2013 № 582 </a:t>
            </a:r>
            <a:b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«ОБ УТВЕРЖДЕНИИ ПРАВИЛ РАЗМЕЩЕНИЯ НА ОФИЦИАЛЬНОМ САЙТЕ ОБРАЗОВАТЕЛЬНОЙ ОРГАНИЗАЦИИ В ИНФОРМАЦИОННО-ТЕЛЕКОММУНИКАЦИОННОЙ СЕТИ “ИНТЕРНЕТ” И ОБНОВЛЕНИЯ ИНФОРМАЦИИ ОБ ОБРАЗОВАТЕЛЬНОЙ ОРГАНИЗАЦИИ»</a:t>
            </a:r>
          </a:p>
          <a:p>
            <a:pPr marL="360000" indent="-360000" eaLnBrk="1" hangingPunct="1">
              <a:spcAft>
                <a:spcPts val="0"/>
              </a:spcAft>
              <a:buClr>
                <a:schemeClr val="accent6"/>
              </a:buClr>
              <a:buFont typeface="Wingdings" pitchFamily="2" charset="2"/>
              <a:buChar char="q"/>
              <a:defRPr/>
            </a:pPr>
            <a:endParaRPr lang="ru-RU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360000" indent="-360000" eaLnBrk="1" hangingPunct="1">
              <a:spcAft>
                <a:spcPts val="0"/>
              </a:spcAft>
              <a:buClr>
                <a:schemeClr val="accent6"/>
              </a:buClr>
              <a:buFont typeface="Wingdings" pitchFamily="2" charset="2"/>
              <a:buChar char="q"/>
              <a:defRPr/>
            </a:pP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Приказ Минобразования РФ от 10 июля 2013 г. № 2994</a:t>
            </a:r>
            <a:b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«</a:t>
            </a:r>
            <a:r>
              <a:rPr lang="ru-RU" b="1" cap="all" dirty="0" smtClean="0">
                <a:solidFill>
                  <a:schemeClr val="accent6">
                    <a:lumMod val="50000"/>
                  </a:schemeClr>
                </a:solidFill>
              </a:rPr>
              <a:t>Об утверждении примерной формы договора об образовании при приеме детей на обучение по образовательным программам дошкольного образования»</a:t>
            </a:r>
            <a:endParaRPr lang="ru-RU" sz="1600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2123728" y="4365104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600" b="1" i="0" u="none" strike="noStrike" kern="1200" cap="all" spc="0" normalizeH="0" baseline="0" noProof="0" dirty="0" smtClean="0">
              <a:ln>
                <a:noFill/>
              </a:ln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Заголовок 4"/>
          <p:cNvSpPr txBox="1">
            <a:spLocks/>
          </p:cNvSpPr>
          <p:nvPr/>
        </p:nvSpPr>
        <p:spPr>
          <a:xfrm>
            <a:off x="485804" y="188070"/>
            <a:ext cx="8229600" cy="812038"/>
          </a:xfrm>
          <a:prstGeom prst="rect">
            <a:avLst/>
          </a:prstGeom>
        </p:spPr>
        <p:txBody>
          <a:bodyPr/>
          <a:lstStyle/>
          <a:p>
            <a:pPr lvl="0" algn="ctr">
              <a:lnSpc>
                <a:spcPts val="3000"/>
              </a:lnSpc>
              <a:spcBef>
                <a:spcPct val="0"/>
              </a:spcBef>
            </a:pPr>
            <a:r>
              <a:rPr kumimoji="0" lang="ru-RU" sz="32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Нормативные акты </a:t>
            </a:r>
            <a:br>
              <a:rPr kumimoji="0" lang="ru-RU" sz="32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32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федерального уровня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51"/>
          <p:cNvGrpSpPr/>
          <p:nvPr/>
        </p:nvGrpSpPr>
        <p:grpSpPr>
          <a:xfrm>
            <a:off x="-32" y="5849064"/>
            <a:ext cx="9144032" cy="1036320"/>
            <a:chOff x="-32" y="5821680"/>
            <a:chExt cx="9144032" cy="1036320"/>
          </a:xfrm>
        </p:grpSpPr>
        <p:pic>
          <p:nvPicPr>
            <p:cNvPr id="53" name="Рисунок 52" descr="Рисунок-ручки-1.jpg"/>
            <p:cNvPicPr>
              <a:picLocks noChangeAspect="1"/>
            </p:cNvPicPr>
            <p:nvPr/>
          </p:nvPicPr>
          <p:blipFill>
            <a:blip r:embed="rId2" cstate="print">
              <a:lum bright="17000"/>
            </a:blip>
            <a:stretch>
              <a:fillRect/>
            </a:stretch>
          </p:blipFill>
          <p:spPr>
            <a:xfrm>
              <a:off x="-32" y="5821680"/>
              <a:ext cx="9144032" cy="10363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4" name="TextBox 53"/>
            <p:cNvSpPr txBox="1"/>
            <p:nvPr/>
          </p:nvSpPr>
          <p:spPr>
            <a:xfrm>
              <a:off x="3214678" y="5929330"/>
              <a:ext cx="47863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spcBef>
                  <a:spcPts val="350"/>
                </a:spcBef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Москва, ул. Сельскохозяйственная, д. 18, корп. 3</a:t>
              </a:r>
              <a:b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</a:br>
              <a: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Тел. (495) 656-70-33. </a:t>
              </a:r>
              <a:r>
                <a:rPr lang="ru-RU" sz="1200" b="1" dirty="0" err="1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E-mail</a:t>
              </a:r>
              <a: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: </a:t>
              </a:r>
              <a:r>
                <a:rPr lang="en-US" sz="1200" b="1" dirty="0" err="1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dou</a:t>
              </a:r>
              <a: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@</a:t>
              </a:r>
              <a:r>
                <a:rPr lang="ru-RU" sz="1200" b="1" dirty="0" err="1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tc-sfera.ru</a:t>
              </a:r>
              <a:endParaRPr lang="ru-RU" sz="1200" b="1" dirty="0" smtClean="0"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endParaRPr>
            </a:p>
          </p:txBody>
        </p:sp>
      </p:grpSp>
      <p:sp>
        <p:nvSpPr>
          <p:cNvPr id="11" name="Содержимое 2"/>
          <p:cNvSpPr txBox="1">
            <a:spLocks/>
          </p:cNvSpPr>
          <p:nvPr/>
        </p:nvSpPr>
        <p:spPr>
          <a:xfrm>
            <a:off x="285720" y="1268760"/>
            <a:ext cx="8748464" cy="4525963"/>
          </a:xfrm>
          <a:prstGeom prst="rect">
            <a:avLst/>
          </a:prstGeom>
        </p:spPr>
        <p:txBody>
          <a:bodyPr/>
          <a:lstStyle/>
          <a:p>
            <a:pPr marL="360000" lvl="0" indent="-360000">
              <a:buClr>
                <a:schemeClr val="accent6"/>
              </a:buClr>
              <a:buFont typeface="Wingdings" pitchFamily="2" charset="2"/>
              <a:buChar char="q"/>
              <a:defRPr/>
            </a:pP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Постановление Правительства РФ от 05.08.2013 № 661 </a:t>
            </a:r>
            <a:b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«ОБ УТВЕРЖДЕНИИ ПРАВИЛ РАЗРАБОТКИ, УТВЕРЖДЕНИЯ ФЕДЕРАЛЬНЫХ ГОСУДАРСТВЕННЫХ ОБРАЗОВАТЕЛЬНЫХ СТАНДАРТОВ И ВНЕСЕНИЯ В НИХ ИЗМЕНЕНИЙ»</a:t>
            </a:r>
          </a:p>
          <a:p>
            <a:pPr marL="360000" indent="-360000" eaLnBrk="1" hangingPunct="1">
              <a:spcAft>
                <a:spcPts val="0"/>
              </a:spcAft>
              <a:buClr>
                <a:schemeClr val="accent6"/>
              </a:buClr>
              <a:buFont typeface="Wingdings" pitchFamily="2" charset="2"/>
              <a:buChar char="q"/>
              <a:defRPr/>
            </a:pPr>
            <a:endParaRPr lang="ru-RU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360000" indent="-360000" eaLnBrk="1" hangingPunct="1">
              <a:spcAft>
                <a:spcPts val="0"/>
              </a:spcAft>
              <a:buClr>
                <a:schemeClr val="accent6"/>
              </a:buClr>
              <a:buFont typeface="Wingdings" pitchFamily="2" charset="2"/>
              <a:buChar char="q"/>
              <a:defRPr/>
            </a:pP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Постановление Правительства РФ от 05.08.2013 № 662 </a:t>
            </a:r>
            <a:b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«ОБ ОСУЩЕСТВЛЕНИИ МОНИТОРИНГА СИСТЕМЫ ОБРАЗОВАНИЯ»</a:t>
            </a:r>
          </a:p>
          <a:p>
            <a:pPr marL="360000" indent="-360000" eaLnBrk="1" hangingPunct="1">
              <a:spcAft>
                <a:spcPts val="0"/>
              </a:spcAft>
              <a:buClr>
                <a:schemeClr val="accent6"/>
              </a:buClr>
              <a:buFont typeface="Wingdings" pitchFamily="2" charset="2"/>
              <a:buChar char="q"/>
              <a:defRPr/>
            </a:pPr>
            <a:endParaRPr lang="ru-RU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360000" lvl="0" indent="-360000">
              <a:buClr>
                <a:schemeClr val="accent6"/>
              </a:buClr>
              <a:buFont typeface="Wingdings" pitchFamily="2" charset="2"/>
              <a:buChar char="q"/>
              <a:defRPr/>
            </a:pP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Постановление Правительства РФ от 08.08.2013 № 678 </a:t>
            </a:r>
            <a:b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«ОБ УТВЕРЖДЕНИИ НОМЕНКЛАТУРЫ ДОЛЖНОСТЕЙ ПЕДАГОГИЧЕСКИХ РАБОТНИКОВ ОРГАНИЗАЦИЙ, ОСУЩЕСТВЛЯЮЩИХ ОБРАЗОВАТЕЛЬНУЮ ДЕЯТЕЛЬНОСТЬ, ДОЛЖНОСТЕЙ РУКОВОДИТЕЛЕЙ ОБРАЗОВАТЕЛЬНЫХ ОРГАНИЗАЦИЙ»</a:t>
            </a:r>
          </a:p>
          <a:p>
            <a:pPr marL="360000" lvl="0" indent="-360000">
              <a:buClr>
                <a:schemeClr val="accent6"/>
              </a:buClr>
              <a:buFont typeface="Wingdings" pitchFamily="2" charset="2"/>
              <a:buChar char="q"/>
              <a:defRPr/>
            </a:pPr>
            <a:endParaRPr lang="ru-RU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360000" lvl="0" indent="-360000">
              <a:buClr>
                <a:schemeClr val="accent6"/>
              </a:buClr>
              <a:buFont typeface="Wingdings" pitchFamily="2" charset="2"/>
              <a:buChar char="q"/>
              <a:defRPr/>
            </a:pP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Постановление Правительства РФ от 15 августа 2013 г. № 706</a:t>
            </a:r>
            <a:b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«ОБ УТВЕРЖДЕНИИ ПРАВИЛ ОКАЗАНИЯ ПЛАТНЫХ ОБРАЗОВАТЕЛЬНЫХ УСЛУГ»</a:t>
            </a:r>
          </a:p>
          <a:p>
            <a:pPr marL="360000" indent="-360000" eaLnBrk="1" hangingPunct="1">
              <a:spcAft>
                <a:spcPts val="0"/>
              </a:spcAft>
              <a:buClr>
                <a:schemeClr val="accent6"/>
              </a:buClr>
              <a:buFont typeface="Wingdings" pitchFamily="2" charset="2"/>
              <a:buChar char="q"/>
              <a:defRPr/>
            </a:pPr>
            <a:endParaRPr lang="ru-RU" b="1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2123728" y="4365104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600" b="1" i="0" u="none" strike="noStrike" kern="1200" cap="all" spc="0" normalizeH="0" baseline="0" noProof="0" dirty="0" smtClean="0">
              <a:ln>
                <a:noFill/>
              </a:ln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Заголовок 4"/>
          <p:cNvSpPr txBox="1">
            <a:spLocks/>
          </p:cNvSpPr>
          <p:nvPr/>
        </p:nvSpPr>
        <p:spPr>
          <a:xfrm>
            <a:off x="457200" y="285728"/>
            <a:ext cx="8229600" cy="812038"/>
          </a:xfrm>
          <a:prstGeom prst="rect">
            <a:avLst/>
          </a:prstGeom>
        </p:spPr>
        <p:txBody>
          <a:bodyPr/>
          <a:lstStyle/>
          <a:p>
            <a:pPr lvl="0" algn="ctr">
              <a:lnSpc>
                <a:spcPts val="3000"/>
              </a:lnSpc>
              <a:spcBef>
                <a:spcPct val="0"/>
              </a:spcBef>
            </a:pPr>
            <a:r>
              <a:rPr kumimoji="0" lang="ru-RU" sz="32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Нормативные акты </a:t>
            </a:r>
            <a:br>
              <a:rPr kumimoji="0" lang="ru-RU" sz="32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32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федерального уровня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51"/>
          <p:cNvGrpSpPr/>
          <p:nvPr/>
        </p:nvGrpSpPr>
        <p:grpSpPr>
          <a:xfrm>
            <a:off x="-32" y="5849064"/>
            <a:ext cx="9144032" cy="1036320"/>
            <a:chOff x="-32" y="5821680"/>
            <a:chExt cx="9144032" cy="1036320"/>
          </a:xfrm>
        </p:grpSpPr>
        <p:pic>
          <p:nvPicPr>
            <p:cNvPr id="53" name="Рисунок 52" descr="Рисунок-ручки-1.jpg"/>
            <p:cNvPicPr>
              <a:picLocks noChangeAspect="1"/>
            </p:cNvPicPr>
            <p:nvPr/>
          </p:nvPicPr>
          <p:blipFill>
            <a:blip r:embed="rId2" cstate="print">
              <a:lum bright="17000"/>
            </a:blip>
            <a:stretch>
              <a:fillRect/>
            </a:stretch>
          </p:blipFill>
          <p:spPr>
            <a:xfrm>
              <a:off x="-32" y="5821680"/>
              <a:ext cx="9144032" cy="10363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4" name="TextBox 53"/>
            <p:cNvSpPr txBox="1"/>
            <p:nvPr/>
          </p:nvSpPr>
          <p:spPr>
            <a:xfrm>
              <a:off x="3214678" y="5929330"/>
              <a:ext cx="47863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spcBef>
                  <a:spcPts val="350"/>
                </a:spcBef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Москва, ул. Сельскохозяйственная, д. 18, корп. 3</a:t>
              </a:r>
              <a:b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</a:br>
              <a: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Тел. (495) 656-70-33. </a:t>
              </a:r>
              <a:r>
                <a:rPr lang="ru-RU" sz="1200" b="1" dirty="0" err="1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E-mail</a:t>
              </a:r>
              <a: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: </a:t>
              </a:r>
              <a:r>
                <a:rPr lang="en-US" sz="1200" b="1" dirty="0" err="1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dou</a:t>
              </a:r>
              <a: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@</a:t>
              </a:r>
              <a:r>
                <a:rPr lang="ru-RU" sz="1200" b="1" dirty="0" err="1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tc-sfera.ru</a:t>
              </a:r>
              <a:endParaRPr lang="ru-RU" sz="1200" b="1" dirty="0" smtClean="0"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endParaRPr>
            </a:p>
          </p:txBody>
        </p:sp>
      </p:grpSp>
      <p:sp>
        <p:nvSpPr>
          <p:cNvPr id="11" name="Содержимое 2"/>
          <p:cNvSpPr txBox="1">
            <a:spLocks/>
          </p:cNvSpPr>
          <p:nvPr/>
        </p:nvSpPr>
        <p:spPr>
          <a:xfrm>
            <a:off x="285720" y="1268760"/>
            <a:ext cx="8748464" cy="4525963"/>
          </a:xfrm>
          <a:prstGeom prst="rect">
            <a:avLst/>
          </a:prstGeom>
        </p:spPr>
        <p:txBody>
          <a:bodyPr/>
          <a:lstStyle/>
          <a:p>
            <a:pPr marL="360000" lvl="0" indent="-360000">
              <a:buClr>
                <a:schemeClr val="accent6"/>
              </a:buClr>
              <a:buFont typeface="Wingdings" pitchFamily="2" charset="2"/>
              <a:buChar char="q"/>
              <a:defRPr/>
            </a:pP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Приказ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</a:rPr>
              <a:t>Минобрнауки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России от 30 августа 2013 г. № 1014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«ОБ УТВЕРЖДЕНИИ ПОРЯДКА ОРГАНИЗАЦИИ И ОСУЩЕСТВЛЕНИЯ ОБРАЗОВАТЕЛЬНОЙ ДЕЯТЕЛЬНОСТИ ПО ОБЩЕОБРАЗОВАТЕЛЬНЫМ ПРОГРАММАМ ДОШКОЛЬНОГО ОБРАЗОВАНИЯ»</a:t>
            </a:r>
          </a:p>
          <a:p>
            <a:pPr marL="360000" lvl="0" indent="-360000">
              <a:buClr>
                <a:schemeClr val="accent6"/>
              </a:buClr>
              <a:buFont typeface="Wingdings" pitchFamily="2" charset="2"/>
              <a:buChar char="q"/>
              <a:defRPr/>
            </a:pPr>
            <a:endParaRPr lang="ru-RU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360000" lvl="0" indent="-360000">
              <a:buClr>
                <a:schemeClr val="accent6"/>
              </a:buClr>
              <a:buFont typeface="Wingdings" pitchFamily="2" charset="2"/>
              <a:buChar char="q"/>
              <a:defRPr/>
            </a:pP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Постановление Правительства РФ от 28 октября 2013 г. № 966</a:t>
            </a:r>
            <a:b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«О ЛИЦЕНЗИРОВАНИИ ОБРАЗОВАТЕЛЬНОЙ ДЕЯТЕЛЬНОСТИ»</a:t>
            </a:r>
          </a:p>
          <a:p>
            <a:pPr marL="360000" lvl="0" indent="-360000">
              <a:buClr>
                <a:schemeClr val="accent6"/>
              </a:buClr>
              <a:buFont typeface="Wingdings" pitchFamily="2" charset="2"/>
              <a:buChar char="q"/>
              <a:defRPr/>
            </a:pPr>
            <a:endParaRPr lang="ru-RU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360000" lvl="0" indent="-360000">
              <a:buClr>
                <a:schemeClr val="accent6"/>
              </a:buClr>
              <a:buFont typeface="Wingdings" pitchFamily="2" charset="2"/>
              <a:buChar char="q"/>
              <a:defRPr/>
            </a:pP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Приказ Минтруда России от 18.10.2013 № 544н </a:t>
            </a:r>
            <a:b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«ОБ УТВЕРЖДЕНИИ ПРОФЕССИОНАЛЬНОГО СТАНДАРТА “ПЕДАГОГ (ПЕДАГОГИЧЕСКАЯ ДЕЯТЕЛЬНОСТЬ В СФЕРЕ ДОШКОЛЬНОГО, НАЧАЛЬНОГО ОБЩЕГО, ОСНОВНОГО ОБЩЕГО, СРЕДНЕГО ОБЩЕГО ОБРАЗОВАНИЯ) (ВОСПИТАТЕЛЬ, УЧИТЕЛЬ)”»</a:t>
            </a:r>
          </a:p>
          <a:p>
            <a:pPr marL="360000" lvl="0" indent="-360000">
              <a:buClr>
                <a:schemeClr val="accent6"/>
              </a:buClr>
              <a:defRPr/>
            </a:pPr>
            <a:endParaRPr lang="ru-RU" b="1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2123728" y="4365104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600" b="1" i="0" u="none" strike="noStrike" kern="1200" cap="all" spc="0" normalizeH="0" baseline="0" noProof="0" dirty="0" smtClean="0">
              <a:ln>
                <a:noFill/>
              </a:ln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Заголовок 4"/>
          <p:cNvSpPr txBox="1">
            <a:spLocks/>
          </p:cNvSpPr>
          <p:nvPr/>
        </p:nvSpPr>
        <p:spPr>
          <a:xfrm>
            <a:off x="457200" y="285728"/>
            <a:ext cx="8229600" cy="812038"/>
          </a:xfrm>
          <a:prstGeom prst="rect">
            <a:avLst/>
          </a:prstGeom>
        </p:spPr>
        <p:txBody>
          <a:bodyPr/>
          <a:lstStyle/>
          <a:p>
            <a:pPr lvl="0" algn="ctr">
              <a:lnSpc>
                <a:spcPts val="3000"/>
              </a:lnSpc>
              <a:spcBef>
                <a:spcPct val="0"/>
              </a:spcBef>
            </a:pPr>
            <a:r>
              <a:rPr kumimoji="0" lang="ru-RU" sz="32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Нормативные акты </a:t>
            </a:r>
            <a:br>
              <a:rPr kumimoji="0" lang="ru-RU" sz="32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32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федерального уровня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51"/>
          <p:cNvGrpSpPr/>
          <p:nvPr/>
        </p:nvGrpSpPr>
        <p:grpSpPr>
          <a:xfrm>
            <a:off x="-32" y="5849064"/>
            <a:ext cx="9144032" cy="1036320"/>
            <a:chOff x="-32" y="5821680"/>
            <a:chExt cx="9144032" cy="1036320"/>
          </a:xfrm>
        </p:grpSpPr>
        <p:pic>
          <p:nvPicPr>
            <p:cNvPr id="53" name="Рисунок 52" descr="Рисунок-ручки-1.jpg"/>
            <p:cNvPicPr>
              <a:picLocks noChangeAspect="1"/>
            </p:cNvPicPr>
            <p:nvPr/>
          </p:nvPicPr>
          <p:blipFill>
            <a:blip r:embed="rId2" cstate="print">
              <a:lum bright="17000"/>
            </a:blip>
            <a:stretch>
              <a:fillRect/>
            </a:stretch>
          </p:blipFill>
          <p:spPr>
            <a:xfrm>
              <a:off x="-32" y="5821680"/>
              <a:ext cx="9144032" cy="10363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4" name="TextBox 53"/>
            <p:cNvSpPr txBox="1"/>
            <p:nvPr/>
          </p:nvSpPr>
          <p:spPr>
            <a:xfrm>
              <a:off x="3214678" y="5929330"/>
              <a:ext cx="47863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spcBef>
                  <a:spcPts val="350"/>
                </a:spcBef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Москва, ул. Сельскохозяйственная, д. 18, корп. 3</a:t>
              </a:r>
              <a:b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</a:br>
              <a: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Тел. (495) 656-70-33. </a:t>
              </a:r>
              <a:r>
                <a:rPr lang="ru-RU" sz="1200" b="1" dirty="0" err="1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E-mail</a:t>
              </a:r>
              <a: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: </a:t>
              </a:r>
              <a:r>
                <a:rPr lang="en-US" sz="1200" b="1" dirty="0" err="1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dou</a:t>
              </a:r>
              <a: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@</a:t>
              </a:r>
              <a:r>
                <a:rPr lang="ru-RU" sz="1200" b="1" dirty="0" err="1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tc-sfera.ru</a:t>
              </a:r>
              <a:endParaRPr lang="ru-RU" sz="1200" b="1" dirty="0" smtClean="0"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endParaRPr>
            </a:p>
          </p:txBody>
        </p:sp>
      </p:grpSp>
      <p:sp>
        <p:nvSpPr>
          <p:cNvPr id="11" name="Содержимое 2"/>
          <p:cNvSpPr txBox="1">
            <a:spLocks/>
          </p:cNvSpPr>
          <p:nvPr/>
        </p:nvSpPr>
        <p:spPr>
          <a:xfrm>
            <a:off x="285720" y="1268760"/>
            <a:ext cx="8748464" cy="4525963"/>
          </a:xfrm>
          <a:prstGeom prst="rect">
            <a:avLst/>
          </a:prstGeom>
        </p:spPr>
        <p:txBody>
          <a:bodyPr/>
          <a:lstStyle/>
          <a:p>
            <a:pPr marL="360000" lvl="0" indent="-360000">
              <a:buClr>
                <a:schemeClr val="accent6"/>
              </a:buClr>
              <a:buFont typeface="Wingdings" pitchFamily="2" charset="2"/>
              <a:buChar char="q"/>
              <a:defRPr/>
            </a:pP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Письмо Министерства образования и науки РФ от 10 января 2014 г. № 08-10</a:t>
            </a:r>
            <a:b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«О НЕОБХОДИМОСТИ ПРОВЕДЕНИЯ РЯДА МЕРОПРИЯТИЙ ПО ОБЕСПЕЧЕНИЮ ВВЕДЕНИЯ ФЕДЕРАЛЬНОГО ГОСУДАРСТВЕННОГО ОБРАЗОВАТЕЛЬНОГО СТАНДАРТА ДОШКОЛЬНОГО ОБРАЗОВАНИЯ»</a:t>
            </a:r>
          </a:p>
          <a:p>
            <a:pPr marL="360000" lvl="0" indent="-360000">
              <a:buClr>
                <a:schemeClr val="accent6"/>
              </a:buClr>
              <a:buFont typeface="Wingdings" pitchFamily="2" charset="2"/>
              <a:buChar char="q"/>
              <a:defRPr/>
            </a:pPr>
            <a:endParaRPr lang="ru-RU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360000" lvl="0" indent="-360000">
              <a:buClr>
                <a:schemeClr val="accent6"/>
              </a:buClr>
              <a:buFont typeface="Wingdings" pitchFamily="2" charset="2"/>
              <a:buChar char="q"/>
              <a:defRPr/>
            </a:pP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Письмо Министерства образования и науки РФ от 07 февраля 2014 г. № 01-52-22/05-382</a:t>
            </a:r>
            <a:b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«О НЕДОПУСТИМОСТИ ТРЕБОВАНИЙ ОТ ОРГАНИЗАЦИИ, ОСУЩЕСТВЛЯЮЩИХ ОБРАЗОВАТЕЛЬНУЮ ДЕЯТЕЛЬНОСТЬ ПО ПРОГРАММАМ ДОШКОЛЬНОГО ОБРАЗОВАНИЯ, НЕМЕДЛЕННОГО ПРИВЕДЕНИЯ УСТАВНЫХ ДОКУМЕНТОВ И ОБРАЗОВАТЕЛЬНЫХ ПРОГРАММ В СООТВЕТСТВИЕ С ФГОС ДО»</a:t>
            </a:r>
          </a:p>
          <a:p>
            <a:pPr marL="360000" lvl="0" indent="-360000">
              <a:buClr>
                <a:schemeClr val="accent6"/>
              </a:buClr>
              <a:buFont typeface="Wingdings" pitchFamily="2" charset="2"/>
              <a:buChar char="q"/>
              <a:defRPr/>
            </a:pPr>
            <a:endParaRPr lang="ru-RU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360000" indent="-360000">
              <a:buClr>
                <a:schemeClr val="accent6"/>
              </a:buClr>
              <a:buFont typeface="Wingdings" pitchFamily="2" charset="2"/>
              <a:buChar char="q"/>
              <a:defRPr/>
            </a:pP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Ведомственный Приказ</a:t>
            </a:r>
            <a:b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«ОБ УТВЕРЖДЕНИИ ПОРЯДКА ПРИЕМА НА ОБУЧЕНИЕ ПО ОБРАЗОВАТЕЛЬНЫМ ПРОГРАММАМ ДОШКОЛЬНОГО ОБРАЗОВАНИЯ» 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(проект на этапе завершения подготовки)</a:t>
            </a:r>
          </a:p>
          <a:p>
            <a:pPr marL="360000" lvl="0" indent="-360000">
              <a:buClr>
                <a:schemeClr val="accent6"/>
              </a:buClr>
              <a:buFont typeface="Wingdings" pitchFamily="2" charset="2"/>
              <a:buChar char="q"/>
              <a:defRPr/>
            </a:pPr>
            <a:endParaRPr lang="ru-RU" b="1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2123728" y="4365104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600" b="1" i="0" u="none" strike="noStrike" kern="1200" cap="all" spc="0" normalizeH="0" baseline="0" noProof="0" dirty="0" smtClean="0">
              <a:ln>
                <a:noFill/>
              </a:ln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Заголовок 4"/>
          <p:cNvSpPr txBox="1">
            <a:spLocks/>
          </p:cNvSpPr>
          <p:nvPr/>
        </p:nvSpPr>
        <p:spPr>
          <a:xfrm>
            <a:off x="457200" y="285728"/>
            <a:ext cx="8229600" cy="812038"/>
          </a:xfrm>
          <a:prstGeom prst="rect">
            <a:avLst/>
          </a:prstGeom>
        </p:spPr>
        <p:txBody>
          <a:bodyPr/>
          <a:lstStyle/>
          <a:p>
            <a:pPr lvl="0" algn="ctr">
              <a:lnSpc>
                <a:spcPts val="3000"/>
              </a:lnSpc>
              <a:spcBef>
                <a:spcPct val="0"/>
              </a:spcBef>
            </a:pPr>
            <a:r>
              <a:rPr kumimoji="0" lang="ru-RU" sz="32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Нормативные акты </a:t>
            </a:r>
            <a:br>
              <a:rPr kumimoji="0" lang="ru-RU" sz="32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32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федерального уровня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C:\Users\Supervisor\Pictures\Попадание в цель.jpg"/>
          <p:cNvPicPr>
            <a:picLocks noChangeAspect="1" noChangeArrowheads="1"/>
          </p:cNvPicPr>
          <p:nvPr/>
        </p:nvPicPr>
        <p:blipFill>
          <a:blip r:embed="rId2" cstate="print"/>
          <a:srcRect l="7281" t="6796" r="11407" b="11650"/>
          <a:stretch>
            <a:fillRect/>
          </a:stretch>
        </p:blipFill>
        <p:spPr bwMode="auto">
          <a:xfrm>
            <a:off x="3602061" y="3420455"/>
            <a:ext cx="5256219" cy="3294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0" y="116632"/>
            <a:ext cx="8929718" cy="3262432"/>
          </a:xfrm>
          <a:prstGeom prst="rect">
            <a:avLst/>
          </a:prstGeom>
          <a:effectLst/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buFont typeface="Times New Roman" pitchFamily="16" charset="0"/>
              <a:buNone/>
              <a:defRPr/>
            </a:pPr>
            <a:r>
              <a:rPr lang="ru-RU" sz="2800" b="1" dirty="0">
                <a:ln w="12700">
                  <a:noFill/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Arial Black" pitchFamily="34" charset="0"/>
                <a:ea typeface="Lucida Sans Unicode" pitchFamily="32" charset="0"/>
                <a:cs typeface="Lucida Sans Unicode" pitchFamily="32" charset="0"/>
              </a:rPr>
              <a:t>Цель</a:t>
            </a:r>
            <a:r>
              <a:rPr lang="ru-RU" sz="2800" b="1" dirty="0">
                <a:ln w="12700">
                  <a:noFill/>
                  <a:prstDash val="solid"/>
                </a:ln>
                <a:solidFill>
                  <a:schemeClr val="accent6">
                    <a:lumMod val="50000"/>
                  </a:schemeClr>
                </a:solidFill>
                <a:ea typeface="Lucida Sans Unicode" pitchFamily="32" charset="0"/>
                <a:cs typeface="Lucida Sans Unicode" pitchFamily="32" charset="0"/>
              </a:rPr>
              <a:t> </a:t>
            </a:r>
            <a:r>
              <a:rPr lang="ru-RU" sz="2800" dirty="0">
                <a:ln w="12700">
                  <a:noFill/>
                  <a:prstDash val="solid"/>
                </a:ln>
                <a:solidFill>
                  <a:schemeClr val="accent6">
                    <a:lumMod val="50000"/>
                  </a:schemeClr>
                </a:solidFill>
                <a:ea typeface="Lucida Sans Unicode" pitchFamily="32" charset="0"/>
                <a:cs typeface="Lucida Sans Unicode" pitchFamily="32" charset="0"/>
              </a:rPr>
              <a:t>—</a:t>
            </a:r>
            <a:r>
              <a:rPr lang="ru-RU" sz="2800" dirty="0">
                <a:ln w="18415" cmpd="sng">
                  <a:noFill/>
                  <a:prstDash val="solid"/>
                </a:ln>
                <a:solidFill>
                  <a:schemeClr val="accent6">
                    <a:lumMod val="50000"/>
                  </a:schemeClr>
                </a:solidFill>
                <a:ea typeface="Lucida Sans Unicode" pitchFamily="32" charset="0"/>
                <a:cs typeface="Lucida Sans Unicode" pitchFamily="32" charset="0"/>
              </a:rPr>
              <a:t> 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  <a:ea typeface="Lucida Sans Unicode" pitchFamily="32" charset="0"/>
                <a:cs typeface="Lucida Sans Unicode" pitchFamily="32" charset="0"/>
              </a:rPr>
              <a:t/>
            </a:r>
            <a:br>
              <a:rPr lang="ru-RU" sz="2800" dirty="0">
                <a:solidFill>
                  <a:schemeClr val="accent6">
                    <a:lumMod val="50000"/>
                  </a:schemeClr>
                </a:solidFill>
                <a:ea typeface="Lucida Sans Unicode" pitchFamily="32" charset="0"/>
                <a:cs typeface="Lucida Sans Unicode" pitchFamily="32" charset="0"/>
              </a:rPr>
            </a:br>
            <a:r>
              <a:rPr lang="ru-RU" sz="2800" dirty="0">
                <a:solidFill>
                  <a:schemeClr val="accent6">
                    <a:lumMod val="50000"/>
                  </a:schemeClr>
                </a:solidFill>
                <a:ea typeface="Lucida Sans Unicode" pitchFamily="32" charset="0"/>
                <a:cs typeface="Lucida Sans Unicode" pitchFamily="32" charset="0"/>
              </a:rPr>
              <a:t>образ желаемого (ожидаемого) результата</a:t>
            </a:r>
          </a:p>
          <a:p>
            <a:pPr algn="ctr">
              <a:spcBef>
                <a:spcPts val="1200"/>
              </a:spcBef>
              <a:buFont typeface="Times New Roman" pitchFamily="16" charset="0"/>
              <a:buNone/>
              <a:defRPr/>
            </a:pP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ea typeface="Lucida Sans Unicode" pitchFamily="32" charset="0"/>
                <a:cs typeface="Lucida Sans Unicode" pitchFamily="32" charset="0"/>
              </a:rPr>
              <a:t>Основные признаки цели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  <a:ea typeface="Lucida Sans Unicode" pitchFamily="32" charset="0"/>
                <a:cs typeface="Lucida Sans Unicode" pitchFamily="32" charset="0"/>
              </a:rPr>
              <a:t>: </a:t>
            </a:r>
          </a:p>
          <a:p>
            <a:pPr marL="720000" algn="just">
              <a:buFont typeface="Wingdings" pitchFamily="2" charset="2"/>
              <a:buChar char="ü"/>
              <a:defRPr/>
            </a:pPr>
            <a:r>
              <a:rPr lang="ru-RU" sz="2800" dirty="0">
                <a:solidFill>
                  <a:schemeClr val="accent6">
                    <a:lumMod val="50000"/>
                  </a:schemeClr>
                </a:solidFill>
                <a:ea typeface="Lucida Sans Unicode" pitchFamily="32" charset="0"/>
                <a:cs typeface="Lucida Sans Unicode" pitchFamily="32" charset="0"/>
              </a:rPr>
              <a:t> предельно конкретна, </a:t>
            </a:r>
            <a:endParaRPr lang="ru-RU" sz="2800" b="1" dirty="0">
              <a:solidFill>
                <a:schemeClr val="accent6">
                  <a:lumMod val="50000"/>
                </a:schemeClr>
              </a:solidFill>
              <a:ea typeface="Lucida Sans Unicode" pitchFamily="32" charset="0"/>
              <a:cs typeface="Lucida Sans Unicode" pitchFamily="32" charset="0"/>
            </a:endParaRPr>
          </a:p>
          <a:p>
            <a:pPr marL="720000" algn="just">
              <a:buFont typeface="Wingdings" pitchFamily="2" charset="2"/>
              <a:buChar char="ü"/>
              <a:defRPr/>
            </a:pPr>
            <a:r>
              <a:rPr lang="ru-RU" sz="2800" dirty="0">
                <a:solidFill>
                  <a:schemeClr val="accent6">
                    <a:lumMod val="50000"/>
                  </a:schemeClr>
                </a:solidFill>
                <a:ea typeface="Lucida Sans Unicode" pitchFamily="32" charset="0"/>
                <a:cs typeface="Lucida Sans Unicode" pitchFamily="32" charset="0"/>
              </a:rPr>
              <a:t> определено ее качество, </a:t>
            </a:r>
          </a:p>
          <a:p>
            <a:pPr marL="720000" algn="just">
              <a:buFont typeface="Wingdings" pitchFamily="2" charset="2"/>
              <a:buChar char="ü"/>
              <a:defRPr/>
            </a:pPr>
            <a:r>
              <a:rPr lang="ru-RU" sz="2800" dirty="0">
                <a:solidFill>
                  <a:schemeClr val="accent6">
                    <a:lumMod val="50000"/>
                  </a:schemeClr>
                </a:solidFill>
                <a:ea typeface="Lucida Sans Unicode" pitchFamily="32" charset="0"/>
                <a:cs typeface="Lucida Sans Unicode" pitchFamily="32" charset="0"/>
              </a:rPr>
              <a:t> указано (если необходимо) количество,</a:t>
            </a:r>
          </a:p>
          <a:p>
            <a:pPr marL="720000" algn="just">
              <a:buFont typeface="Wingdings" pitchFamily="2" charset="2"/>
              <a:buChar char="ü"/>
              <a:defRPr/>
            </a:pPr>
            <a:r>
              <a:rPr lang="ru-RU" sz="2800" dirty="0">
                <a:solidFill>
                  <a:schemeClr val="accent6">
                    <a:lumMod val="50000"/>
                  </a:schemeClr>
                </a:solidFill>
                <a:ea typeface="Lucida Sans Unicode" pitchFamily="32" charset="0"/>
                <a:cs typeface="Lucida Sans Unicode" pitchFamily="32" charset="0"/>
              </a:rPr>
              <a:t> определен момент времени ее достижения.</a:t>
            </a:r>
          </a:p>
        </p:txBody>
      </p:sp>
      <p:pic>
        <p:nvPicPr>
          <p:cNvPr id="4" name="Picture 7" descr="C:\Users\Supervisor\Pictures\стрелок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3407042"/>
            <a:ext cx="3102264" cy="3308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4"/>
          <p:cNvSpPr txBox="1">
            <a:spLocks/>
          </p:cNvSpPr>
          <p:nvPr/>
        </p:nvSpPr>
        <p:spPr>
          <a:xfrm>
            <a:off x="457200" y="116632"/>
            <a:ext cx="8229600" cy="1143000"/>
          </a:xfrm>
          <a:prstGeom prst="rect">
            <a:avLst/>
          </a:prstGeom>
        </p:spPr>
        <p:txBody>
          <a:bodyPr/>
          <a:lstStyle/>
          <a:p>
            <a:pPr lvl="0" algn="ctr">
              <a:spcBef>
                <a:spcPct val="0"/>
              </a:spcBef>
            </a:pPr>
            <a:r>
              <a:rPr kumimoji="0" lang="ru-RU" sz="28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Внедрение </a:t>
            </a:r>
            <a:r>
              <a:rPr kumimoji="0" lang="ru-RU" sz="36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ФГОС ДО </a:t>
            </a:r>
            <a:r>
              <a:rPr kumimoji="0" lang="ru-RU" sz="28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на уровне образовательной организации</a:t>
            </a:r>
          </a:p>
        </p:txBody>
      </p:sp>
      <p:pic>
        <p:nvPicPr>
          <p:cNvPr id="13" name="Рисунок 12" descr="Дерево-три.jpg"/>
          <p:cNvPicPr>
            <a:picLocks noChangeAspect="1"/>
          </p:cNvPicPr>
          <p:nvPr/>
        </p:nvPicPr>
        <p:blipFill>
          <a:blip r:embed="rId2" cstate="print"/>
          <a:srcRect l="8426" t="3801" r="7917" b="29000"/>
          <a:stretch>
            <a:fillRect/>
          </a:stretch>
        </p:blipFill>
        <p:spPr>
          <a:xfrm>
            <a:off x="0" y="1349254"/>
            <a:ext cx="9144000" cy="55087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500034" y="500042"/>
            <a:ext cx="8143932" cy="1071570"/>
          </a:xfrm>
          <a:prstGeom prst="rect">
            <a:avLst/>
          </a:prstGeom>
          <a:gradFill>
            <a:gsLst>
              <a:gs pos="0">
                <a:schemeClr val="accent1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500034" y="4143380"/>
            <a:ext cx="8143932" cy="928694"/>
          </a:xfrm>
          <a:prstGeom prst="rect">
            <a:avLst/>
          </a:prstGeom>
          <a:gradFill>
            <a:gsLst>
              <a:gs pos="0">
                <a:schemeClr val="accent1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500034" y="3000372"/>
            <a:ext cx="8143932" cy="857256"/>
          </a:xfrm>
          <a:prstGeom prst="rect">
            <a:avLst/>
          </a:prstGeom>
          <a:gradFill>
            <a:gsLst>
              <a:gs pos="0">
                <a:schemeClr val="accent1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500034" y="1785926"/>
            <a:ext cx="8143932" cy="857256"/>
          </a:xfrm>
          <a:prstGeom prst="rect">
            <a:avLst/>
          </a:prstGeom>
          <a:gradFill>
            <a:gsLst>
              <a:gs pos="0">
                <a:schemeClr val="accent1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" name="Группа 51"/>
          <p:cNvGrpSpPr/>
          <p:nvPr/>
        </p:nvGrpSpPr>
        <p:grpSpPr>
          <a:xfrm>
            <a:off x="-32" y="5849064"/>
            <a:ext cx="9144032" cy="1036320"/>
            <a:chOff x="-32" y="5821680"/>
            <a:chExt cx="9144032" cy="1036320"/>
          </a:xfrm>
        </p:grpSpPr>
        <p:pic>
          <p:nvPicPr>
            <p:cNvPr id="53" name="Рисунок 52" descr="Рисунок-ручки-1.jpg"/>
            <p:cNvPicPr>
              <a:picLocks noChangeAspect="1"/>
            </p:cNvPicPr>
            <p:nvPr/>
          </p:nvPicPr>
          <p:blipFill>
            <a:blip r:embed="rId2" cstate="print">
              <a:lum bright="17000"/>
            </a:blip>
            <a:stretch>
              <a:fillRect/>
            </a:stretch>
          </p:blipFill>
          <p:spPr>
            <a:xfrm>
              <a:off x="-32" y="5821680"/>
              <a:ext cx="9144032" cy="10363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4" name="TextBox 53"/>
            <p:cNvSpPr txBox="1"/>
            <p:nvPr/>
          </p:nvSpPr>
          <p:spPr>
            <a:xfrm>
              <a:off x="3214678" y="5929330"/>
              <a:ext cx="47863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spcBef>
                  <a:spcPts val="350"/>
                </a:spcBef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Москва, ул. Сельскохозяйственная, д. 18, корп. 3</a:t>
              </a:r>
              <a:b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</a:br>
              <a: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Тел. (495) 656-70-33. </a:t>
              </a:r>
              <a:r>
                <a:rPr lang="ru-RU" sz="1200" b="1" dirty="0" err="1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E-mail</a:t>
              </a:r>
              <a: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: </a:t>
              </a:r>
              <a:r>
                <a:rPr lang="en-US" sz="1200" b="1" dirty="0" err="1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dou</a:t>
              </a:r>
              <a: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@</a:t>
              </a:r>
              <a:r>
                <a:rPr lang="ru-RU" sz="1200" b="1" dirty="0" err="1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tc-sfera.ru</a:t>
              </a:r>
              <a:endParaRPr lang="ru-RU" sz="1200" b="1" dirty="0" smtClean="0"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endParaRPr>
            </a:p>
          </p:txBody>
        </p:sp>
      </p:grpSp>
      <p:sp>
        <p:nvSpPr>
          <p:cNvPr id="11" name="Содержимое 2"/>
          <p:cNvSpPr txBox="1">
            <a:spLocks/>
          </p:cNvSpPr>
          <p:nvPr/>
        </p:nvSpPr>
        <p:spPr>
          <a:xfrm>
            <a:off x="467544" y="500042"/>
            <a:ext cx="8229600" cy="4525963"/>
          </a:xfrm>
          <a:prstGeom prst="rect">
            <a:avLst/>
          </a:prstGeom>
        </p:spPr>
        <p:txBody>
          <a:bodyPr/>
          <a:lstStyle/>
          <a:p>
            <a:pPr marL="342900"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Условия для создания образовательной программы ДОО: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accent6"/>
              </a:buClr>
              <a:buSzPct val="70000"/>
              <a:buFont typeface="Wingdings" pitchFamily="2" charset="2"/>
              <a:buChar char="q"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Положение о реализации ФГОС дошкольного образования.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accent6"/>
              </a:buClr>
              <a:buSzPct val="70000"/>
              <a:buFont typeface="Wingdings" pitchFamily="2" charset="2"/>
              <a:buChar char="q"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Методические рекомендации по реализации ФГОС дошкольного образования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accent6"/>
              </a:buClr>
              <a:buSzPct val="70000"/>
              <a:buFont typeface="Wingdings" pitchFamily="2" charset="2"/>
              <a:buChar char="q"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Примерные общеобразовательные программы дошкольного образования (реестр).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428596" y="4857760"/>
            <a:ext cx="8143932" cy="857256"/>
          </a:xfrm>
          <a:prstGeom prst="rect">
            <a:avLst/>
          </a:prstGeom>
          <a:gradFill>
            <a:gsLst>
              <a:gs pos="0">
                <a:schemeClr val="accent1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428596" y="3786190"/>
            <a:ext cx="8143932" cy="857256"/>
          </a:xfrm>
          <a:prstGeom prst="rect">
            <a:avLst/>
          </a:prstGeom>
          <a:gradFill>
            <a:gsLst>
              <a:gs pos="0">
                <a:schemeClr val="accent1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428596" y="2714620"/>
            <a:ext cx="8143932" cy="857256"/>
          </a:xfrm>
          <a:prstGeom prst="rect">
            <a:avLst/>
          </a:prstGeom>
          <a:gradFill>
            <a:gsLst>
              <a:gs pos="0">
                <a:schemeClr val="accent1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428596" y="1285860"/>
            <a:ext cx="8143932" cy="1214446"/>
          </a:xfrm>
          <a:prstGeom prst="rect">
            <a:avLst/>
          </a:prstGeom>
          <a:gradFill>
            <a:gsLst>
              <a:gs pos="0">
                <a:schemeClr val="accent1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28596" y="428604"/>
            <a:ext cx="8143932" cy="642942"/>
          </a:xfrm>
          <a:prstGeom prst="rect">
            <a:avLst/>
          </a:prstGeom>
          <a:gradFill>
            <a:gsLst>
              <a:gs pos="0">
                <a:schemeClr val="accent1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" name="Группа 51"/>
          <p:cNvGrpSpPr/>
          <p:nvPr/>
        </p:nvGrpSpPr>
        <p:grpSpPr>
          <a:xfrm>
            <a:off x="-32" y="5849064"/>
            <a:ext cx="9144032" cy="1036320"/>
            <a:chOff x="-32" y="5821680"/>
            <a:chExt cx="9144032" cy="1036320"/>
          </a:xfrm>
        </p:grpSpPr>
        <p:pic>
          <p:nvPicPr>
            <p:cNvPr id="53" name="Рисунок 52" descr="Рисунок-ручки-1.jpg"/>
            <p:cNvPicPr>
              <a:picLocks noChangeAspect="1"/>
            </p:cNvPicPr>
            <p:nvPr/>
          </p:nvPicPr>
          <p:blipFill>
            <a:blip r:embed="rId2" cstate="print">
              <a:lum bright="17000"/>
            </a:blip>
            <a:stretch>
              <a:fillRect/>
            </a:stretch>
          </p:blipFill>
          <p:spPr>
            <a:xfrm>
              <a:off x="-32" y="5821680"/>
              <a:ext cx="9144032" cy="10363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4" name="TextBox 53"/>
            <p:cNvSpPr txBox="1"/>
            <p:nvPr/>
          </p:nvSpPr>
          <p:spPr>
            <a:xfrm>
              <a:off x="3214678" y="5929330"/>
              <a:ext cx="47863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spcBef>
                  <a:spcPts val="350"/>
                </a:spcBef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Москва, ул. Сельскохозяйственная, д. 18, корп. 3</a:t>
              </a:r>
              <a:b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</a:br>
              <a: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Тел. (495) 656-70-33. </a:t>
              </a:r>
              <a:r>
                <a:rPr lang="ru-RU" sz="1200" b="1" dirty="0" err="1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E-mail</a:t>
              </a:r>
              <a: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: </a:t>
              </a:r>
              <a:r>
                <a:rPr lang="en-US" sz="1200" b="1" dirty="0" err="1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dou</a:t>
              </a:r>
              <a: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@</a:t>
              </a:r>
              <a:r>
                <a:rPr lang="ru-RU" sz="1200" b="1" dirty="0" err="1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tc-sfera.ru</a:t>
              </a:r>
              <a:endParaRPr lang="ru-RU" sz="1200" b="1" dirty="0" smtClean="0"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endParaRPr>
            </a:p>
          </p:txBody>
        </p:sp>
      </p:grpSp>
      <p:sp>
        <p:nvSpPr>
          <p:cNvPr id="11" name="Содержимое 2"/>
          <p:cNvSpPr txBox="1">
            <a:spLocks/>
          </p:cNvSpPr>
          <p:nvPr/>
        </p:nvSpPr>
        <p:spPr>
          <a:xfrm>
            <a:off x="428596" y="476672"/>
            <a:ext cx="8143932" cy="5309782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800" b="1" dirty="0" smtClean="0">
                <a:solidFill>
                  <a:srgbClr val="C00000"/>
                </a:solidFill>
                <a:latin typeface="+mj-lt"/>
              </a:rPr>
              <a:t>ДОРОЖНАЯ КАРТА ВВЕДЕНИЯ ФГОС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ru-RU" sz="2400" b="1" dirty="0" smtClean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Шаг 1.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	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+mj-lt"/>
              </a:rPr>
              <a:t>Создание Координационного совета и рабочей группы для разработки и управления программой изменений и дополнений образовательной системы ДОО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ru-RU" sz="2400" b="1" dirty="0" smtClean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Шаг 2.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	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+mj-lt"/>
              </a:rPr>
              <a:t>Определение изменений и дополнений </a:t>
            </a:r>
            <a:b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+mj-lt"/>
              </a:rPr>
            </a:b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+mj-lt"/>
              </a:rPr>
              <a:t>в образовательную систему ДОО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ru-RU" sz="24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>
              <a:defRPr/>
            </a:pP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Шаг 3.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	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+mj-lt"/>
              </a:rPr>
              <a:t>Разработка </a:t>
            </a:r>
            <a:r>
              <a:rPr lang="ru-RU" sz="2400" b="1" dirty="0" smtClean="0">
                <a:solidFill>
                  <a:srgbClr val="C00000"/>
                </a:solidFill>
              </a:rPr>
              <a:t>плана-графика 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+mj-lt"/>
              </a:rPr>
              <a:t>плана мероприятий по подготовке к введению ФГОС ДО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ru-RU" sz="2400" b="1" dirty="0" smtClean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Шаг 4.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	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+mj-lt"/>
              </a:rPr>
              <a:t>Проведение мероприятий по внесению дополнений в образовательную систему ДОО и внедрению ФГОС ДО</a:t>
            </a:r>
          </a:p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800" b="1" dirty="0" smtClean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51"/>
          <p:cNvGrpSpPr/>
          <p:nvPr/>
        </p:nvGrpSpPr>
        <p:grpSpPr>
          <a:xfrm>
            <a:off x="-32" y="5849064"/>
            <a:ext cx="9144032" cy="1036320"/>
            <a:chOff x="-32" y="5821680"/>
            <a:chExt cx="9144032" cy="1036320"/>
          </a:xfrm>
        </p:grpSpPr>
        <p:pic>
          <p:nvPicPr>
            <p:cNvPr id="53" name="Рисунок 52" descr="Рисунок-ручки-1.jpg"/>
            <p:cNvPicPr>
              <a:picLocks noChangeAspect="1"/>
            </p:cNvPicPr>
            <p:nvPr/>
          </p:nvPicPr>
          <p:blipFill>
            <a:blip r:embed="rId2" cstate="print">
              <a:lum bright="17000"/>
            </a:blip>
            <a:stretch>
              <a:fillRect/>
            </a:stretch>
          </p:blipFill>
          <p:spPr>
            <a:xfrm>
              <a:off x="-32" y="5821680"/>
              <a:ext cx="9144032" cy="10363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4" name="TextBox 53"/>
            <p:cNvSpPr txBox="1"/>
            <p:nvPr/>
          </p:nvSpPr>
          <p:spPr>
            <a:xfrm>
              <a:off x="3214678" y="5929330"/>
              <a:ext cx="47863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spcBef>
                  <a:spcPts val="350"/>
                </a:spcBef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Москва, ул. Сельскохозяйственная, д. 18, корп. 3</a:t>
              </a:r>
              <a:b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</a:br>
              <a: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Тел. (495) 656-70-33. </a:t>
              </a:r>
              <a:r>
                <a:rPr lang="ru-RU" sz="1200" b="1" dirty="0" err="1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E-mail</a:t>
              </a:r>
              <a: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: </a:t>
              </a:r>
              <a:r>
                <a:rPr lang="en-US" sz="1200" b="1" dirty="0" err="1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dou</a:t>
              </a:r>
              <a: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@</a:t>
              </a:r>
              <a:r>
                <a:rPr lang="ru-RU" sz="1200" b="1" dirty="0" err="1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tc-sfera.ru</a:t>
              </a:r>
              <a:endParaRPr lang="ru-RU" sz="1200" b="1" dirty="0" smtClean="0"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endParaRPr>
            </a:p>
          </p:txBody>
        </p:sp>
      </p:grpSp>
      <p:sp>
        <p:nvSpPr>
          <p:cNvPr id="11" name="Содержимое 2"/>
          <p:cNvSpPr txBox="1">
            <a:spLocks/>
          </p:cNvSpPr>
          <p:nvPr/>
        </p:nvSpPr>
        <p:spPr>
          <a:xfrm>
            <a:off x="395536" y="188640"/>
            <a:ext cx="8748464" cy="5454938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400" b="1" i="1" dirty="0" smtClean="0"/>
              <a:t>Шаг 2. 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Определение изменений и дополнений </a:t>
            </a:r>
            <a:b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в образовательную систему ДОО</a:t>
            </a:r>
            <a:endParaRPr lang="ru-RU" sz="2400" b="1" i="1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400" b="1" dirty="0" smtClean="0">
                <a:solidFill>
                  <a:srgbClr val="C00000"/>
                </a:solidFill>
              </a:rPr>
              <a:t>Анализ </a:t>
            </a:r>
            <a:r>
              <a:rPr lang="ru-RU" sz="2400" b="1" dirty="0" smtClean="0">
                <a:solidFill>
                  <a:srgbClr val="FF0000"/>
                </a:solidFill>
              </a:rPr>
              <a:t>	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400" b="1" dirty="0" smtClean="0"/>
              <a:t> Имеются и соответствуют требованиям ФГОС  ДО	 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400" b="1" dirty="0" smtClean="0"/>
              <a:t> Имеются, но требуют корректировки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400" b="1" dirty="0" smtClean="0"/>
              <a:t> Отсутствуют и требуют разработки и введения 	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400" b="1" dirty="0" smtClean="0">
                <a:solidFill>
                  <a:srgbClr val="C00000"/>
                </a:solidFill>
              </a:rPr>
              <a:t>Показатели: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400" b="1" dirty="0" smtClean="0"/>
              <a:t>1. Образовательные цели ДОО. 	</a:t>
            </a:r>
          </a:p>
          <a:p>
            <a:pPr eaLnBrk="1" fontAlgn="auto" hangingPunct="1">
              <a:spcBef>
                <a:spcPts val="6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400" b="1" dirty="0" smtClean="0"/>
              <a:t>2. Структура образовательного процесса. </a:t>
            </a:r>
          </a:p>
          <a:p>
            <a:pPr eaLnBrk="1" fontAlgn="auto" hangingPunct="1">
              <a:spcBef>
                <a:spcPts val="6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400" b="1" dirty="0" smtClean="0"/>
              <a:t>3. Содержание образовательных программ. 	</a:t>
            </a:r>
          </a:p>
          <a:p>
            <a:pPr eaLnBrk="1" fontAlgn="auto" hangingPunct="1">
              <a:spcBef>
                <a:spcPts val="6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400" b="1" dirty="0" smtClean="0"/>
              <a:t>4. Технологии обучения и воспитания. 	</a:t>
            </a:r>
          </a:p>
          <a:p>
            <a:pPr eaLnBrk="1" fontAlgn="auto" hangingPunct="1">
              <a:spcBef>
                <a:spcPts val="6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400" b="1" dirty="0" smtClean="0"/>
              <a:t>5. Условия образовательного процесса. 	</a:t>
            </a:r>
          </a:p>
          <a:p>
            <a:pPr eaLnBrk="1" fontAlgn="auto" hangingPunct="1">
              <a:spcBef>
                <a:spcPts val="6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400" b="1" dirty="0" smtClean="0"/>
              <a:t>6. Организационные механизмы контроля за образовательным процессом и оценки его результатов. 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51"/>
          <p:cNvGrpSpPr/>
          <p:nvPr/>
        </p:nvGrpSpPr>
        <p:grpSpPr>
          <a:xfrm>
            <a:off x="-32" y="5849064"/>
            <a:ext cx="9144032" cy="1036320"/>
            <a:chOff x="-32" y="5821680"/>
            <a:chExt cx="9144032" cy="1036320"/>
          </a:xfrm>
        </p:grpSpPr>
        <p:pic>
          <p:nvPicPr>
            <p:cNvPr id="53" name="Рисунок 52" descr="Рисунок-ручки-1.jpg"/>
            <p:cNvPicPr>
              <a:picLocks noChangeAspect="1"/>
            </p:cNvPicPr>
            <p:nvPr/>
          </p:nvPicPr>
          <p:blipFill>
            <a:blip r:embed="rId2" cstate="print">
              <a:lum bright="17000"/>
            </a:blip>
            <a:stretch>
              <a:fillRect/>
            </a:stretch>
          </p:blipFill>
          <p:spPr>
            <a:xfrm>
              <a:off x="-32" y="5821680"/>
              <a:ext cx="9144032" cy="10363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4" name="TextBox 53"/>
            <p:cNvSpPr txBox="1"/>
            <p:nvPr/>
          </p:nvSpPr>
          <p:spPr>
            <a:xfrm>
              <a:off x="3214678" y="5929330"/>
              <a:ext cx="47863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spcBef>
                  <a:spcPts val="350"/>
                </a:spcBef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Москва, ул. Сельскохозяйственная, д. 18, корп. 3</a:t>
              </a:r>
              <a:b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</a:br>
              <a: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Тел. (495) 656-70-33. </a:t>
              </a:r>
              <a:r>
                <a:rPr lang="ru-RU" sz="1200" b="1" dirty="0" err="1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E-mail</a:t>
              </a:r>
              <a: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: </a:t>
              </a:r>
              <a:r>
                <a:rPr lang="en-US" sz="1200" b="1" dirty="0" err="1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dou</a:t>
              </a:r>
              <a: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@</a:t>
              </a:r>
              <a:r>
                <a:rPr lang="ru-RU" sz="1200" b="1" dirty="0" err="1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tc-sfera.ru</a:t>
              </a:r>
              <a:endParaRPr lang="ru-RU" sz="1200" b="1" dirty="0" smtClean="0"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endParaRPr>
            </a:p>
          </p:txBody>
        </p:sp>
      </p:grpSp>
      <p:sp>
        <p:nvSpPr>
          <p:cNvPr id="11" name="Содержимое 2"/>
          <p:cNvSpPr txBox="1">
            <a:spLocks/>
          </p:cNvSpPr>
          <p:nvPr/>
        </p:nvSpPr>
        <p:spPr>
          <a:xfrm>
            <a:off x="395536" y="476672"/>
            <a:ext cx="8229600" cy="5095468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400" b="1" dirty="0" smtClean="0"/>
              <a:t>7. Оснащённость общеобразовательного учреждения в соответствии с требованиями к минимальной оснащенности учебного процесса и оборудованию учебных помещений. 	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400" b="1" dirty="0" smtClean="0"/>
              <a:t>8. Современная модель взаимодействия учреждений общего и дополнительного образования детей, культуры, спорта и т.п., обеспечивающих организацию внеурочной деятельности. 	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400" b="1" dirty="0" smtClean="0"/>
              <a:t>9. Наличие сайта образовательного учреждения с целью обеспечения широкого, постоянного и устойчивого доступа участников образовательного процесса к информации. </a:t>
            </a:r>
          </a:p>
          <a:p>
            <a:pPr>
              <a:defRPr/>
            </a:pPr>
            <a:r>
              <a:rPr lang="ru-RU" sz="2400" b="1" dirty="0" smtClean="0"/>
              <a:t>10</a:t>
            </a:r>
            <a:r>
              <a:rPr lang="ru-RU" sz="2400" dirty="0" smtClean="0"/>
              <a:t>. </a:t>
            </a:r>
            <a:r>
              <a:rPr lang="ru-RU" sz="2400" b="1" dirty="0" smtClean="0"/>
              <a:t>Достаточный  и  необходимый уровень </a:t>
            </a:r>
            <a:r>
              <a:rPr lang="ru-RU" sz="2400" b="1" dirty="0" err="1" smtClean="0"/>
              <a:t>профессио-нальной</a:t>
            </a:r>
            <a:r>
              <a:rPr lang="ru-RU" sz="2400" b="1" dirty="0" smtClean="0"/>
              <a:t> компетентности педагогов на основе </a:t>
            </a:r>
            <a:r>
              <a:rPr lang="ru-RU" sz="2400" b="1" dirty="0" err="1" smtClean="0"/>
              <a:t>профстандарта</a:t>
            </a:r>
            <a:r>
              <a:rPr lang="ru-RU" sz="2400" b="1" dirty="0" smtClean="0"/>
              <a:t> «Педагог. Воспитатель»;.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400" b="1" dirty="0" smtClean="0"/>
              <a:t>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51"/>
          <p:cNvGrpSpPr/>
          <p:nvPr/>
        </p:nvGrpSpPr>
        <p:grpSpPr>
          <a:xfrm>
            <a:off x="-32" y="5849064"/>
            <a:ext cx="9144032" cy="1036320"/>
            <a:chOff x="-32" y="5821680"/>
            <a:chExt cx="9144032" cy="1036320"/>
          </a:xfrm>
        </p:grpSpPr>
        <p:pic>
          <p:nvPicPr>
            <p:cNvPr id="53" name="Рисунок 52" descr="Рисунок-ручки-1.jpg"/>
            <p:cNvPicPr>
              <a:picLocks noChangeAspect="1"/>
            </p:cNvPicPr>
            <p:nvPr/>
          </p:nvPicPr>
          <p:blipFill>
            <a:blip r:embed="rId2" cstate="print">
              <a:lum bright="17000"/>
            </a:blip>
            <a:stretch>
              <a:fillRect/>
            </a:stretch>
          </p:blipFill>
          <p:spPr>
            <a:xfrm>
              <a:off x="-32" y="5821680"/>
              <a:ext cx="9144032" cy="10363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4" name="TextBox 53"/>
            <p:cNvSpPr txBox="1"/>
            <p:nvPr/>
          </p:nvSpPr>
          <p:spPr>
            <a:xfrm>
              <a:off x="3214678" y="5929330"/>
              <a:ext cx="47863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spcBef>
                  <a:spcPts val="350"/>
                </a:spcBef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Москва, ул. Сельскохозяйственная, д. 18, корп. 3</a:t>
              </a:r>
              <a:b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</a:br>
              <a: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Тел. (495) 656-70-33. </a:t>
              </a:r>
              <a:r>
                <a:rPr lang="ru-RU" sz="1200" b="1" dirty="0" err="1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E-mail</a:t>
              </a:r>
              <a: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: </a:t>
              </a:r>
              <a:r>
                <a:rPr lang="en-US" sz="1200" b="1" dirty="0" err="1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dou</a:t>
              </a:r>
              <a: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@</a:t>
              </a:r>
              <a:r>
                <a:rPr lang="ru-RU" sz="1200" b="1" dirty="0" err="1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tc-sfera.ru</a:t>
              </a:r>
              <a:endParaRPr lang="ru-RU" sz="1200" b="1" dirty="0" smtClean="0"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endParaRPr>
            </a:p>
          </p:txBody>
        </p:sp>
      </p:grpSp>
      <p:sp>
        <p:nvSpPr>
          <p:cNvPr id="11" name="Содержимое 2"/>
          <p:cNvSpPr txBox="1">
            <a:spLocks/>
          </p:cNvSpPr>
          <p:nvPr/>
        </p:nvSpPr>
        <p:spPr>
          <a:xfrm>
            <a:off x="395536" y="476672"/>
            <a:ext cx="8229600" cy="5095468"/>
          </a:xfrm>
          <a:prstGeom prst="rect">
            <a:avLst/>
          </a:prstGeom>
        </p:spPr>
        <p:txBody>
          <a:bodyPr/>
          <a:lstStyle/>
          <a:p>
            <a:pPr lvl="0">
              <a:spcBef>
                <a:spcPct val="0"/>
              </a:spcBef>
              <a:defRPr/>
            </a:pPr>
            <a:r>
              <a:rPr lang="ru-RU" sz="2400" b="1" cap="all" dirty="0" smtClean="0">
                <a:solidFill>
                  <a:schemeClr val="accent6">
                    <a:lumMod val="50000"/>
                  </a:schemeClr>
                </a:solidFill>
                <a:effectLst/>
                <a:latin typeface="+mj-lt"/>
              </a:rPr>
              <a:t>Мероприятия по оценке условий введения ФГОС</a:t>
            </a:r>
          </a:p>
          <a:p>
            <a:pPr lvl="0">
              <a:spcBef>
                <a:spcPct val="0"/>
              </a:spcBef>
              <a:defRPr/>
            </a:pPr>
            <a:endParaRPr lang="ru-RU" sz="2400" b="1" cap="all" dirty="0" smtClean="0">
              <a:solidFill>
                <a:schemeClr val="accent6">
                  <a:lumMod val="50000"/>
                </a:schemeClr>
              </a:solidFill>
              <a:effectLst>
                <a:reflection blurRad="12700" stA="48000" endA="300" endPos="55000" dir="5400000" sy="-90000" algn="bl" rotWithShape="0"/>
              </a:effectLst>
            </a:endParaRP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Нормативно-правовой аспект </a:t>
            </a: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endParaRPr lang="ru-RU" sz="24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Организационно-управленческий аспект</a:t>
            </a: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endParaRPr lang="ru-RU" sz="24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Информационно-методический аспект</a:t>
            </a: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endParaRPr lang="ru-RU" sz="24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Кадровый аспект</a:t>
            </a: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endParaRPr lang="ru-RU" sz="24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Материально-технический аспект </a:t>
            </a: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endParaRPr lang="ru-RU" sz="24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Финансово-экономический аспект</a:t>
            </a: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2123728" y="4365104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600" b="1" i="0" u="none" strike="noStrike" kern="1200" cap="all" spc="0" normalizeH="0" baseline="0" noProof="0" dirty="0" smtClean="0">
              <a:ln>
                <a:noFill/>
              </a:ln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51"/>
          <p:cNvGrpSpPr/>
          <p:nvPr/>
        </p:nvGrpSpPr>
        <p:grpSpPr>
          <a:xfrm>
            <a:off x="-32" y="5849064"/>
            <a:ext cx="9144032" cy="1036320"/>
            <a:chOff x="-32" y="5821680"/>
            <a:chExt cx="9144032" cy="1036320"/>
          </a:xfrm>
        </p:grpSpPr>
        <p:pic>
          <p:nvPicPr>
            <p:cNvPr id="53" name="Рисунок 52" descr="Рисунок-ручки-1.jpg"/>
            <p:cNvPicPr>
              <a:picLocks noChangeAspect="1"/>
            </p:cNvPicPr>
            <p:nvPr/>
          </p:nvPicPr>
          <p:blipFill>
            <a:blip r:embed="rId2" cstate="print">
              <a:lum bright="17000"/>
            </a:blip>
            <a:stretch>
              <a:fillRect/>
            </a:stretch>
          </p:blipFill>
          <p:spPr>
            <a:xfrm>
              <a:off x="-32" y="5821680"/>
              <a:ext cx="9144032" cy="10363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4" name="TextBox 53"/>
            <p:cNvSpPr txBox="1"/>
            <p:nvPr/>
          </p:nvSpPr>
          <p:spPr>
            <a:xfrm>
              <a:off x="3214678" y="5929330"/>
              <a:ext cx="47863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spcBef>
                  <a:spcPts val="350"/>
                </a:spcBef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Москва, ул. Сельскохозяйственная, д. 18, корп. 3</a:t>
              </a:r>
              <a:b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</a:br>
              <a: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Тел. (495) 656-70-33. </a:t>
              </a:r>
              <a:r>
                <a:rPr lang="ru-RU" sz="1200" b="1" dirty="0" err="1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E-mail</a:t>
              </a:r>
              <a: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: </a:t>
              </a:r>
              <a:r>
                <a:rPr lang="en-US" sz="1200" b="1" dirty="0" err="1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dou</a:t>
              </a:r>
              <a: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@</a:t>
              </a:r>
              <a:r>
                <a:rPr lang="ru-RU" sz="1200" b="1" dirty="0" err="1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tc-sfera.ru</a:t>
              </a:r>
              <a:endParaRPr lang="ru-RU" sz="1200" b="1" dirty="0" smtClean="0"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endParaRPr>
            </a:p>
          </p:txBody>
        </p:sp>
      </p:grpSp>
      <p:sp>
        <p:nvSpPr>
          <p:cNvPr id="11" name="Содержимое 2"/>
          <p:cNvSpPr txBox="1">
            <a:spLocks/>
          </p:cNvSpPr>
          <p:nvPr/>
        </p:nvSpPr>
        <p:spPr>
          <a:xfrm>
            <a:off x="251520" y="116632"/>
            <a:ext cx="8640960" cy="566982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ru-RU" sz="2400" b="1" i="1" dirty="0" smtClean="0"/>
              <a:t>Шаг 3.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300" dirty="0" smtClean="0">
                <a:solidFill>
                  <a:srgbClr val="C00000"/>
                </a:solidFill>
                <a:latin typeface="+mj-lt"/>
              </a:rPr>
              <a:t>План мероприятий по подготовке к введению ФГОС ДО</a:t>
            </a:r>
          </a:p>
          <a:p>
            <a:pPr indent="360000">
              <a:buAutoNum type="arabicPeriod"/>
              <a:defRPr/>
            </a:pPr>
            <a:r>
              <a:rPr lang="ru-RU" sz="2300" b="1" dirty="0" smtClean="0"/>
              <a:t>Разработать локальные нормативные акты, регулирующие подготовку и введение ФГОС (</a:t>
            </a:r>
            <a:r>
              <a:rPr lang="ru-RU" sz="2300" b="1" dirty="0" smtClean="0">
                <a:solidFill>
                  <a:srgbClr val="C00000"/>
                </a:solidFill>
              </a:rPr>
              <a:t>Положение о рабочей группе</a:t>
            </a:r>
            <a:r>
              <a:rPr lang="ru-RU" sz="2300" b="1" dirty="0" smtClean="0">
                <a:solidFill>
                  <a:srgbClr val="FF0000"/>
                </a:solidFill>
              </a:rPr>
              <a:t>, </a:t>
            </a:r>
            <a:r>
              <a:rPr lang="ru-RU" sz="2300" b="1" dirty="0" smtClean="0"/>
              <a:t>устав, должностные инструкции, изменение в штатном расписании, положение о стимулирующей части оплаты труда,</a:t>
            </a:r>
            <a:r>
              <a:rPr lang="ru-RU" sz="2300" b="1" dirty="0" smtClean="0">
                <a:solidFill>
                  <a:srgbClr val="002060"/>
                </a:solidFill>
              </a:rPr>
              <a:t> </a:t>
            </a:r>
            <a:r>
              <a:rPr lang="ru-RU" sz="2300" b="1" dirty="0" smtClean="0">
                <a:solidFill>
                  <a:srgbClr val="C00000"/>
                </a:solidFill>
              </a:rPr>
              <a:t>Положение о педагогическом мониторинге</a:t>
            </a:r>
            <a:r>
              <a:rPr lang="ru-RU" sz="2300" b="1" dirty="0" smtClean="0">
                <a:solidFill>
                  <a:srgbClr val="002060"/>
                </a:solidFill>
              </a:rPr>
              <a:t>,</a:t>
            </a:r>
            <a:r>
              <a:rPr lang="ru-RU" sz="2300" b="1" dirty="0" smtClean="0"/>
              <a:t> Положение об образовательной услуге в дошкольной образовательной организации, Кодекс этики педагога). </a:t>
            </a:r>
          </a:p>
          <a:p>
            <a:pPr>
              <a:defRPr/>
            </a:pPr>
            <a:r>
              <a:rPr lang="ru-RU" sz="2300" b="1" dirty="0" smtClean="0"/>
              <a:t>2. Разработать проект Основной образовательной программы (выбор модели, примерной и парциальной программ, форм и методов т.д.); </a:t>
            </a:r>
          </a:p>
          <a:p>
            <a:pPr lvl="0">
              <a:defRPr/>
            </a:pPr>
            <a:r>
              <a:rPr lang="ru-RU" sz="2300" b="1" dirty="0" smtClean="0"/>
              <a:t>3. Обеспечить методическое сопровождение педагогов, разработать </a:t>
            </a:r>
            <a:r>
              <a:rPr lang="ru-RU" sz="2300" b="1" dirty="0" smtClean="0">
                <a:solidFill>
                  <a:srgbClr val="C00000"/>
                </a:solidFill>
              </a:rPr>
              <a:t>Положение о методическом сопровождении</a:t>
            </a:r>
            <a:r>
              <a:rPr lang="ru-RU" sz="2300" b="1" dirty="0" smtClean="0"/>
              <a:t>, Приказ об оплате того кто оказывает услуги по методическому сопровождению педагогов.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sz="24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51"/>
          <p:cNvGrpSpPr/>
          <p:nvPr/>
        </p:nvGrpSpPr>
        <p:grpSpPr>
          <a:xfrm>
            <a:off x="-32" y="5849064"/>
            <a:ext cx="9144032" cy="1036320"/>
            <a:chOff x="-32" y="5821680"/>
            <a:chExt cx="9144032" cy="1036320"/>
          </a:xfrm>
        </p:grpSpPr>
        <p:pic>
          <p:nvPicPr>
            <p:cNvPr id="53" name="Рисунок 52" descr="Рисунок-ручки-1.jpg"/>
            <p:cNvPicPr>
              <a:picLocks noChangeAspect="1"/>
            </p:cNvPicPr>
            <p:nvPr/>
          </p:nvPicPr>
          <p:blipFill>
            <a:blip r:embed="rId2" cstate="print">
              <a:lum bright="17000"/>
            </a:blip>
            <a:stretch>
              <a:fillRect/>
            </a:stretch>
          </p:blipFill>
          <p:spPr>
            <a:xfrm>
              <a:off x="-32" y="5821680"/>
              <a:ext cx="9144032" cy="10363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4" name="TextBox 53"/>
            <p:cNvSpPr txBox="1"/>
            <p:nvPr/>
          </p:nvSpPr>
          <p:spPr>
            <a:xfrm>
              <a:off x="3214678" y="5929330"/>
              <a:ext cx="47863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spcBef>
                  <a:spcPts val="350"/>
                </a:spcBef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Москва, ул. Сельскохозяйственная, д. 18, корп. 3</a:t>
              </a:r>
              <a:b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</a:br>
              <a: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Тел. (495) 656-70-33. </a:t>
              </a:r>
              <a:r>
                <a:rPr lang="ru-RU" sz="1200" b="1" dirty="0" err="1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E-mail</a:t>
              </a:r>
              <a: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: </a:t>
              </a:r>
              <a:r>
                <a:rPr lang="en-US" sz="1200" b="1" dirty="0" err="1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dou</a:t>
              </a:r>
              <a: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@</a:t>
              </a:r>
              <a:r>
                <a:rPr lang="ru-RU" sz="1200" b="1" dirty="0" err="1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tc-sfera.ru</a:t>
              </a:r>
              <a:endParaRPr lang="ru-RU" sz="1200" b="1" dirty="0" smtClean="0"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endParaRPr>
            </a:p>
          </p:txBody>
        </p:sp>
      </p:grpSp>
      <p:sp>
        <p:nvSpPr>
          <p:cNvPr id="11" name="Содержимое 2"/>
          <p:cNvSpPr txBox="1">
            <a:spLocks/>
          </p:cNvSpPr>
          <p:nvPr/>
        </p:nvSpPr>
        <p:spPr>
          <a:xfrm>
            <a:off x="395536" y="476672"/>
            <a:ext cx="8229600" cy="4952591"/>
          </a:xfrm>
          <a:prstGeom prst="rect">
            <a:avLst/>
          </a:prstGeom>
        </p:spPr>
        <p:txBody>
          <a:bodyPr/>
          <a:lstStyle/>
          <a:p>
            <a:pPr>
              <a:spcBef>
                <a:spcPct val="0"/>
              </a:spcBef>
              <a:defRPr/>
            </a:pPr>
            <a:r>
              <a:rPr lang="ru-RU" sz="2400" b="1" i="1" dirty="0" smtClean="0">
                <a:effectLst/>
              </a:rPr>
              <a:t>Шаг 4.</a:t>
            </a:r>
          </a:p>
          <a:p>
            <a:pPr lvl="0">
              <a:spcBef>
                <a:spcPct val="0"/>
              </a:spcBef>
              <a:defRPr/>
            </a:pPr>
            <a:endParaRPr lang="ru-RU" sz="2400" b="1" cap="all" dirty="0" smtClean="0">
              <a:solidFill>
                <a:schemeClr val="tx2"/>
              </a:solidFill>
              <a:effectLst/>
            </a:endParaRPr>
          </a:p>
          <a:p>
            <a:pPr lvl="0">
              <a:spcBef>
                <a:spcPct val="0"/>
              </a:spcBef>
              <a:defRPr/>
            </a:pPr>
            <a:r>
              <a:rPr lang="ru-RU" sz="2400" b="1" cap="all" dirty="0" smtClean="0">
                <a:solidFill>
                  <a:schemeClr val="tx2"/>
                </a:solidFill>
                <a:effectLst/>
              </a:rPr>
              <a:t>Мероприятия по созданию</a:t>
            </a:r>
          </a:p>
          <a:p>
            <a:pPr lvl="0">
              <a:spcBef>
                <a:spcPct val="0"/>
              </a:spcBef>
              <a:defRPr/>
            </a:pPr>
            <a:endParaRPr lang="ru-RU" sz="2400" b="1" cap="all" dirty="0" smtClean="0">
              <a:solidFill>
                <a:schemeClr val="tx2"/>
              </a:solidFill>
              <a:effectLst/>
            </a:endParaRP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ru-RU" sz="2400" b="1" dirty="0" smtClean="0">
                <a:solidFill>
                  <a:schemeClr val="tx2"/>
                </a:solidFill>
                <a:effectLst/>
              </a:rPr>
              <a:t>Совета по реализации ФГОС дошкольного образования.</a:t>
            </a: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endParaRPr lang="ru-RU" sz="2400" b="1" dirty="0" smtClean="0">
              <a:solidFill>
                <a:schemeClr val="tx2"/>
              </a:solidFill>
              <a:effectLst/>
            </a:endParaRP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ru-RU" sz="2400" b="1" dirty="0" smtClean="0">
                <a:solidFill>
                  <a:schemeClr val="tx2"/>
                </a:solidFill>
                <a:effectLst/>
              </a:rPr>
              <a:t>Введение отдельной штатной единицы типа «системного администратора».</a:t>
            </a: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endParaRPr lang="ru-RU" sz="2400" b="1" dirty="0" smtClean="0">
              <a:solidFill>
                <a:schemeClr val="tx2"/>
              </a:solidFill>
              <a:effectLst/>
            </a:endParaRP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ru-RU" sz="2400" b="1" dirty="0" smtClean="0">
                <a:solidFill>
                  <a:schemeClr val="tx2"/>
                </a:solidFill>
                <a:effectLst/>
              </a:rPr>
              <a:t>Методического совета (Центра).</a:t>
            </a:r>
          </a:p>
          <a:p>
            <a:pPr marL="514350" indent="-514350">
              <a:buFont typeface="+mj-lt"/>
              <a:buAutoNum type="arabicPeriod"/>
              <a:defRPr/>
            </a:pPr>
            <a:endParaRPr lang="ru-RU" sz="2400" b="1" dirty="0" smtClean="0">
              <a:solidFill>
                <a:schemeClr val="tx2"/>
              </a:solidFill>
              <a:effectLst/>
            </a:endParaRPr>
          </a:p>
          <a:p>
            <a:pPr marL="514350" indent="-514350">
              <a:buFont typeface="+mj-lt"/>
              <a:buAutoNum type="arabicPeriod"/>
              <a:defRPr/>
            </a:pPr>
            <a:r>
              <a:rPr lang="ru-RU" sz="2400" b="1" dirty="0" smtClean="0">
                <a:solidFill>
                  <a:schemeClr val="tx2"/>
                </a:solidFill>
                <a:effectLst/>
              </a:rPr>
              <a:t>Фонда развития детского сада.</a:t>
            </a: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endParaRPr lang="ru-RU" sz="2400" b="1" dirty="0" smtClean="0">
              <a:solidFill>
                <a:srgbClr val="002060"/>
              </a:solidFill>
              <a:effectLst/>
            </a:endParaRP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endParaRPr lang="ru-RU" sz="2400" b="1" dirty="0" smtClean="0">
              <a:solidFill>
                <a:srgbClr val="002060"/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 txBox="1">
            <a:spLocks/>
          </p:cNvSpPr>
          <p:nvPr/>
        </p:nvSpPr>
        <p:spPr>
          <a:xfrm>
            <a:off x="571472" y="274638"/>
            <a:ext cx="8115328" cy="826029"/>
          </a:xfrm>
          <a:prstGeom prst="rect">
            <a:avLst/>
          </a:prstGeom>
          <a:noFill/>
          <a:effectLst/>
        </p:spPr>
        <p:txBody>
          <a:bodyPr>
            <a:normAutofit fontScale="97500"/>
          </a:bodyPr>
          <a:lstStyle/>
          <a:p>
            <a:pPr lvl="0">
              <a:spcBef>
                <a:spcPct val="0"/>
              </a:spcBef>
            </a:pPr>
            <a:r>
              <a:rPr lang="ru-RU" sz="2400" b="1" dirty="0" smtClean="0">
                <a:solidFill>
                  <a:srgbClr val="593813"/>
                </a:solidFill>
              </a:rPr>
              <a:t>КРИТЕРИИ ГОТОВНОСТИ ОРГАНИЗАЦИИ К РАБОТЕ </a:t>
            </a:r>
            <a:br>
              <a:rPr lang="ru-RU" sz="2400" b="1" dirty="0" smtClean="0">
                <a:solidFill>
                  <a:srgbClr val="593813"/>
                </a:solidFill>
              </a:rPr>
            </a:br>
            <a:r>
              <a:rPr lang="ru-RU" sz="2400" b="1" dirty="0" smtClean="0">
                <a:solidFill>
                  <a:srgbClr val="593813"/>
                </a:solidFill>
              </a:rPr>
              <a:t>ПО СТАНДАРТАМ</a:t>
            </a:r>
            <a:endParaRPr lang="ru-RU" sz="2400" b="1" dirty="0">
              <a:solidFill>
                <a:srgbClr val="593813"/>
              </a:solidFill>
            </a:endParaRPr>
          </a:p>
        </p:txBody>
      </p:sp>
      <p:sp>
        <p:nvSpPr>
          <p:cNvPr id="3" name="Содержимое 2"/>
          <p:cNvSpPr txBox="1">
            <a:spLocks/>
          </p:cNvSpPr>
          <p:nvPr/>
        </p:nvSpPr>
        <p:spPr>
          <a:xfrm>
            <a:off x="714348" y="1285860"/>
            <a:ext cx="7929618" cy="4935559"/>
          </a:xfrm>
          <a:prstGeom prst="rect">
            <a:avLst/>
          </a:prstGeom>
        </p:spPr>
        <p:txBody>
          <a:bodyPr>
            <a:normAutofit fontScale="55000" lnSpcReduction="20000"/>
          </a:bodyPr>
          <a:lstStyle/>
          <a:p>
            <a:pPr marL="342900" indent="-342900">
              <a:spcBef>
                <a:spcPts val="600"/>
              </a:spcBef>
              <a:buClr>
                <a:schemeClr val="accent6"/>
              </a:buClr>
              <a:buSzPct val="70000"/>
              <a:buFont typeface="Wingdings" pitchFamily="2" charset="2"/>
              <a:buChar char="q"/>
            </a:pPr>
            <a:r>
              <a:rPr lang="ru-RU" sz="3200" b="1" dirty="0" smtClean="0">
                <a:solidFill>
                  <a:srgbClr val="C00000"/>
                </a:solidFill>
              </a:rPr>
              <a:t>Нормативные акты </a:t>
            </a:r>
            <a:r>
              <a:rPr lang="ru-RU" sz="3200" b="1" dirty="0" smtClean="0">
                <a:solidFill>
                  <a:schemeClr val="tx2"/>
                </a:solidFill>
              </a:rPr>
              <a:t>образовательной организации приведены в соответствие с требованиями ФГОС.</a:t>
            </a:r>
          </a:p>
          <a:p>
            <a:pPr marL="342900" indent="-342900">
              <a:spcBef>
                <a:spcPts val="600"/>
              </a:spcBef>
              <a:buClr>
                <a:schemeClr val="accent6"/>
              </a:buClr>
              <a:buSzPct val="70000"/>
              <a:buFont typeface="Wingdings" pitchFamily="2" charset="2"/>
              <a:buChar char="q"/>
            </a:pPr>
            <a:r>
              <a:rPr lang="ru-RU" sz="3200" b="1" dirty="0" smtClean="0">
                <a:solidFill>
                  <a:schemeClr val="tx2"/>
                </a:solidFill>
              </a:rPr>
              <a:t>Разработан </a:t>
            </a:r>
            <a:r>
              <a:rPr lang="ru-RU" sz="3200" b="1" dirty="0" smtClean="0">
                <a:solidFill>
                  <a:srgbClr val="C00000"/>
                </a:solidFill>
              </a:rPr>
              <a:t>план методической работы</a:t>
            </a:r>
            <a:r>
              <a:rPr lang="ru-RU" sz="3200" b="1" dirty="0" smtClean="0">
                <a:solidFill>
                  <a:schemeClr val="tx2"/>
                </a:solidFill>
              </a:rPr>
              <a:t>, обеспечивающей сопровождение введения ФГОС.</a:t>
            </a:r>
          </a:p>
          <a:p>
            <a:pPr marL="342900" indent="-342900">
              <a:spcBef>
                <a:spcPts val="600"/>
              </a:spcBef>
              <a:buClr>
                <a:schemeClr val="accent6"/>
              </a:buClr>
              <a:buSzPct val="70000"/>
              <a:buFont typeface="Wingdings" pitchFamily="2" charset="2"/>
              <a:buChar char="q"/>
            </a:pPr>
            <a:r>
              <a:rPr lang="ru-RU" sz="3200" b="1" dirty="0" smtClean="0">
                <a:solidFill>
                  <a:schemeClr val="tx2"/>
                </a:solidFill>
              </a:rPr>
              <a:t>Все педагоги организации прошли </a:t>
            </a:r>
            <a:r>
              <a:rPr lang="ru-RU" sz="3200" b="1" dirty="0" smtClean="0">
                <a:solidFill>
                  <a:srgbClr val="C00000"/>
                </a:solidFill>
              </a:rPr>
              <a:t>повышение квалификации.</a:t>
            </a:r>
          </a:p>
          <a:p>
            <a:pPr marL="342900" indent="-342900">
              <a:spcBef>
                <a:spcPts val="600"/>
              </a:spcBef>
              <a:buClr>
                <a:schemeClr val="accent6"/>
              </a:buClr>
              <a:buSzPct val="70000"/>
              <a:buFont typeface="Wingdings" pitchFamily="2" charset="2"/>
              <a:buChar char="q"/>
            </a:pPr>
            <a:r>
              <a:rPr lang="ru-RU" sz="3200" b="1" dirty="0" smtClean="0">
                <a:solidFill>
                  <a:schemeClr val="tx2"/>
                </a:solidFill>
              </a:rPr>
              <a:t>Определено</a:t>
            </a:r>
            <a:r>
              <a:rPr lang="ru-RU" sz="3200" b="1" dirty="0" smtClean="0">
                <a:solidFill>
                  <a:srgbClr val="FF0000"/>
                </a:solidFill>
              </a:rPr>
              <a:t> </a:t>
            </a:r>
            <a:r>
              <a:rPr lang="ru-RU" sz="3200" b="1" dirty="0" smtClean="0">
                <a:solidFill>
                  <a:srgbClr val="C00000"/>
                </a:solidFill>
              </a:rPr>
              <a:t>программно-методическое обеспечение и пособия</a:t>
            </a:r>
            <a:r>
              <a:rPr lang="ru-RU" sz="3200" b="1" dirty="0" smtClean="0">
                <a:solidFill>
                  <a:schemeClr val="tx2"/>
                </a:solidFill>
              </a:rPr>
              <a:t>, используемые в образовательном процессе в соответствии с ФГОС ;</a:t>
            </a:r>
          </a:p>
          <a:p>
            <a:pPr marL="342900" indent="-342900">
              <a:spcBef>
                <a:spcPts val="600"/>
              </a:spcBef>
              <a:buClr>
                <a:schemeClr val="accent6"/>
              </a:buClr>
              <a:buSzPct val="70000"/>
              <a:buFont typeface="Wingdings" pitchFamily="2" charset="2"/>
              <a:buChar char="q"/>
            </a:pPr>
            <a:r>
              <a:rPr lang="ru-RU" sz="3300" b="1" dirty="0" smtClean="0">
                <a:solidFill>
                  <a:schemeClr val="tx2"/>
                </a:solidFill>
              </a:rPr>
              <a:t>Определена оптимальная для реализации </a:t>
            </a:r>
            <a:r>
              <a:rPr lang="ru-RU" sz="3300" b="1" dirty="0" smtClean="0">
                <a:solidFill>
                  <a:srgbClr val="C00000"/>
                </a:solidFill>
              </a:rPr>
              <a:t>модель организации образовательного процесса.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ct val="70000"/>
              <a:buFont typeface="Wingdings" pitchFamily="2" charset="2"/>
              <a:buChar char="q"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Разработана и утверждена 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основная образовательная программа 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дошкольной образовательной организации;   </a:t>
            </a:r>
          </a:p>
          <a:p>
            <a:pPr marL="342900" indent="-342900">
              <a:spcBef>
                <a:spcPts val="600"/>
              </a:spcBef>
              <a:buClr>
                <a:schemeClr val="accent6"/>
              </a:buClr>
              <a:buSzPct val="70000"/>
              <a:buFont typeface="Wingdings" pitchFamily="2" charset="2"/>
              <a:buChar char="q"/>
            </a:pPr>
            <a:r>
              <a:rPr lang="ru-RU" sz="3200" b="1" dirty="0" smtClean="0">
                <a:solidFill>
                  <a:schemeClr val="tx2"/>
                </a:solidFill>
              </a:rPr>
              <a:t>Разработаны </a:t>
            </a:r>
            <a:r>
              <a:rPr lang="ru-RU" sz="3200" b="1" dirty="0" smtClean="0">
                <a:solidFill>
                  <a:srgbClr val="C00000"/>
                </a:solidFill>
              </a:rPr>
              <a:t>локальные акты</a:t>
            </a:r>
            <a:r>
              <a:rPr lang="ru-RU" sz="3200" b="1" dirty="0" smtClean="0">
                <a:solidFill>
                  <a:srgbClr val="FF0000"/>
                </a:solidFill>
              </a:rPr>
              <a:t>, </a:t>
            </a:r>
            <a:r>
              <a:rPr lang="ru-RU" sz="3200" b="1" dirty="0" smtClean="0">
                <a:solidFill>
                  <a:schemeClr val="tx2"/>
                </a:solidFill>
              </a:rPr>
              <a:t>регламентирующие установление заработной платы работников образовательного учреждения, в том числе стимулирующих  надбавок и доплат, порядка и размеров премирования; 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ct val="70000"/>
              <a:buFont typeface="Wingdings" pitchFamily="2" charset="2"/>
              <a:buChar char="q"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Обеспечены 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кадровые, финансовые, материально-технические и иные условия 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реализации основной образовательной программы дошкольного образования в соответствии с требованиями  ФГОС.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Char char=""/>
              <a:tabLst/>
              <a:defRPr/>
            </a:pPr>
            <a:endParaRPr lang="ru-RU" sz="3200" dirty="0" smtClean="0">
              <a:solidFill>
                <a:schemeClr val="tx2"/>
              </a:solidFill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tabLst/>
              <a:defRPr/>
            </a:pPr>
            <a:r>
              <a:rPr kumimoji="0" lang="ru-RU" sz="3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9381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(По К.Ю.</a:t>
            </a:r>
            <a:r>
              <a:rPr kumimoji="0" lang="ru-RU" sz="3100" b="1" i="0" u="none" strike="noStrike" kern="1200" cap="none" spc="0" normalizeH="0" noProof="0" dirty="0" smtClean="0">
                <a:ln>
                  <a:noFill/>
                </a:ln>
                <a:solidFill>
                  <a:srgbClr val="59381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Белой «Программы и планы ДОО в соответствии с ФГОС ДОО») </a:t>
            </a:r>
            <a:endParaRPr kumimoji="0" lang="ru-RU" sz="3100" b="1" i="0" u="none" strike="noStrike" kern="1200" cap="none" spc="0" normalizeH="0" baseline="0" noProof="0" dirty="0" smtClean="0">
              <a:ln>
                <a:noFill/>
              </a:ln>
              <a:solidFill>
                <a:srgbClr val="593813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 charset="0"/>
              <a:buChar char="§"/>
              <a:tabLst/>
              <a:defRPr/>
            </a:pPr>
            <a:endParaRPr kumimoji="0" lang="ru-RU" sz="3200" b="1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Char char=""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51"/>
          <p:cNvGrpSpPr/>
          <p:nvPr/>
        </p:nvGrpSpPr>
        <p:grpSpPr>
          <a:xfrm>
            <a:off x="-32" y="5849064"/>
            <a:ext cx="9144032" cy="1036320"/>
            <a:chOff x="-32" y="5821680"/>
            <a:chExt cx="9144032" cy="1036320"/>
          </a:xfrm>
        </p:grpSpPr>
        <p:pic>
          <p:nvPicPr>
            <p:cNvPr id="53" name="Рисунок 52" descr="Рисунок-ручки-1.jpg"/>
            <p:cNvPicPr>
              <a:picLocks noChangeAspect="1"/>
            </p:cNvPicPr>
            <p:nvPr/>
          </p:nvPicPr>
          <p:blipFill>
            <a:blip r:embed="rId2" cstate="print">
              <a:lum bright="17000"/>
            </a:blip>
            <a:stretch>
              <a:fillRect/>
            </a:stretch>
          </p:blipFill>
          <p:spPr>
            <a:xfrm>
              <a:off x="-32" y="5821680"/>
              <a:ext cx="9144032" cy="10363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4" name="TextBox 53"/>
            <p:cNvSpPr txBox="1"/>
            <p:nvPr/>
          </p:nvSpPr>
          <p:spPr>
            <a:xfrm>
              <a:off x="3214678" y="5929330"/>
              <a:ext cx="47863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spcBef>
                  <a:spcPts val="350"/>
                </a:spcBef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Москва, ул. Сельскохозяйственная, д. 18, корп. 3</a:t>
              </a:r>
              <a:b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</a:br>
              <a: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Тел. (495) 656-70-33. </a:t>
              </a:r>
              <a:r>
                <a:rPr lang="ru-RU" sz="1200" b="1" dirty="0" err="1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E-mail</a:t>
              </a:r>
              <a: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: </a:t>
              </a:r>
              <a:r>
                <a:rPr lang="en-US" sz="1200" b="1" dirty="0" err="1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dou</a:t>
              </a:r>
              <a: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@</a:t>
              </a:r>
              <a:r>
                <a:rPr lang="ru-RU" sz="1200" b="1" dirty="0" err="1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tc-sfera.ru</a:t>
              </a:r>
              <a:endParaRPr lang="ru-RU" sz="1200" b="1" dirty="0" smtClean="0"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endParaRPr>
            </a:p>
          </p:txBody>
        </p:sp>
      </p:grpSp>
      <p:sp>
        <p:nvSpPr>
          <p:cNvPr id="6" name="Заголовок 1"/>
          <p:cNvSpPr txBox="1">
            <a:spLocks/>
          </p:cNvSpPr>
          <p:nvPr/>
        </p:nvSpPr>
        <p:spPr>
          <a:xfrm>
            <a:off x="2123728" y="4365104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600" b="1" i="0" u="none" strike="noStrike" kern="1200" cap="all" spc="0" normalizeH="0" baseline="0" noProof="0" dirty="0" smtClean="0">
              <a:ln>
                <a:noFill/>
              </a:ln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" name="Рисунок 7" descr="Все хорошо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143000"/>
            <a:ext cx="9144000" cy="5715000"/>
          </a:xfrm>
          <a:prstGeom prst="rect">
            <a:avLst/>
          </a:prstGeom>
        </p:spPr>
      </p:pic>
      <p:sp>
        <p:nvSpPr>
          <p:cNvPr id="9" name="Заголовок 4"/>
          <p:cNvSpPr txBox="1">
            <a:spLocks/>
          </p:cNvSpPr>
          <p:nvPr/>
        </p:nvSpPr>
        <p:spPr>
          <a:xfrm>
            <a:off x="457200" y="188640"/>
            <a:ext cx="8229600" cy="792088"/>
          </a:xfrm>
          <a:prstGeom prst="rect">
            <a:avLst/>
          </a:prstGeom>
        </p:spPr>
        <p:txBody>
          <a:bodyPr/>
          <a:lstStyle/>
          <a:p>
            <a:pPr lvl="0" algn="ctr">
              <a:spcBef>
                <a:spcPct val="0"/>
              </a:spcBef>
            </a:pPr>
            <a:r>
              <a:rPr kumimoji="0" lang="ru-RU" sz="4000" b="1" i="0" u="none" strike="noStrike" kern="1200" cap="all" spc="0" normalizeH="0" baseline="0" noProof="0" dirty="0" smtClean="0">
                <a:ln>
                  <a:noFill/>
                </a:ln>
                <a:solidFill>
                  <a:srgbClr val="EB63C7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Все хорошо</a:t>
            </a:r>
            <a:r>
              <a:rPr kumimoji="0" lang="ru-RU" sz="4000" b="1" i="0" u="none" strike="noStrike" kern="1200" cap="all" spc="0" normalizeH="0" baseline="0" noProof="0" dirty="0" smtClean="0">
                <a:ln>
                  <a:noFill/>
                </a:ln>
                <a:solidFill>
                  <a:srgbClr val="E668D4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6"/>
          <p:cNvSpPr>
            <a:spLocks noChangeArrowheads="1"/>
          </p:cNvSpPr>
          <p:nvPr/>
        </p:nvSpPr>
        <p:spPr bwMode="auto">
          <a:xfrm>
            <a:off x="0" y="5572125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dirty="0">
                <a:solidFill>
                  <a:schemeClr val="tx2"/>
                </a:solidFill>
                <a:latin typeface="Arial Black" pitchFamily="34" charset="0"/>
              </a:rPr>
              <a:t>МОНИТОРИНГ — </a:t>
            </a:r>
            <a:r>
              <a:rPr lang="ru-RU" sz="2400" b="1" dirty="0">
                <a:solidFill>
                  <a:schemeClr val="tx2"/>
                </a:solidFill>
                <a:cs typeface="Arial" charset="0"/>
              </a:rPr>
              <a:t>синоним в русском языке</a:t>
            </a:r>
            <a:r>
              <a:rPr lang="ru-RU" sz="2400" b="1" dirty="0">
                <a:solidFill>
                  <a:schemeClr val="tx2"/>
                </a:solidFill>
                <a:latin typeface="Arial Black" pitchFamily="34" charset="0"/>
              </a:rPr>
              <a:t> ПРОВЕРКА</a:t>
            </a:r>
          </a:p>
          <a:p>
            <a:pPr algn="ctr"/>
            <a:r>
              <a:rPr lang="ru-RU" sz="2400" b="1" dirty="0">
                <a:solidFill>
                  <a:schemeClr val="tx2"/>
                </a:solidFill>
                <a:latin typeface="Arial Black" pitchFamily="34" charset="0"/>
              </a:rPr>
              <a:t> (</a:t>
            </a:r>
            <a:r>
              <a:rPr lang="ru-RU" sz="2400" b="1" i="1" dirty="0" err="1">
                <a:solidFill>
                  <a:schemeClr val="tx2"/>
                </a:solidFill>
                <a:latin typeface="Arial Black" pitchFamily="34" charset="0"/>
              </a:rPr>
              <a:t>про-вера</a:t>
            </a:r>
            <a:r>
              <a:rPr lang="ru-RU" sz="2400" b="1" i="1" dirty="0">
                <a:solidFill>
                  <a:schemeClr val="tx2"/>
                </a:solidFill>
                <a:latin typeface="Arial Black" pitchFamily="34" charset="0"/>
              </a:rPr>
              <a:t>, </a:t>
            </a:r>
            <a:r>
              <a:rPr lang="ru-RU" sz="2400" b="1" i="1" dirty="0" err="1" smtClean="0">
                <a:solidFill>
                  <a:schemeClr val="tx2"/>
                </a:solidFill>
                <a:latin typeface="Arial Black" pitchFamily="34" charset="0"/>
              </a:rPr>
              <a:t>ве-ра</a:t>
            </a:r>
            <a:r>
              <a:rPr lang="ru-RU" sz="2400" b="1" i="1" dirty="0" smtClean="0">
                <a:solidFill>
                  <a:schemeClr val="tx2"/>
                </a:solidFill>
                <a:latin typeface="Arial Black" pitchFamily="34" charset="0"/>
              </a:rPr>
              <a:t> — </a:t>
            </a:r>
            <a:r>
              <a:rPr lang="ru-RU" sz="2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ведать </a:t>
            </a:r>
            <a:r>
              <a:rPr lang="ru-RU" sz="2400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ра</a:t>
            </a:r>
            <a:r>
              <a:rPr lang="ru-RU" sz="24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sz="2400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про-ведать</a:t>
            </a:r>
            <a:r>
              <a:rPr lang="ru-RU" sz="24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свет</a:t>
            </a:r>
            <a:r>
              <a:rPr lang="ru-RU" sz="2400" b="1" dirty="0">
                <a:solidFill>
                  <a:schemeClr val="tx2"/>
                </a:solidFill>
                <a:latin typeface="Arial Black" pitchFamily="34" charset="0"/>
              </a:rPr>
              <a:t>).</a:t>
            </a:r>
          </a:p>
        </p:txBody>
      </p:sp>
      <p:pic>
        <p:nvPicPr>
          <p:cNvPr id="3" name="Picture 6" descr="C:\Users\Supervisor\Pictures\мониторинг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43425" y="214313"/>
            <a:ext cx="4600575" cy="4929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8" descr="C:\Users\Supervisor\Pictures\мониторин-3.jpg"/>
          <p:cNvPicPr>
            <a:picLocks noChangeAspect="1" noChangeArrowheads="1"/>
          </p:cNvPicPr>
          <p:nvPr/>
        </p:nvPicPr>
        <p:blipFill>
          <a:blip r:embed="rId3" cstate="print"/>
          <a:srcRect r="16418"/>
          <a:stretch>
            <a:fillRect/>
          </a:stretch>
        </p:blipFill>
        <p:spPr bwMode="auto">
          <a:xfrm>
            <a:off x="357188" y="214313"/>
            <a:ext cx="4000500" cy="478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51"/>
          <p:cNvGrpSpPr/>
          <p:nvPr/>
        </p:nvGrpSpPr>
        <p:grpSpPr>
          <a:xfrm>
            <a:off x="-32" y="5849064"/>
            <a:ext cx="9144032" cy="1036320"/>
            <a:chOff x="-32" y="5821680"/>
            <a:chExt cx="9144032" cy="1036320"/>
          </a:xfrm>
        </p:grpSpPr>
        <p:pic>
          <p:nvPicPr>
            <p:cNvPr id="53" name="Рисунок 52" descr="Рисунок-ручки-1.jpg"/>
            <p:cNvPicPr>
              <a:picLocks noChangeAspect="1"/>
            </p:cNvPicPr>
            <p:nvPr/>
          </p:nvPicPr>
          <p:blipFill>
            <a:blip r:embed="rId2" cstate="print">
              <a:lum bright="17000"/>
            </a:blip>
            <a:stretch>
              <a:fillRect/>
            </a:stretch>
          </p:blipFill>
          <p:spPr>
            <a:xfrm>
              <a:off x="-32" y="5821680"/>
              <a:ext cx="9144032" cy="10363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4" name="TextBox 53"/>
            <p:cNvSpPr txBox="1"/>
            <p:nvPr/>
          </p:nvSpPr>
          <p:spPr>
            <a:xfrm>
              <a:off x="3214678" y="5929330"/>
              <a:ext cx="47863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spcBef>
                  <a:spcPts val="350"/>
                </a:spcBef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Москва, ул. Сельскохозяйственная, д. 18, корп. 3</a:t>
              </a:r>
              <a:b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</a:br>
              <a: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Тел. (495) 656-70-33. </a:t>
              </a:r>
              <a:r>
                <a:rPr lang="ru-RU" sz="1200" b="1" dirty="0" err="1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E-mail</a:t>
              </a:r>
              <a: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: </a:t>
              </a:r>
              <a:r>
                <a:rPr lang="en-US" sz="1200" b="1" dirty="0" err="1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dou</a:t>
              </a:r>
              <a: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@</a:t>
              </a:r>
              <a:r>
                <a:rPr lang="ru-RU" sz="1200" b="1" dirty="0" err="1" smtClean="0"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tc-sfera.ru</a:t>
              </a:r>
              <a:endParaRPr lang="ru-RU" sz="1200" b="1" dirty="0" smtClean="0"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endParaRPr>
            </a:p>
          </p:txBody>
        </p:sp>
      </p:grpSp>
      <p:sp>
        <p:nvSpPr>
          <p:cNvPr id="6" name="Заголовок 1"/>
          <p:cNvSpPr txBox="1">
            <a:spLocks/>
          </p:cNvSpPr>
          <p:nvPr/>
        </p:nvSpPr>
        <p:spPr>
          <a:xfrm>
            <a:off x="2123728" y="4365104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600" b="1" i="0" u="none" strike="noStrike" kern="1200" cap="all" spc="0" normalizeH="0" baseline="0" noProof="0" dirty="0" smtClean="0">
              <a:ln>
                <a:noFill/>
              </a:ln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Заголовок 4"/>
          <p:cNvSpPr txBox="1">
            <a:spLocks/>
          </p:cNvSpPr>
          <p:nvPr/>
        </p:nvSpPr>
        <p:spPr>
          <a:xfrm>
            <a:off x="457200" y="188640"/>
            <a:ext cx="8229600" cy="792088"/>
          </a:xfrm>
          <a:prstGeom prst="rect">
            <a:avLst/>
          </a:prstGeom>
          <a:effectLst/>
        </p:spPr>
        <p:txBody>
          <a:bodyPr/>
          <a:lstStyle/>
          <a:p>
            <a:pPr lvl="0" algn="ctr">
              <a:spcBef>
                <a:spcPct val="0"/>
              </a:spcBef>
            </a:pPr>
            <a:r>
              <a:rPr kumimoji="0" lang="ru-RU" sz="4000" b="1" i="0" u="none" strike="noStrike" kern="1200" cap="all" spc="0" normalizeH="0" baseline="0" noProof="0" dirty="0" smtClean="0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ea typeface="+mj-ea"/>
                <a:cs typeface="+mj-cs"/>
              </a:rPr>
              <a:t>Сфера</a:t>
            </a:r>
            <a:r>
              <a:rPr kumimoji="0" lang="ru-RU" sz="4000" b="1" i="0" u="none" strike="noStrike" kern="1200" cap="all" spc="0" normalizeH="0" noProof="0" dirty="0" smtClean="0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ea typeface="+mj-ea"/>
                <a:cs typeface="+mj-cs"/>
              </a:rPr>
              <a:t> поможет</a:t>
            </a:r>
            <a:endParaRPr kumimoji="0" lang="ru-RU" sz="3200" b="1" i="0" u="none" strike="noStrike" kern="1200" cap="all" spc="0" normalizeH="0" baseline="0" noProof="0" dirty="0" smtClean="0">
              <a:ln>
                <a:noFill/>
              </a:ln>
              <a:solidFill>
                <a:srgbClr val="6600CC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pic>
        <p:nvPicPr>
          <p:cNvPr id="10" name="Рисунок 9" descr="Сфера и дерево.jpg"/>
          <p:cNvPicPr>
            <a:picLocks noChangeAspect="1"/>
          </p:cNvPicPr>
          <p:nvPr/>
        </p:nvPicPr>
        <p:blipFill>
          <a:blip r:embed="rId3" cstate="print"/>
          <a:srcRect t="2570" b="16053"/>
          <a:stretch>
            <a:fillRect/>
          </a:stretch>
        </p:blipFill>
        <p:spPr>
          <a:xfrm>
            <a:off x="-36512" y="980728"/>
            <a:ext cx="9180512" cy="59766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304800" y="214290"/>
            <a:ext cx="8553480" cy="838200"/>
          </a:xfrm>
        </p:spPr>
        <p:txBody>
          <a:bodyPr>
            <a:noAutofit/>
          </a:bodyPr>
          <a:lstStyle/>
          <a:p>
            <a:pPr algn="ctr">
              <a:lnSpc>
                <a:spcPct val="95000"/>
              </a:lnSpc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</a:pPr>
            <a:r>
              <a:rPr lang="ru-RU" sz="3200" b="1" cap="none" dirty="0" smtClean="0">
                <a:solidFill>
                  <a:schemeClr val="accent1">
                    <a:lumMod val="50000"/>
                  </a:schemeClr>
                </a:solidFill>
                <a:effectLst/>
                <a:cs typeface="Times New Roman" pitchFamily="18" charset="0"/>
              </a:rPr>
              <a:t>Подписные издания</a:t>
            </a:r>
            <a:br>
              <a:rPr lang="ru-RU" sz="3200" b="1" cap="none" dirty="0" smtClean="0">
                <a:solidFill>
                  <a:schemeClr val="accent1">
                    <a:lumMod val="50000"/>
                  </a:schemeClr>
                </a:solidFill>
                <a:effectLst/>
                <a:cs typeface="Times New Roman" pitchFamily="18" charset="0"/>
              </a:rPr>
            </a:br>
            <a:endParaRPr lang="ru-RU" sz="2000" cap="none" noProof="0" dirty="0">
              <a:solidFill>
                <a:schemeClr val="accent1">
                  <a:lumMod val="50000"/>
                </a:schemeClr>
              </a:solidFill>
              <a:effectLst/>
            </a:endParaRPr>
          </a:p>
        </p:txBody>
      </p:sp>
      <p:pic>
        <p:nvPicPr>
          <p:cNvPr id="6" name="Рисунок 5" descr="Рисунок-ручки-1.jpg"/>
          <p:cNvPicPr>
            <a:picLocks noChangeAspect="1"/>
          </p:cNvPicPr>
          <p:nvPr/>
        </p:nvPicPr>
        <p:blipFill>
          <a:blip r:embed="rId3" cstate="print">
            <a:lum bright="17000"/>
          </a:blip>
          <a:stretch>
            <a:fillRect/>
          </a:stretch>
        </p:blipFill>
        <p:spPr>
          <a:xfrm>
            <a:off x="-32" y="5821680"/>
            <a:ext cx="9144032" cy="103632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" name="Схема 4"/>
          <p:cNvGraphicFramePr/>
          <p:nvPr/>
        </p:nvGraphicFramePr>
        <p:xfrm>
          <a:off x="214282" y="1071546"/>
          <a:ext cx="4214841" cy="26432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8" name="Picture 8" descr="\\Dbserver\аннотации и иконки\Иконки\ИКОНКИ_ЖУРНАЛЫ\МЕТОДИСТ ДОУ\2012\МЕТОДИСТ_2_2012.jpg"/>
          <p:cNvPicPr>
            <a:picLocks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4282" y="3826558"/>
            <a:ext cx="1386000" cy="2098800"/>
          </a:xfrm>
          <a:prstGeom prst="rect">
            <a:avLst/>
          </a:prstGeom>
          <a:ln>
            <a:noFill/>
          </a:ln>
          <a:effectLst>
            <a:outerShdw blurRad="292100" dist="139700" dir="5400000" algn="ctr" rotWithShape="0">
              <a:srgbClr val="000000">
                <a:alpha val="65000"/>
              </a:srgbClr>
            </a:outerShdw>
          </a:effectLst>
        </p:spPr>
      </p:pic>
      <p:graphicFrame>
        <p:nvGraphicFramePr>
          <p:cNvPr id="10" name="Схема 9"/>
          <p:cNvGraphicFramePr/>
          <p:nvPr/>
        </p:nvGraphicFramePr>
        <p:xfrm>
          <a:off x="6572264" y="1000108"/>
          <a:ext cx="2286016" cy="2857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pic>
        <p:nvPicPr>
          <p:cNvPr id="11" name="Picture 1" descr="G:\Разобрать!\DOU_8_2013_b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643438" y="1142985"/>
            <a:ext cx="1703795" cy="2571767"/>
          </a:xfrm>
          <a:prstGeom prst="rect">
            <a:avLst/>
          </a:prstGeom>
          <a:noFill/>
          <a:effectLst>
            <a:outerShdw blurRad="292100" dist="139700" dir="5400000" algn="ctr" rotWithShape="0">
              <a:srgbClr val="000000">
                <a:alpha val="65000"/>
              </a:srgbClr>
            </a:outerShdw>
          </a:effectLst>
        </p:spPr>
      </p:pic>
      <p:pic>
        <p:nvPicPr>
          <p:cNvPr id="12" name="Picture 13"/>
          <p:cNvPicPr>
            <a:picLocks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4594" y="3830530"/>
            <a:ext cx="1386000" cy="2098800"/>
          </a:xfrm>
          <a:prstGeom prst="rect">
            <a:avLst/>
          </a:prstGeom>
          <a:noFill/>
          <a:ln>
            <a:noFill/>
          </a:ln>
          <a:effectLst>
            <a:outerShdw blurRad="292100" dist="139700" dir="5400000" algn="ctr" rotWithShape="0">
              <a:srgbClr val="000000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2280" y="3830530"/>
            <a:ext cx="1386000" cy="2098800"/>
          </a:xfrm>
          <a:prstGeom prst="rect">
            <a:avLst/>
          </a:prstGeom>
          <a:noFill/>
          <a:ln>
            <a:noFill/>
          </a:ln>
          <a:effectLst>
            <a:outerShdw blurRad="292100" dist="139700" dir="5400000" algn="ctr" rotWithShape="0">
              <a:srgbClr val="000000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1"/>
          <p:cNvPicPr>
            <a:picLocks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3933" y="3826558"/>
            <a:ext cx="1386000" cy="2098800"/>
          </a:xfrm>
          <a:prstGeom prst="rect">
            <a:avLst/>
          </a:prstGeom>
          <a:noFill/>
          <a:ln>
            <a:noFill/>
          </a:ln>
          <a:effectLst>
            <a:outerShdw blurRad="292100" dist="139700" dir="5400000" algn="ctr" rotWithShape="0">
              <a:srgbClr val="000000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0"/>
          <p:cNvPicPr>
            <a:picLocks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7983" y="3826558"/>
            <a:ext cx="1386000" cy="2098800"/>
          </a:xfrm>
          <a:prstGeom prst="rect">
            <a:avLst/>
          </a:prstGeom>
          <a:noFill/>
          <a:ln>
            <a:noFill/>
          </a:ln>
          <a:effectLst>
            <a:outerShdw blurRad="292100" dist="139700" dir="5400000" algn="ctr" rotWithShape="0">
              <a:srgbClr val="000000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3214678" y="5967731"/>
            <a:ext cx="47863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Bef>
                <a:spcPts val="35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200" b="1" dirty="0" smtClean="0"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Москва, ул. Сельскохозяйственная, д. 18, корп. 3</a:t>
            </a:r>
            <a:br>
              <a:rPr lang="ru-RU" sz="1200" b="1" dirty="0" smtClean="0"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</a:br>
            <a:r>
              <a:rPr lang="ru-RU" sz="1200" b="1" dirty="0" smtClean="0"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Тел. (495) 656-70-33. </a:t>
            </a:r>
            <a:r>
              <a:rPr lang="ru-RU" sz="1200" b="1" dirty="0" err="1" smtClean="0"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E-mail</a:t>
            </a:r>
            <a:r>
              <a:rPr lang="ru-RU" sz="1200" b="1" dirty="0" smtClean="0"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: </a:t>
            </a:r>
            <a:r>
              <a:rPr lang="en-US" sz="1200" b="1" dirty="0" err="1" smtClean="0"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dou</a:t>
            </a:r>
            <a:r>
              <a:rPr lang="ru-RU" sz="1200" b="1" dirty="0" smtClean="0"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@</a:t>
            </a:r>
            <a:r>
              <a:rPr lang="ru-RU" sz="1200" b="1" dirty="0" err="1" smtClean="0"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tc-sfera.ru</a:t>
            </a:r>
            <a:endParaRPr lang="ru-RU" sz="1200" b="1" dirty="0" smtClean="0">
              <a:solidFill>
                <a:schemeClr val="bg1"/>
              </a:solidFill>
              <a:latin typeface="Arial" pitchFamily="34" charset="0"/>
              <a:ea typeface="Arial Unicode MS" pitchFamily="34" charset="-128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304800" y="1071546"/>
            <a:ext cx="8553480" cy="838200"/>
          </a:xfrm>
        </p:spPr>
        <p:txBody>
          <a:bodyPr>
            <a:noAutofit/>
          </a:bodyPr>
          <a:lstStyle/>
          <a:p>
            <a:pPr algn="ctr">
              <a:lnSpc>
                <a:spcPct val="95000"/>
              </a:lnSpc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</a:pPr>
            <a:r>
              <a:rPr lang="ru-RU" sz="2800" b="1" cap="none" dirty="0" smtClean="0">
                <a:solidFill>
                  <a:schemeClr val="accent1">
                    <a:lumMod val="50000"/>
                  </a:schemeClr>
                </a:solidFill>
                <a:effectLst/>
                <a:cs typeface="Times New Roman" pitchFamily="18" charset="0"/>
              </a:rPr>
              <a:t>Программа «ИСТОКИ»</a:t>
            </a:r>
            <a:r>
              <a:rPr lang="en-US" sz="2400" b="1" cap="none" dirty="0" smtClean="0">
                <a:solidFill>
                  <a:schemeClr val="accent1">
                    <a:lumMod val="50000"/>
                  </a:schemeClr>
                </a:solidFill>
                <a:effectLst/>
                <a:cs typeface="Times New Roman" pitchFamily="18" charset="0"/>
              </a:rPr>
              <a:t/>
            </a:r>
            <a:br>
              <a:rPr lang="en-US" sz="2400" b="1" cap="none" dirty="0" smtClean="0">
                <a:solidFill>
                  <a:schemeClr val="accent1">
                    <a:lumMod val="50000"/>
                  </a:schemeClr>
                </a:solidFill>
                <a:effectLst/>
                <a:cs typeface="Times New Roman" pitchFamily="18" charset="0"/>
              </a:rPr>
            </a:br>
            <a:r>
              <a:rPr lang="ru-RU" sz="2400" cap="none" dirty="0" smtClean="0">
                <a:solidFill>
                  <a:schemeClr val="accent1">
                    <a:lumMod val="50000"/>
                  </a:schemeClr>
                </a:solidFill>
                <a:effectLst/>
                <a:cs typeface="Times New Roman" pitchFamily="18" charset="0"/>
              </a:rPr>
              <a:t>Под редакцией Ларисы Алексеевны Парамоновой</a:t>
            </a:r>
            <a:endParaRPr lang="ru-RU" sz="2400" cap="none" noProof="0" dirty="0">
              <a:solidFill>
                <a:schemeClr val="accent1">
                  <a:lumMod val="50000"/>
                </a:schemeClr>
              </a:solidFill>
              <a:effectLst/>
            </a:endParaRPr>
          </a:p>
        </p:txBody>
      </p:sp>
      <p:pic>
        <p:nvPicPr>
          <p:cNvPr id="6" name="Рисунок 5" descr="Рисунок-ручки-1.jpg"/>
          <p:cNvPicPr>
            <a:picLocks noChangeAspect="1"/>
          </p:cNvPicPr>
          <p:nvPr/>
        </p:nvPicPr>
        <p:blipFill>
          <a:blip r:embed="rId3" cstate="print">
            <a:lum bright="17000"/>
          </a:blip>
          <a:stretch>
            <a:fillRect/>
          </a:stretch>
        </p:blipFill>
        <p:spPr>
          <a:xfrm>
            <a:off x="-32" y="5821680"/>
            <a:ext cx="9144032" cy="1036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74" y="2152665"/>
            <a:ext cx="2286000" cy="3419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317" y="2143116"/>
            <a:ext cx="2168525" cy="314960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2" y="2285992"/>
            <a:ext cx="2233613" cy="318452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40" y="2500306"/>
            <a:ext cx="2133600" cy="3071813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214678" y="5929330"/>
            <a:ext cx="47863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Bef>
                <a:spcPts val="35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200" b="1" dirty="0" smtClean="0"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Москва, ул. Сельскохозяйственная, д. 18, корп. 3</a:t>
            </a:r>
            <a:br>
              <a:rPr lang="ru-RU" sz="1200" b="1" dirty="0" smtClean="0"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</a:br>
            <a:r>
              <a:rPr lang="ru-RU" sz="1200" b="1" dirty="0" smtClean="0"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Тел. (495) 656-70-33. </a:t>
            </a:r>
            <a:r>
              <a:rPr lang="ru-RU" sz="1200" b="1" dirty="0" err="1" smtClean="0"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E-mail</a:t>
            </a:r>
            <a:r>
              <a:rPr lang="ru-RU" sz="1200" b="1" dirty="0" smtClean="0"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: </a:t>
            </a:r>
            <a:r>
              <a:rPr lang="en-US" sz="1200" b="1" dirty="0" err="1" smtClean="0"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dou</a:t>
            </a:r>
            <a:r>
              <a:rPr lang="ru-RU" sz="1200" b="1" dirty="0" smtClean="0"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@</a:t>
            </a:r>
            <a:r>
              <a:rPr lang="ru-RU" sz="1200" b="1" dirty="0" err="1" smtClean="0"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tc-sfera.ru</a:t>
            </a:r>
            <a:endParaRPr lang="ru-RU" sz="1200" b="1" dirty="0" smtClean="0">
              <a:solidFill>
                <a:schemeClr val="bg1"/>
              </a:solidFill>
              <a:latin typeface="Arial" pitchFamily="34" charset="0"/>
              <a:ea typeface="Arial Unicode MS" pitchFamily="34" charset="-128"/>
              <a:cs typeface="Arial" pitchFamily="34" charset="0"/>
            </a:endParaRPr>
          </a:p>
        </p:txBody>
      </p:sp>
      <p:sp>
        <p:nvSpPr>
          <p:cNvPr id="16" name="Rectangle 1"/>
          <p:cNvSpPr txBox="1">
            <a:spLocks/>
          </p:cNvSpPr>
          <p:nvPr/>
        </p:nvSpPr>
        <p:spPr>
          <a:xfrm>
            <a:off x="304800" y="214290"/>
            <a:ext cx="8553480" cy="838200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3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Times New Roman" pitchFamily="18" charset="0"/>
              </a:rPr>
              <a:t>Программно-методическое обеспечение</a:t>
            </a:r>
            <a:r>
              <a:rPr kumimoji="0" lang="en-US" sz="23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Times New Roman" pitchFamily="18" charset="0"/>
              </a:rPr>
              <a:t> </a:t>
            </a:r>
            <a:endParaRPr kumimoji="0" lang="ru-RU" sz="2300" b="1" i="0" u="none" strike="noStrike" kern="1200" cap="all" spc="0" normalizeH="0" baseline="0" noProof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+mj-lt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3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Times New Roman" pitchFamily="18" charset="0"/>
              </a:rPr>
              <a:t>дошкольного образования</a:t>
            </a:r>
            <a:r>
              <a:rPr kumimoji="0" lang="en-US" sz="20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Times New Roman" pitchFamily="18" charset="0"/>
              </a:rPr>
              <a:t/>
            </a:r>
            <a:br>
              <a:rPr kumimoji="0" lang="en-US" sz="20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Times New Roman" pitchFamily="18" charset="0"/>
              </a:rPr>
            </a:br>
            <a:endParaRPr kumimoji="0" lang="ru-RU" sz="2000" b="0" i="0" u="none" strike="noStrike" kern="1200" cap="all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304800" y="1142984"/>
            <a:ext cx="8553480" cy="642942"/>
          </a:xfrm>
        </p:spPr>
        <p:txBody>
          <a:bodyPr>
            <a:noAutofit/>
          </a:bodyPr>
          <a:lstStyle/>
          <a:p>
            <a:pPr algn="ctr">
              <a:lnSpc>
                <a:spcPct val="95000"/>
              </a:lnSpc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</a:pPr>
            <a:r>
              <a:rPr lang="ru-RU" sz="2800" b="1" cap="none" dirty="0" smtClean="0">
                <a:solidFill>
                  <a:schemeClr val="accent1">
                    <a:lumMod val="50000"/>
                  </a:schemeClr>
                </a:solidFill>
                <a:effectLst/>
                <a:cs typeface="Times New Roman" pitchFamily="18" charset="0"/>
              </a:rPr>
              <a:t>Программа «Детский сад — Дом радости»</a:t>
            </a:r>
            <a:br>
              <a:rPr lang="ru-RU" sz="2800" b="1" cap="none" dirty="0" smtClean="0">
                <a:solidFill>
                  <a:schemeClr val="accent1">
                    <a:lumMod val="50000"/>
                  </a:schemeClr>
                </a:solidFill>
                <a:effectLst/>
                <a:cs typeface="Times New Roman" pitchFamily="18" charset="0"/>
              </a:rPr>
            </a:br>
            <a:r>
              <a:rPr lang="ru-RU" sz="2400" cap="none" dirty="0" smtClean="0">
                <a:solidFill>
                  <a:schemeClr val="accent1">
                    <a:lumMod val="50000"/>
                  </a:schemeClr>
                </a:solidFill>
                <a:effectLst/>
                <a:cs typeface="Times New Roman" pitchFamily="18" charset="0"/>
              </a:rPr>
              <a:t>Натальи Михайловны Крыловой</a:t>
            </a:r>
            <a:endParaRPr lang="ru-RU" sz="2400" cap="none" noProof="0" dirty="0">
              <a:solidFill>
                <a:schemeClr val="accent1">
                  <a:lumMod val="50000"/>
                </a:schemeClr>
              </a:solidFill>
              <a:effectLst/>
            </a:endParaRPr>
          </a:p>
        </p:txBody>
      </p:sp>
      <p:pic>
        <p:nvPicPr>
          <p:cNvPr id="6" name="Рисунок 5" descr="Рисунок-ручки-1.jpg"/>
          <p:cNvPicPr>
            <a:picLocks noChangeAspect="1"/>
          </p:cNvPicPr>
          <p:nvPr/>
        </p:nvPicPr>
        <p:blipFill>
          <a:blip r:embed="rId3" cstate="print">
            <a:lum bright="17000"/>
          </a:blip>
          <a:stretch>
            <a:fillRect/>
          </a:stretch>
        </p:blipFill>
        <p:spPr>
          <a:xfrm>
            <a:off x="-32" y="5821680"/>
            <a:ext cx="9144032" cy="1036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7" descr="G:\Для сайта книги\Сделать!\300_Крылова_Radosti_metod_komment_Krilov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86512" y="2060144"/>
            <a:ext cx="2373841" cy="3369120"/>
          </a:xfrm>
          <a:prstGeom prst="rect">
            <a:avLst/>
          </a:prstGeom>
          <a:noFill/>
          <a:effectLst>
            <a:outerShdw blurRad="292100" dist="139700" dir="5400000" algn="ctr" rotWithShape="0">
              <a:srgbClr val="000000">
                <a:alpha val="65000"/>
              </a:srgbClr>
            </a:outerShdw>
          </a:effectLst>
        </p:spPr>
      </p:pic>
      <p:pic>
        <p:nvPicPr>
          <p:cNvPr id="14" name="Picture 8" descr="G:\Для сайта книги\Сделать!\300_Крылова_Программа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2043397"/>
            <a:ext cx="2359658" cy="3385867"/>
          </a:xfrm>
          <a:prstGeom prst="rect">
            <a:avLst/>
          </a:prstGeom>
          <a:noFill/>
          <a:effectLst>
            <a:outerShdw blurRad="292100" dist="139700" dir="5400000" algn="ctr" rotWithShape="0">
              <a:srgbClr val="000000">
                <a:alpha val="65000"/>
              </a:srgbClr>
            </a:outerShdw>
          </a:effectLst>
        </p:spPr>
      </p:pic>
      <p:pic>
        <p:nvPicPr>
          <p:cNvPr id="15" name="Picture 9" descr="G:\Для сайта книги\Сделать!\300_Крылова_Radosti_monitiring_Krilova_Timoshenko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57554" y="2071678"/>
            <a:ext cx="2383205" cy="3357586"/>
          </a:xfrm>
          <a:prstGeom prst="rect">
            <a:avLst/>
          </a:prstGeom>
          <a:noFill/>
          <a:effectLst>
            <a:outerShdw blurRad="292100" dist="139700" dir="5400000" algn="ctr" rotWithShape="0">
              <a:srgbClr val="000000">
                <a:alpha val="65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3214678" y="5929330"/>
            <a:ext cx="47863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Bef>
                <a:spcPts val="35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200" b="1" dirty="0" smtClean="0"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Москва, ул. Сельскохозяйственная, д. 18, корп. 3</a:t>
            </a:r>
            <a:br>
              <a:rPr lang="ru-RU" sz="1200" b="1" dirty="0" smtClean="0"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</a:br>
            <a:r>
              <a:rPr lang="ru-RU" sz="1200" b="1" dirty="0" smtClean="0"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Тел. (495) 656-70-33. </a:t>
            </a:r>
            <a:r>
              <a:rPr lang="ru-RU" sz="1200" b="1" dirty="0" err="1" smtClean="0"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E-mail</a:t>
            </a:r>
            <a:r>
              <a:rPr lang="ru-RU" sz="1200" b="1" dirty="0" smtClean="0"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: </a:t>
            </a:r>
            <a:r>
              <a:rPr lang="en-US" sz="1200" b="1" dirty="0" err="1" smtClean="0"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dou</a:t>
            </a:r>
            <a:r>
              <a:rPr lang="ru-RU" sz="1200" b="1" dirty="0" smtClean="0"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@</a:t>
            </a:r>
            <a:r>
              <a:rPr lang="ru-RU" sz="1200" b="1" dirty="0" err="1" smtClean="0"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tc-sfera.ru</a:t>
            </a:r>
            <a:endParaRPr lang="ru-RU" sz="1200" b="1" dirty="0" smtClean="0">
              <a:solidFill>
                <a:schemeClr val="bg1"/>
              </a:solidFill>
              <a:latin typeface="Arial" pitchFamily="34" charset="0"/>
              <a:ea typeface="Arial Unicode MS" pitchFamily="34" charset="-128"/>
              <a:cs typeface="Arial" pitchFamily="34" charset="0"/>
            </a:endParaRPr>
          </a:p>
        </p:txBody>
      </p:sp>
      <p:sp>
        <p:nvSpPr>
          <p:cNvPr id="11" name="Rectangle 1"/>
          <p:cNvSpPr txBox="1">
            <a:spLocks/>
          </p:cNvSpPr>
          <p:nvPr/>
        </p:nvSpPr>
        <p:spPr>
          <a:xfrm>
            <a:off x="304800" y="214290"/>
            <a:ext cx="8553480" cy="838200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3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Times New Roman" pitchFamily="18" charset="0"/>
              </a:rPr>
              <a:t>Программно-методическое обеспечение</a:t>
            </a:r>
            <a:r>
              <a:rPr kumimoji="0" lang="en-US" sz="23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Times New Roman" pitchFamily="18" charset="0"/>
              </a:rPr>
              <a:t> </a:t>
            </a:r>
            <a:endParaRPr kumimoji="0" lang="ru-RU" sz="2300" b="1" i="0" u="none" strike="noStrike" kern="1200" cap="all" spc="0" normalizeH="0" baseline="0" noProof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+mj-lt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3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Times New Roman" pitchFamily="18" charset="0"/>
              </a:rPr>
              <a:t>дошкольного образования</a:t>
            </a:r>
            <a:r>
              <a:rPr kumimoji="0" lang="en-US" sz="20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Times New Roman" pitchFamily="18" charset="0"/>
              </a:rPr>
              <a:t/>
            </a:r>
            <a:br>
              <a:rPr kumimoji="0" lang="en-US" sz="20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Times New Roman" pitchFamily="18" charset="0"/>
              </a:rPr>
            </a:br>
            <a:endParaRPr kumimoji="0" lang="ru-RU" sz="2000" b="0" i="0" u="none" strike="noStrike" kern="1200" cap="all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304800" y="376222"/>
            <a:ext cx="8553480" cy="838200"/>
          </a:xfrm>
        </p:spPr>
        <p:txBody>
          <a:bodyPr>
            <a:noAutofit/>
          </a:bodyPr>
          <a:lstStyle/>
          <a:p>
            <a:pPr algn="ctr">
              <a:lnSpc>
                <a:spcPct val="95000"/>
              </a:lnSpc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</a:pPr>
            <a:r>
              <a:rPr lang="ru-RU" sz="2000" cap="none" dirty="0" smtClean="0">
                <a:solidFill>
                  <a:schemeClr val="accent1">
                    <a:lumMod val="50000"/>
                  </a:schemeClr>
                </a:solidFill>
                <a:effectLst/>
                <a:cs typeface="Times New Roman" pitchFamily="18" charset="0"/>
              </a:rPr>
              <a:t/>
            </a:r>
            <a:br>
              <a:rPr lang="ru-RU" sz="2000" cap="none" dirty="0" smtClean="0">
                <a:solidFill>
                  <a:schemeClr val="accent1">
                    <a:lumMod val="50000"/>
                  </a:schemeClr>
                </a:solidFill>
                <a:effectLst/>
                <a:cs typeface="Times New Roman" pitchFamily="18" charset="0"/>
              </a:rPr>
            </a:br>
            <a:r>
              <a:rPr lang="ru-RU" sz="2000" cap="none" dirty="0" smtClean="0">
                <a:solidFill>
                  <a:schemeClr val="accent1">
                    <a:lumMod val="50000"/>
                  </a:schemeClr>
                </a:solidFill>
                <a:effectLst/>
                <a:cs typeface="Times New Roman" pitchFamily="18" charset="0"/>
              </a:rPr>
              <a:t/>
            </a:r>
            <a:br>
              <a:rPr lang="ru-RU" sz="2000" cap="none" dirty="0" smtClean="0">
                <a:solidFill>
                  <a:schemeClr val="accent1">
                    <a:lumMod val="50000"/>
                  </a:schemeClr>
                </a:solidFill>
                <a:effectLst/>
                <a:cs typeface="Times New Roman" pitchFamily="18" charset="0"/>
              </a:rPr>
            </a:br>
            <a:r>
              <a:rPr lang="ru-RU" sz="2000" cap="none" dirty="0" smtClean="0">
                <a:solidFill>
                  <a:schemeClr val="accent1">
                    <a:lumMod val="50000"/>
                  </a:schemeClr>
                </a:solidFill>
                <a:effectLst/>
                <a:cs typeface="Times New Roman" pitchFamily="18" charset="0"/>
              </a:rPr>
              <a:t/>
            </a:r>
            <a:br>
              <a:rPr lang="ru-RU" sz="2000" cap="none" dirty="0" smtClean="0">
                <a:solidFill>
                  <a:schemeClr val="accent1">
                    <a:lumMod val="50000"/>
                  </a:schemeClr>
                </a:solidFill>
                <a:effectLst/>
                <a:cs typeface="Times New Roman" pitchFamily="18" charset="0"/>
              </a:rPr>
            </a:br>
            <a:r>
              <a:rPr lang="ru-RU" sz="2300" dirty="0" smtClean="0">
                <a:solidFill>
                  <a:schemeClr val="accent1">
                    <a:lumMod val="50000"/>
                  </a:schemeClr>
                </a:solidFill>
                <a:effectLst/>
                <a:cs typeface="Times New Roman" pitchFamily="18" charset="0"/>
              </a:rPr>
              <a:t> </a:t>
            </a:r>
            <a:r>
              <a:rPr lang="ru-RU" sz="2300" b="1" dirty="0" smtClean="0">
                <a:solidFill>
                  <a:schemeClr val="accent1">
                    <a:lumMod val="50000"/>
                  </a:schemeClr>
                </a:solidFill>
                <a:effectLst/>
                <a:cs typeface="Times New Roman" pitchFamily="18" charset="0"/>
              </a:rPr>
              <a:t>Авторские </a:t>
            </a:r>
            <a:r>
              <a:rPr lang="en-US" sz="2300" b="1" dirty="0" smtClean="0">
                <a:solidFill>
                  <a:schemeClr val="accent1">
                    <a:lumMod val="50000"/>
                  </a:schemeClr>
                </a:solidFill>
                <a:effectLst/>
                <a:cs typeface="Times New Roman" pitchFamily="18" charset="0"/>
              </a:rPr>
              <a:t>(</a:t>
            </a:r>
            <a:r>
              <a:rPr lang="ru-RU" sz="2300" b="1" dirty="0" smtClean="0">
                <a:solidFill>
                  <a:schemeClr val="accent1">
                    <a:lumMod val="50000"/>
                  </a:schemeClr>
                </a:solidFill>
                <a:effectLst/>
                <a:cs typeface="Times New Roman" pitchFamily="18" charset="0"/>
              </a:rPr>
              <a:t>парциальные) программы </a:t>
            </a:r>
            <a:r>
              <a:rPr lang="ru-RU" sz="2300" b="1" cap="none" dirty="0" smtClean="0">
                <a:solidFill>
                  <a:schemeClr val="accent1">
                    <a:lumMod val="50000"/>
                  </a:schemeClr>
                </a:solidFill>
                <a:effectLst/>
                <a:cs typeface="Times New Roman" pitchFamily="18" charset="0"/>
              </a:rPr>
              <a:t/>
            </a:r>
            <a:br>
              <a:rPr lang="ru-RU" sz="2300" b="1" cap="none" dirty="0" smtClean="0">
                <a:solidFill>
                  <a:schemeClr val="accent1">
                    <a:lumMod val="50000"/>
                  </a:schemeClr>
                </a:solidFill>
                <a:effectLst/>
                <a:cs typeface="Times New Roman" pitchFamily="18" charset="0"/>
              </a:rPr>
            </a:br>
            <a:r>
              <a:rPr lang="ru-RU" sz="2000" cap="none" dirty="0" smtClean="0">
                <a:solidFill>
                  <a:schemeClr val="accent1">
                    <a:lumMod val="50000"/>
                  </a:schemeClr>
                </a:solidFill>
                <a:effectLst/>
                <a:cs typeface="Times New Roman" pitchFamily="18" charset="0"/>
              </a:rPr>
              <a:t/>
            </a:r>
            <a:br>
              <a:rPr lang="ru-RU" sz="2000" cap="none" dirty="0" smtClean="0">
                <a:solidFill>
                  <a:schemeClr val="accent1">
                    <a:lumMod val="50000"/>
                  </a:schemeClr>
                </a:solidFill>
                <a:effectLst/>
                <a:cs typeface="Times New Roman" pitchFamily="18" charset="0"/>
              </a:rPr>
            </a:br>
            <a:r>
              <a:rPr lang="ru-RU" sz="2200" cap="none" dirty="0" smtClean="0">
                <a:solidFill>
                  <a:schemeClr val="accent1">
                    <a:lumMod val="50000"/>
                  </a:schemeClr>
                </a:solidFill>
                <a:effectLst/>
                <a:cs typeface="Times New Roman" pitchFamily="18" charset="0"/>
              </a:rPr>
              <a:t> О.С.Ушаковой </a:t>
            </a:r>
            <a:r>
              <a:rPr lang="ru-RU" sz="2200" b="1" cap="none" dirty="0" smtClean="0">
                <a:solidFill>
                  <a:schemeClr val="accent1">
                    <a:lumMod val="50000"/>
                  </a:schemeClr>
                </a:solidFill>
                <a:effectLst/>
                <a:cs typeface="Times New Roman" pitchFamily="18" charset="0"/>
              </a:rPr>
              <a:t>«Развитие речи дошкольников»</a:t>
            </a:r>
            <a:r>
              <a:rPr lang="en-US" sz="2200" b="1" cap="none" dirty="0" smtClean="0">
                <a:solidFill>
                  <a:schemeClr val="accent1">
                    <a:lumMod val="50000"/>
                  </a:schemeClr>
                </a:solidFill>
                <a:effectLst/>
                <a:cs typeface="Times New Roman" pitchFamily="18" charset="0"/>
              </a:rPr>
              <a:t/>
            </a:r>
            <a:br>
              <a:rPr lang="en-US" sz="2200" b="1" cap="none" dirty="0" smtClean="0">
                <a:solidFill>
                  <a:schemeClr val="accent1">
                    <a:lumMod val="50000"/>
                  </a:schemeClr>
                </a:solidFill>
                <a:effectLst/>
                <a:cs typeface="Times New Roman" pitchFamily="18" charset="0"/>
              </a:rPr>
            </a:br>
            <a:r>
              <a:rPr lang="ru-RU" sz="2200" cap="none" dirty="0" smtClean="0">
                <a:solidFill>
                  <a:schemeClr val="accent1">
                    <a:lumMod val="50000"/>
                  </a:schemeClr>
                </a:solidFill>
                <a:effectLst/>
                <a:cs typeface="Times New Roman" pitchFamily="18" charset="0"/>
              </a:rPr>
              <a:t>Е.В. Колесниковой</a:t>
            </a:r>
            <a:r>
              <a:rPr lang="ru-RU" sz="2200" b="1" cap="none" dirty="0" smtClean="0">
                <a:solidFill>
                  <a:schemeClr val="accent1">
                    <a:lumMod val="50000"/>
                  </a:schemeClr>
                </a:solidFill>
                <a:effectLst/>
                <a:cs typeface="Times New Roman" pitchFamily="18" charset="0"/>
              </a:rPr>
              <a:t> «Математические ступеньки»</a:t>
            </a:r>
            <a:br>
              <a:rPr lang="ru-RU" sz="2200" b="1" cap="none" dirty="0" smtClean="0">
                <a:solidFill>
                  <a:schemeClr val="accent1">
                    <a:lumMod val="50000"/>
                  </a:schemeClr>
                </a:solidFill>
                <a:effectLst/>
                <a:cs typeface="Times New Roman" pitchFamily="18" charset="0"/>
              </a:rPr>
            </a:br>
            <a:r>
              <a:rPr lang="ru-RU" sz="2200" cap="none" dirty="0" smtClean="0">
                <a:solidFill>
                  <a:schemeClr val="accent1">
                    <a:lumMod val="50000"/>
                  </a:schemeClr>
                </a:solidFill>
                <a:effectLst/>
                <a:cs typeface="Times New Roman" pitchFamily="18" charset="0"/>
              </a:rPr>
              <a:t>О.В. </a:t>
            </a:r>
            <a:r>
              <a:rPr lang="ru-RU" sz="2200" cap="none" dirty="0" err="1" smtClean="0">
                <a:solidFill>
                  <a:schemeClr val="accent1">
                    <a:lumMod val="50000"/>
                  </a:schemeClr>
                </a:solidFill>
                <a:effectLst/>
                <a:cs typeface="Times New Roman" pitchFamily="18" charset="0"/>
              </a:rPr>
              <a:t>Дыбиной</a:t>
            </a:r>
            <a:r>
              <a:rPr lang="ru-RU" sz="2200" b="1" cap="none" dirty="0" smtClean="0">
                <a:solidFill>
                  <a:schemeClr val="accent1">
                    <a:lumMod val="50000"/>
                  </a:schemeClr>
                </a:solidFill>
                <a:effectLst/>
                <a:cs typeface="Times New Roman" pitchFamily="18" charset="0"/>
              </a:rPr>
              <a:t> «Ребенок в мире поиска»</a:t>
            </a:r>
            <a:endParaRPr lang="ru-RU" sz="2200" cap="none" noProof="0" dirty="0">
              <a:solidFill>
                <a:schemeClr val="accent1">
                  <a:lumMod val="50000"/>
                </a:schemeClr>
              </a:solidFill>
              <a:effectLst/>
            </a:endParaRPr>
          </a:p>
        </p:txBody>
      </p:sp>
      <p:pic>
        <p:nvPicPr>
          <p:cNvPr id="6" name="Рисунок 5" descr="Рисунок-ручки-1.jpg"/>
          <p:cNvPicPr>
            <a:picLocks noChangeAspect="1"/>
          </p:cNvPicPr>
          <p:nvPr/>
        </p:nvPicPr>
        <p:blipFill>
          <a:blip r:embed="rId3" cstate="print">
            <a:lum bright="17000"/>
          </a:blip>
          <a:stretch>
            <a:fillRect/>
          </a:stretch>
        </p:blipFill>
        <p:spPr>
          <a:xfrm>
            <a:off x="-32" y="5821680"/>
            <a:ext cx="9144032" cy="1036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" descr="http://www.kolesbook.ru/images/books/sfera/1.jp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r="1367"/>
          <a:stretch>
            <a:fillRect/>
          </a:stretch>
        </p:blipFill>
        <p:spPr bwMode="auto">
          <a:xfrm>
            <a:off x="3357554" y="2285992"/>
            <a:ext cx="2090710" cy="3198795"/>
          </a:xfrm>
          <a:prstGeom prst="rect">
            <a:avLst/>
          </a:prstGeom>
          <a:noFill/>
          <a:effectLst>
            <a:outerShdw blurRad="292100" dist="139700" dir="5400000" algn="ctr" rotWithShape="0">
              <a:srgbClr val="000000">
                <a:alpha val="65000"/>
              </a:srgb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3214678" y="5929330"/>
            <a:ext cx="47863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Bef>
                <a:spcPts val="35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200" b="1" dirty="0" smtClean="0"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Москва, ул. Сельскохозяйственная, д. 18, корп. 3</a:t>
            </a:r>
            <a:br>
              <a:rPr lang="ru-RU" sz="1200" b="1" dirty="0" smtClean="0"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</a:br>
            <a:r>
              <a:rPr lang="ru-RU" sz="1200" b="1" dirty="0" smtClean="0"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Тел. (495) 656-70-33. </a:t>
            </a:r>
            <a:r>
              <a:rPr lang="ru-RU" sz="1200" b="1" dirty="0" err="1" smtClean="0"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E-mail</a:t>
            </a:r>
            <a:r>
              <a:rPr lang="ru-RU" sz="1200" b="1" dirty="0" smtClean="0"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: </a:t>
            </a:r>
            <a:r>
              <a:rPr lang="en-US" sz="1200" b="1" dirty="0" err="1" smtClean="0"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dou</a:t>
            </a:r>
            <a:r>
              <a:rPr lang="ru-RU" sz="1200" b="1" dirty="0" smtClean="0"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@</a:t>
            </a:r>
            <a:r>
              <a:rPr lang="ru-RU" sz="1200" b="1" dirty="0" err="1" smtClean="0"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tc-sfera.ru</a:t>
            </a:r>
            <a:endParaRPr lang="ru-RU" sz="1200" b="1" dirty="0" smtClean="0">
              <a:solidFill>
                <a:schemeClr val="bg1"/>
              </a:solidFill>
              <a:latin typeface="Arial" pitchFamily="34" charset="0"/>
              <a:ea typeface="Arial Unicode MS" pitchFamily="34" charset="-128"/>
              <a:cs typeface="Arial" pitchFamily="34" charset="0"/>
            </a:endParaRPr>
          </a:p>
        </p:txBody>
      </p:sp>
      <p:pic>
        <p:nvPicPr>
          <p:cNvPr id="15" name="Picture 6" descr="http://www.bookin.org.ru/book/277506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596" y="2285992"/>
            <a:ext cx="2143140" cy="3217988"/>
          </a:xfrm>
          <a:prstGeom prst="rect">
            <a:avLst/>
          </a:prstGeom>
          <a:noFill/>
          <a:effectLst>
            <a:outerShdw blurRad="292100" dist="139700" dir="5400000" algn="ctr" rotWithShape="0">
              <a:srgbClr val="000000">
                <a:alpha val="65000"/>
              </a:srgbClr>
            </a:outerShdw>
          </a:effectLst>
        </p:spPr>
      </p:pic>
      <p:pic>
        <p:nvPicPr>
          <p:cNvPr id="18" name="Picture 2" descr="H:\Иконки_презентация\978599490266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86512" y="2285992"/>
            <a:ext cx="2143140" cy="3214710"/>
          </a:xfrm>
          <a:prstGeom prst="rect">
            <a:avLst/>
          </a:prstGeom>
          <a:noFill/>
          <a:effectLst>
            <a:outerShdw blurRad="292100" dist="139700" dir="5400000" algn="ctr" rotWithShape="0">
              <a:srgbClr val="000000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304800" y="214290"/>
            <a:ext cx="8553480" cy="838200"/>
          </a:xfrm>
        </p:spPr>
        <p:txBody>
          <a:bodyPr>
            <a:noAutofit/>
          </a:bodyPr>
          <a:lstStyle/>
          <a:p>
            <a:pPr algn="ctr">
              <a:lnSpc>
                <a:spcPct val="80000"/>
              </a:lnSpc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</a:pPr>
            <a:r>
              <a:rPr lang="ru-RU" sz="3000" b="1" cap="none" dirty="0" smtClean="0">
                <a:solidFill>
                  <a:schemeClr val="accent1">
                    <a:lumMod val="50000"/>
                  </a:schemeClr>
                </a:solidFill>
                <a:effectLst/>
                <a:cs typeface="Times New Roman" pitchFamily="18" charset="0"/>
              </a:rPr>
              <a:t>Ждем вас на страницах нашего главного сайта</a:t>
            </a:r>
            <a:br>
              <a:rPr lang="ru-RU" sz="3000" b="1" cap="none" dirty="0" smtClean="0">
                <a:solidFill>
                  <a:schemeClr val="accent1">
                    <a:lumMod val="50000"/>
                  </a:schemeClr>
                </a:solidFill>
                <a:effectLst/>
                <a:cs typeface="Times New Roman" pitchFamily="18" charset="0"/>
              </a:rPr>
            </a:br>
            <a:r>
              <a:rPr lang="en-US" sz="3000" b="1" i="1" cap="none" dirty="0" smtClean="0">
                <a:solidFill>
                  <a:srgbClr val="C00000"/>
                </a:solidFill>
                <a:effectLst/>
                <a:cs typeface="Times New Roman" pitchFamily="18" charset="0"/>
              </a:rPr>
              <a:t>www.tc-sfera.ru</a:t>
            </a:r>
            <a:endParaRPr lang="ru-RU" sz="3000" i="1" cap="none" noProof="0" dirty="0">
              <a:solidFill>
                <a:srgbClr val="C00000"/>
              </a:solidFill>
              <a:effectLst/>
            </a:endParaRPr>
          </a:p>
        </p:txBody>
      </p:sp>
      <p:pic>
        <p:nvPicPr>
          <p:cNvPr id="6" name="Рисунок 5" descr="Рисунок-ручки-1.jpg"/>
          <p:cNvPicPr>
            <a:picLocks noChangeAspect="1"/>
          </p:cNvPicPr>
          <p:nvPr/>
        </p:nvPicPr>
        <p:blipFill>
          <a:blip r:embed="rId3" cstate="print">
            <a:lum bright="17000"/>
          </a:blip>
          <a:stretch>
            <a:fillRect/>
          </a:stretch>
        </p:blipFill>
        <p:spPr>
          <a:xfrm>
            <a:off x="-32" y="5821680"/>
            <a:ext cx="9144032" cy="103632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10" t="1682" r="910"/>
          <a:stretch>
            <a:fillRect/>
          </a:stretch>
        </p:blipFill>
        <p:spPr bwMode="auto">
          <a:xfrm>
            <a:off x="1142976" y="1106031"/>
            <a:ext cx="6706357" cy="4537547"/>
          </a:xfrm>
          <a:prstGeom prst="rect">
            <a:avLst/>
          </a:prstGeom>
          <a:noFill/>
          <a:ln>
            <a:noFill/>
          </a:ln>
          <a:effectLst>
            <a:outerShdw blurRad="292100" dist="139700" dir="5400000" algn="ctr" rotWithShape="0">
              <a:srgbClr val="000000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214678" y="5929330"/>
            <a:ext cx="47863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Bef>
                <a:spcPts val="35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200" b="1" dirty="0" smtClean="0"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Москва, ул. Сельскохозяйственная, д. 18, корп. 3</a:t>
            </a:r>
            <a:br>
              <a:rPr lang="ru-RU" sz="1200" b="1" dirty="0" smtClean="0"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</a:br>
            <a:r>
              <a:rPr lang="ru-RU" sz="1200" b="1" dirty="0" smtClean="0"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Тел. (495) 656-70-33. </a:t>
            </a:r>
            <a:r>
              <a:rPr lang="ru-RU" sz="1200" b="1" dirty="0" err="1" smtClean="0"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E-mail</a:t>
            </a:r>
            <a:r>
              <a:rPr lang="ru-RU" sz="1200" b="1" dirty="0" smtClean="0"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: </a:t>
            </a:r>
            <a:r>
              <a:rPr lang="en-US" sz="1200" b="1" dirty="0" err="1" smtClean="0"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dou</a:t>
            </a:r>
            <a:r>
              <a:rPr lang="ru-RU" sz="1200" b="1" dirty="0" smtClean="0"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@</a:t>
            </a:r>
            <a:r>
              <a:rPr lang="ru-RU" sz="1200" b="1" dirty="0" err="1" smtClean="0"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tc-sfera.ru</a:t>
            </a:r>
            <a:endParaRPr lang="ru-RU" sz="1200" b="1" dirty="0" smtClean="0">
              <a:solidFill>
                <a:schemeClr val="bg1"/>
              </a:solidFill>
              <a:latin typeface="Arial" pitchFamily="34" charset="0"/>
              <a:ea typeface="Arial Unicode MS" pitchFamily="34" charset="-128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304800" y="358552"/>
            <a:ext cx="8553480" cy="838200"/>
          </a:xfrm>
        </p:spPr>
        <p:txBody>
          <a:bodyPr>
            <a:noAutofit/>
          </a:bodyPr>
          <a:lstStyle/>
          <a:p>
            <a:pPr algn="ctr">
              <a:lnSpc>
                <a:spcPct val="95000"/>
              </a:lnSpc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</a:pPr>
            <a:r>
              <a:rPr lang="ru-RU" sz="3200" b="1" cap="none" dirty="0" smtClean="0">
                <a:solidFill>
                  <a:schemeClr val="accent1">
                    <a:lumMod val="50000"/>
                  </a:schemeClr>
                </a:solidFill>
                <a:effectLst/>
                <a:cs typeface="Times New Roman" pitchFamily="18" charset="0"/>
              </a:rPr>
              <a:t>Сайты журналов</a:t>
            </a:r>
            <a:br>
              <a:rPr lang="ru-RU" sz="3200" b="1" cap="none" dirty="0" smtClean="0">
                <a:solidFill>
                  <a:schemeClr val="accent1">
                    <a:lumMod val="50000"/>
                  </a:schemeClr>
                </a:solidFill>
                <a:effectLst/>
                <a:cs typeface="Times New Roman" pitchFamily="18" charset="0"/>
              </a:rPr>
            </a:br>
            <a:r>
              <a:rPr lang="en-US" sz="2800" b="1" i="1" cap="none" dirty="0" smtClean="0">
                <a:solidFill>
                  <a:srgbClr val="FF0000"/>
                </a:solidFill>
                <a:effectLst/>
                <a:cs typeface="Times New Roman" pitchFamily="18" charset="0"/>
                <a:hlinkClick r:id="rId3"/>
              </a:rPr>
              <a:t>www.sfera</a:t>
            </a:r>
            <a:r>
              <a:rPr lang="ru-RU" sz="2800" b="1" i="1" cap="none" dirty="0" smtClean="0">
                <a:solidFill>
                  <a:srgbClr val="FF0000"/>
                </a:solidFill>
                <a:effectLst/>
                <a:cs typeface="Times New Roman" pitchFamily="18" charset="0"/>
                <a:hlinkClick r:id="rId3"/>
              </a:rPr>
              <a:t>-</a:t>
            </a:r>
            <a:r>
              <a:rPr lang="en-US" sz="2800" b="1" i="1" cap="none" dirty="0" smtClean="0">
                <a:solidFill>
                  <a:srgbClr val="FF0000"/>
                </a:solidFill>
                <a:effectLst/>
                <a:cs typeface="Times New Roman" pitchFamily="18" charset="0"/>
                <a:hlinkClick r:id="rId3"/>
              </a:rPr>
              <a:t>podpiska.ru </a:t>
            </a:r>
            <a:r>
              <a:rPr lang="ru-RU" sz="2800" b="1" i="1" cap="none" dirty="0" smtClean="0">
                <a:solidFill>
                  <a:schemeClr val="accent1">
                    <a:lumMod val="50000"/>
                  </a:schemeClr>
                </a:solidFill>
                <a:effectLst/>
                <a:cs typeface="Times New Roman" pitchFamily="18" charset="0"/>
              </a:rPr>
              <a:t/>
            </a:r>
            <a:br>
              <a:rPr lang="ru-RU" sz="2800" b="1" i="1" cap="none" dirty="0" smtClean="0">
                <a:solidFill>
                  <a:schemeClr val="accent1">
                    <a:lumMod val="50000"/>
                  </a:schemeClr>
                </a:solidFill>
                <a:effectLst/>
                <a:cs typeface="Times New Roman" pitchFamily="18" charset="0"/>
              </a:rPr>
            </a:br>
            <a:endParaRPr lang="ru-RU" sz="2800" i="1" cap="none" noProof="0" dirty="0">
              <a:solidFill>
                <a:schemeClr val="accent1">
                  <a:lumMod val="50000"/>
                </a:schemeClr>
              </a:solidFill>
              <a:effectLst/>
            </a:endParaRPr>
          </a:p>
        </p:txBody>
      </p:sp>
      <p:pic>
        <p:nvPicPr>
          <p:cNvPr id="6" name="Рисунок 5" descr="Рисунок-ручки-1.jpg"/>
          <p:cNvPicPr>
            <a:picLocks noChangeAspect="1"/>
          </p:cNvPicPr>
          <p:nvPr/>
        </p:nvPicPr>
        <p:blipFill>
          <a:blip r:embed="rId4" cstate="print">
            <a:lum bright="17000"/>
          </a:blip>
          <a:stretch>
            <a:fillRect/>
          </a:stretch>
        </p:blipFill>
        <p:spPr>
          <a:xfrm>
            <a:off x="-32" y="5821680"/>
            <a:ext cx="9144032" cy="1036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999" t="18669" r="16666" b="3998"/>
          <a:stretch>
            <a:fillRect/>
          </a:stretch>
        </p:blipFill>
        <p:spPr bwMode="auto">
          <a:xfrm>
            <a:off x="214282" y="1285860"/>
            <a:ext cx="3822719" cy="2704019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Группа 21"/>
          <p:cNvGrpSpPr/>
          <p:nvPr/>
        </p:nvGrpSpPr>
        <p:grpSpPr>
          <a:xfrm>
            <a:off x="4392138" y="1225466"/>
            <a:ext cx="3823200" cy="2703600"/>
            <a:chOff x="1142976" y="1714488"/>
            <a:chExt cx="4289112" cy="2729811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2976" y="1785926"/>
              <a:ext cx="4289112" cy="2658373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2976" y="1714488"/>
              <a:ext cx="2193188" cy="5700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1" name="Picture 5"/>
          <p:cNvPicPr>
            <a:picLocks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96" y="2143116"/>
            <a:ext cx="3823200" cy="2703600"/>
          </a:xfrm>
          <a:prstGeom prst="rect">
            <a:avLst/>
          </a:prstGeom>
          <a:noFill/>
          <a:ln w="9525">
            <a:solidFill>
              <a:schemeClr val="tx1"/>
            </a:solidFill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7"/>
          <p:cNvPicPr>
            <a:picLocks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6452" y="2143116"/>
            <a:ext cx="3823200" cy="2703600"/>
          </a:xfrm>
          <a:prstGeom prst="rect">
            <a:avLst/>
          </a:prstGeom>
          <a:noFill/>
          <a:ln w="9525">
            <a:solidFill>
              <a:schemeClr val="tx1"/>
            </a:solidFill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9"/>
          <p:cNvPicPr>
            <a:picLocks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48" y="2928934"/>
            <a:ext cx="3823200" cy="2703600"/>
          </a:xfrm>
          <a:prstGeom prst="rect">
            <a:avLst/>
          </a:prstGeom>
          <a:noFill/>
          <a:ln w="9525">
            <a:solidFill>
              <a:schemeClr val="tx1"/>
            </a:solidFill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4" name="Группа 23"/>
          <p:cNvGrpSpPr/>
          <p:nvPr/>
        </p:nvGrpSpPr>
        <p:grpSpPr>
          <a:xfrm>
            <a:off x="4842443" y="2928934"/>
            <a:ext cx="3838509" cy="2714644"/>
            <a:chOff x="4842443" y="2928934"/>
            <a:chExt cx="3838509" cy="2714644"/>
          </a:xfrm>
        </p:grpSpPr>
        <p:pic>
          <p:nvPicPr>
            <p:cNvPr id="17" name="Picture 11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57752" y="2939978"/>
              <a:ext cx="3823200" cy="2703600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" name="Picture 14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42443" y="2928934"/>
              <a:ext cx="2158449" cy="5836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6" name="TextBox 15"/>
          <p:cNvSpPr txBox="1"/>
          <p:nvPr/>
        </p:nvSpPr>
        <p:spPr>
          <a:xfrm>
            <a:off x="3214678" y="5929330"/>
            <a:ext cx="47863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Bef>
                <a:spcPts val="35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200" b="1" dirty="0" smtClean="0"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Москва, ул. Сельскохозяйственная, д. 18, корп. 3</a:t>
            </a:r>
            <a:br>
              <a:rPr lang="ru-RU" sz="1200" b="1" dirty="0" smtClean="0"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</a:br>
            <a:r>
              <a:rPr lang="ru-RU" sz="1200" b="1" dirty="0" smtClean="0"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Тел. (495) 656-70-33. </a:t>
            </a:r>
            <a:r>
              <a:rPr lang="ru-RU" sz="1200" b="1" dirty="0" err="1" smtClean="0"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E-mail</a:t>
            </a:r>
            <a:r>
              <a:rPr lang="ru-RU" sz="1200" b="1" dirty="0" smtClean="0"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: </a:t>
            </a:r>
            <a:r>
              <a:rPr lang="en-US" sz="1200" b="1" dirty="0" err="1" smtClean="0"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dou</a:t>
            </a:r>
            <a:r>
              <a:rPr lang="ru-RU" sz="1200" b="1" dirty="0" smtClean="0"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@</a:t>
            </a:r>
            <a:r>
              <a:rPr lang="ru-RU" sz="1200" b="1" dirty="0" err="1" smtClean="0"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tc-sfera.ru</a:t>
            </a:r>
            <a:endParaRPr lang="ru-RU" sz="1200" b="1" dirty="0" smtClean="0">
              <a:solidFill>
                <a:schemeClr val="bg1"/>
              </a:solidFill>
              <a:latin typeface="Arial" pitchFamily="34" charset="0"/>
              <a:ea typeface="Arial Unicode MS" pitchFamily="34" charset="-128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304800" y="214290"/>
            <a:ext cx="8553480" cy="838200"/>
          </a:xfrm>
        </p:spPr>
        <p:txBody>
          <a:bodyPr>
            <a:noAutofit/>
          </a:bodyPr>
          <a:lstStyle/>
          <a:p>
            <a:pPr algn="ctr">
              <a:lnSpc>
                <a:spcPct val="80000"/>
              </a:lnSpc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</a:pPr>
            <a:r>
              <a:rPr lang="ru-RU" sz="3200" b="1" cap="none" dirty="0" smtClean="0">
                <a:solidFill>
                  <a:schemeClr val="accent1">
                    <a:lumMod val="50000"/>
                  </a:schemeClr>
                </a:solidFill>
                <a:effectLst/>
                <a:cs typeface="Times New Roman" pitchFamily="18" charset="0"/>
              </a:rPr>
              <a:t>Сайт наглядных пособий и поздравительной продукции     </a:t>
            </a:r>
            <a:r>
              <a:rPr lang="en-US" sz="3200" b="1" i="1" cap="none" dirty="0" smtClean="0">
                <a:solidFill>
                  <a:srgbClr val="C00000"/>
                </a:solidFill>
                <a:effectLst/>
                <a:cs typeface="Times New Roman" pitchFamily="18" charset="0"/>
              </a:rPr>
              <a:t>www.apcards.ru</a:t>
            </a:r>
            <a:endParaRPr lang="ru-RU" sz="3200" i="1" cap="none" noProof="0" dirty="0">
              <a:solidFill>
                <a:srgbClr val="C00000"/>
              </a:solidFill>
              <a:effectLst/>
            </a:endParaRPr>
          </a:p>
        </p:txBody>
      </p:sp>
      <p:pic>
        <p:nvPicPr>
          <p:cNvPr id="6" name="Рисунок 5" descr="Рисунок-ручки-1.jpg"/>
          <p:cNvPicPr>
            <a:picLocks noChangeAspect="1"/>
          </p:cNvPicPr>
          <p:nvPr/>
        </p:nvPicPr>
        <p:blipFill>
          <a:blip r:embed="rId3" cstate="print">
            <a:lum bright="17000"/>
          </a:blip>
          <a:stretch>
            <a:fillRect/>
          </a:stretch>
        </p:blipFill>
        <p:spPr>
          <a:xfrm>
            <a:off x="-32" y="5821680"/>
            <a:ext cx="9144032" cy="103632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Box 15"/>
          <p:cNvSpPr txBox="1"/>
          <p:nvPr/>
        </p:nvSpPr>
        <p:spPr>
          <a:xfrm>
            <a:off x="3214678" y="5929330"/>
            <a:ext cx="47863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Bef>
                <a:spcPts val="35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200" b="1" dirty="0" smtClean="0"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Москва, ул. Сельскохозяйственная, д. 18, корп. 3</a:t>
            </a:r>
            <a:br>
              <a:rPr lang="ru-RU" sz="1200" b="1" dirty="0" smtClean="0"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</a:br>
            <a:r>
              <a:rPr lang="ru-RU" sz="1200" b="1" dirty="0" smtClean="0"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Тел. (495) 656-70-33. </a:t>
            </a:r>
            <a:r>
              <a:rPr lang="ru-RU" sz="1200" b="1" dirty="0" err="1" smtClean="0"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E-mail</a:t>
            </a:r>
            <a:r>
              <a:rPr lang="ru-RU" sz="1200" b="1" dirty="0" smtClean="0"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: </a:t>
            </a:r>
            <a:r>
              <a:rPr lang="en-US" sz="1200" b="1" dirty="0" err="1" smtClean="0"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dou</a:t>
            </a:r>
            <a:r>
              <a:rPr lang="ru-RU" sz="1200" b="1" dirty="0" smtClean="0"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@</a:t>
            </a:r>
            <a:r>
              <a:rPr lang="ru-RU" sz="1200" b="1" dirty="0" err="1" smtClean="0"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tc-sfera.ru</a:t>
            </a:r>
            <a:endParaRPr lang="ru-RU" sz="1200" b="1" dirty="0" smtClean="0">
              <a:solidFill>
                <a:schemeClr val="bg1"/>
              </a:solidFill>
              <a:latin typeface="Arial" pitchFamily="34" charset="0"/>
              <a:ea typeface="Arial Unicode MS" pitchFamily="34" charset="-128"/>
              <a:cs typeface="Arial" pitchFamily="34" charset="0"/>
            </a:endParaRPr>
          </a:p>
        </p:txBody>
      </p:sp>
      <p:pic>
        <p:nvPicPr>
          <p:cNvPr id="1026" name="Picture 2" descr="C:\Users\Supervisor\Desktop\Атмосфера праздника.png"/>
          <p:cNvPicPr>
            <a:picLocks noChangeAspect="1" noChangeArrowheads="1"/>
          </p:cNvPicPr>
          <p:nvPr/>
        </p:nvPicPr>
        <p:blipFill>
          <a:blip r:embed="rId4" cstate="print"/>
          <a:srcRect l="12235" t="4617" r="14355" b="11666"/>
          <a:stretch>
            <a:fillRect/>
          </a:stretch>
        </p:blipFill>
        <p:spPr bwMode="auto">
          <a:xfrm>
            <a:off x="714348" y="1142984"/>
            <a:ext cx="7786742" cy="52149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"/>
          <p:cNvSpPr>
            <a:spLocks noGrp="1"/>
          </p:cNvSpPr>
          <p:nvPr>
            <p:ph type="title"/>
          </p:nvPr>
        </p:nvSpPr>
        <p:spPr>
          <a:xfrm>
            <a:off x="304800" y="241674"/>
            <a:ext cx="8553480" cy="838200"/>
          </a:xfrm>
        </p:spPr>
        <p:txBody>
          <a:bodyPr>
            <a:noAutofit/>
          </a:bodyPr>
          <a:lstStyle/>
          <a:p>
            <a:pPr algn="ctr">
              <a:lnSpc>
                <a:spcPct val="95000"/>
              </a:lnSpc>
              <a:tabLst>
                <a:tab pos="0" algn="l"/>
                <a:tab pos="446088" algn="l"/>
                <a:tab pos="893763" algn="l"/>
                <a:tab pos="1341438" algn="l"/>
                <a:tab pos="1789113" algn="l"/>
                <a:tab pos="2236788" algn="l"/>
                <a:tab pos="2684463" algn="l"/>
                <a:tab pos="3132138" algn="l"/>
                <a:tab pos="3579813" algn="l"/>
                <a:tab pos="4027488" algn="l"/>
                <a:tab pos="4475163" algn="l"/>
                <a:tab pos="4922838" algn="l"/>
                <a:tab pos="5370513" algn="l"/>
                <a:tab pos="5818188" algn="l"/>
                <a:tab pos="6265863" algn="l"/>
                <a:tab pos="6713538" algn="l"/>
                <a:tab pos="7161213" algn="l"/>
                <a:tab pos="7608888" algn="l"/>
                <a:tab pos="8056563" algn="l"/>
                <a:tab pos="8504238" algn="l"/>
                <a:tab pos="8951913" algn="l"/>
              </a:tabLst>
            </a:pPr>
            <a:r>
              <a:rPr lang="ru-RU" sz="4000" b="1" cap="none" dirty="0" smtClean="0">
                <a:solidFill>
                  <a:schemeClr val="accent1">
                    <a:lumMod val="50000"/>
                  </a:schemeClr>
                </a:solidFill>
                <a:effectLst/>
                <a:cs typeface="Times New Roman" pitchFamily="18" charset="0"/>
              </a:rPr>
              <a:t>Желаем успехов! </a:t>
            </a:r>
            <a:endParaRPr lang="ru-RU" sz="4000" cap="none" noProof="0" dirty="0">
              <a:solidFill>
                <a:schemeClr val="accent1">
                  <a:lumMod val="50000"/>
                </a:schemeClr>
              </a:solidFill>
              <a:effectLst/>
            </a:endParaRPr>
          </a:p>
        </p:txBody>
      </p:sp>
      <p:pic>
        <p:nvPicPr>
          <p:cNvPr id="18" name="Рисунок 17" descr="Рисунок-ручки-1.jpg"/>
          <p:cNvPicPr>
            <a:picLocks noChangeAspect="1"/>
          </p:cNvPicPr>
          <p:nvPr/>
        </p:nvPicPr>
        <p:blipFill>
          <a:blip r:embed="rId3" cstate="print">
            <a:lum bright="17000"/>
          </a:blip>
          <a:stretch>
            <a:fillRect/>
          </a:stretch>
        </p:blipFill>
        <p:spPr>
          <a:xfrm>
            <a:off x="-32" y="5849064"/>
            <a:ext cx="9144032" cy="1036320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Rectangle 3"/>
          <p:cNvSpPr>
            <a:spLocks noChangeArrowheads="1"/>
          </p:cNvSpPr>
          <p:nvPr/>
        </p:nvSpPr>
        <p:spPr bwMode="auto">
          <a:xfrm>
            <a:off x="1455738" y="1027509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0" name="Rectangle 6"/>
          <p:cNvSpPr>
            <a:spLocks noChangeArrowheads="1"/>
          </p:cNvSpPr>
          <p:nvPr/>
        </p:nvSpPr>
        <p:spPr bwMode="auto">
          <a:xfrm>
            <a:off x="500063" y="2670572"/>
            <a:ext cx="8229600" cy="355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105480" rIns="90000" bIns="45000"/>
          <a:lstStyle/>
          <a:p>
            <a:pPr>
              <a:lnSpc>
                <a:spcPct val="76000"/>
              </a:lnSpc>
              <a:spcBef>
                <a:spcPts val="500"/>
              </a:spcBef>
              <a:tabLst>
                <a:tab pos="0" algn="l"/>
                <a:tab pos="317500" algn="l"/>
                <a:tab pos="887413" algn="l"/>
                <a:tab pos="1800225" algn="l"/>
                <a:tab pos="2713038" algn="l"/>
                <a:tab pos="3627438" algn="l"/>
                <a:tab pos="4540250" algn="l"/>
                <a:tab pos="5453063" algn="l"/>
                <a:tab pos="6367463" algn="l"/>
                <a:tab pos="7280275" algn="l"/>
                <a:tab pos="8193088" algn="l"/>
                <a:tab pos="9105900" algn="l"/>
                <a:tab pos="10020300" algn="l"/>
                <a:tab pos="10302875" algn="l"/>
                <a:tab pos="10760075" algn="l"/>
                <a:tab pos="10779125" algn="l"/>
                <a:tab pos="10780713" algn="l"/>
              </a:tabLst>
            </a:pPr>
            <a:r>
              <a:rPr lang="ru-RU" sz="2000" b="1">
                <a:solidFill>
                  <a:srgbClr val="000000"/>
                </a:solidFill>
                <a:latin typeface="Georgia" pitchFamily="18" charset="0"/>
                <a:ea typeface="Arial Unicode MS" pitchFamily="34" charset="-128"/>
                <a:cs typeface="Arial Unicode MS" pitchFamily="34" charset="-128"/>
              </a:rPr>
              <a:t>	</a:t>
            </a:r>
          </a:p>
        </p:txBody>
      </p:sp>
      <p:sp>
        <p:nvSpPr>
          <p:cNvPr id="21" name="Rectangle 7"/>
          <p:cNvSpPr>
            <a:spLocks noChangeArrowheads="1"/>
          </p:cNvSpPr>
          <p:nvPr/>
        </p:nvSpPr>
        <p:spPr bwMode="auto">
          <a:xfrm>
            <a:off x="250825" y="2376884"/>
            <a:ext cx="8642350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z="1600">
              <a:latin typeface="Calibri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214678" y="5956714"/>
            <a:ext cx="47863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Bef>
                <a:spcPts val="35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200" b="1" dirty="0" smtClean="0"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Москва, ул. Сельскохозяйственная, д. 18, корп. 3</a:t>
            </a:r>
            <a:br>
              <a:rPr lang="ru-RU" sz="1200" b="1" dirty="0" smtClean="0"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</a:br>
            <a:r>
              <a:rPr lang="ru-RU" sz="1200" b="1" dirty="0" smtClean="0"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Тел. (495) 656-70-33. </a:t>
            </a:r>
            <a:r>
              <a:rPr lang="ru-RU" sz="1200" b="1" dirty="0" err="1" smtClean="0"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E-mail</a:t>
            </a:r>
            <a:r>
              <a:rPr lang="ru-RU" sz="1200" b="1" dirty="0" smtClean="0"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: </a:t>
            </a:r>
            <a:r>
              <a:rPr lang="en-US" sz="1200" b="1" dirty="0" err="1" smtClean="0"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dou</a:t>
            </a:r>
            <a:r>
              <a:rPr lang="ru-RU" sz="1200" b="1" dirty="0" smtClean="0"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@</a:t>
            </a:r>
            <a:r>
              <a:rPr lang="ru-RU" sz="1200" b="1" dirty="0" err="1" smtClean="0"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tc-sfera.ru</a:t>
            </a:r>
            <a:endParaRPr lang="ru-RU" sz="1200" b="1" dirty="0" smtClean="0">
              <a:solidFill>
                <a:schemeClr val="bg1"/>
              </a:solidFill>
              <a:latin typeface="Arial" pitchFamily="34" charset="0"/>
              <a:ea typeface="Arial Unicode MS" pitchFamily="34" charset="-128"/>
              <a:cs typeface="Arial" pitchFamily="34" charset="0"/>
            </a:endParaRPr>
          </a:p>
        </p:txBody>
      </p:sp>
      <p:sp>
        <p:nvSpPr>
          <p:cNvPr id="23" name="Rectangle 12"/>
          <p:cNvSpPr>
            <a:spLocks noChangeArrowheads="1"/>
          </p:cNvSpPr>
          <p:nvPr/>
        </p:nvSpPr>
        <p:spPr bwMode="auto">
          <a:xfrm>
            <a:off x="181006" y="4524783"/>
            <a:ext cx="88201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56160" rIns="90000" bIns="45000"/>
          <a:lstStyle/>
          <a:p>
            <a:pPr algn="ctr">
              <a:lnSpc>
                <a:spcPct val="95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000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По вопросам проведения семинаров обращайтесь </a:t>
            </a:r>
            <a:r>
              <a:rPr lang="en-US" sz="2000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/>
            </a:r>
            <a:br>
              <a:rPr lang="en-US" sz="2000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</a:br>
            <a:r>
              <a:rPr lang="ru-RU" sz="2000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к методисту </a:t>
            </a:r>
            <a:r>
              <a:rPr lang="ru-RU" sz="2000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по дошкольному образованию </a:t>
            </a:r>
          </a:p>
          <a:p>
            <a:pPr algn="ctr">
              <a:lnSpc>
                <a:spcPct val="95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000" b="1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Глушковой Ирине Геннадьевне</a:t>
            </a:r>
            <a:r>
              <a:rPr lang="ru-RU" sz="2400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   </a:t>
            </a:r>
            <a:endParaRPr lang="ru-RU" sz="2400" i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  <a:p>
            <a:pPr algn="ctr">
              <a:lnSpc>
                <a:spcPct val="95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Тел</a:t>
            </a:r>
            <a:r>
              <a:rPr lang="ru-RU" sz="2000" dirty="0" smtClean="0">
                <a:solidFill>
                  <a:srgbClr val="0070C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.: </a:t>
            </a:r>
            <a:r>
              <a:rPr lang="ru-RU" sz="2000" b="1" dirty="0" smtClean="0">
                <a:solidFill>
                  <a:srgbClr val="C0000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8-920-233-84-62</a:t>
            </a:r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,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ru-RU" sz="2000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E-mail</a:t>
            </a:r>
            <a:r>
              <a:rPr lang="ru-RU" sz="2000" dirty="0">
                <a:solidFill>
                  <a:srgbClr val="0070C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:</a:t>
            </a:r>
            <a:r>
              <a:rPr lang="ru-RU" sz="2000" i="1" dirty="0">
                <a:solidFill>
                  <a:srgbClr val="0070C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ru-RU" sz="2000" b="1" i="1" dirty="0" err="1" smtClean="0">
                <a:solidFill>
                  <a:srgbClr val="C0000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mamairinag@tc-sfera.ru</a:t>
            </a:r>
            <a:endParaRPr lang="ru-RU" sz="2000" b="1" i="1" dirty="0">
              <a:solidFill>
                <a:srgbClr val="C00000"/>
              </a:solidFill>
              <a:latin typeface="Arial" pitchFamily="34" charset="0"/>
              <a:ea typeface="Arial Unicode MS" pitchFamily="34" charset="-128"/>
              <a:cs typeface="Arial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571472" y="1170368"/>
            <a:ext cx="7858180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spc="300" dirty="0" smtClean="0">
                <a:solidFill>
                  <a:schemeClr val="accent1">
                    <a:lumMod val="50000"/>
                  </a:schemeClr>
                </a:solidFill>
                <a:latin typeface="Franklin Gothic Medium" pitchFamily="34" charset="0"/>
              </a:rPr>
              <a:t>Посетите наши сайты:</a:t>
            </a:r>
          </a:p>
          <a:p>
            <a:pPr algn="ctr"/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Franklin Gothic Medium" pitchFamily="34" charset="0"/>
              </a:rPr>
              <a:t>Книги</a:t>
            </a:r>
            <a:r>
              <a:rPr lang="ru-RU" sz="2400" b="1" dirty="0" smtClean="0">
                <a:solidFill>
                  <a:srgbClr val="0070C0"/>
                </a:solidFill>
                <a:latin typeface="Georgia" pitchFamily="18" charset="0"/>
              </a:rPr>
              <a:t> </a:t>
            </a:r>
            <a:r>
              <a:rPr lang="en-US" sz="2400" b="1" i="1" dirty="0" smtClean="0">
                <a:solidFill>
                  <a:srgbClr val="C00000"/>
                </a:solidFill>
                <a:cs typeface="Times New Roman" pitchFamily="18" charset="0"/>
              </a:rPr>
              <a:t>www.tc-sfera.ru</a:t>
            </a:r>
            <a:endParaRPr lang="ru-RU" sz="2400" b="1" i="1" dirty="0" smtClean="0">
              <a:solidFill>
                <a:srgbClr val="C00000"/>
              </a:solidFill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Журналы</a:t>
            </a:r>
            <a:r>
              <a:rPr lang="ru-RU" b="1" dirty="0" smtClean="0">
                <a:solidFill>
                  <a:srgbClr val="0070C0"/>
                </a:solidFill>
              </a:rPr>
              <a:t> </a:t>
            </a:r>
            <a:r>
              <a:rPr lang="ru-RU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i="1" dirty="0" smtClean="0">
                <a:solidFill>
                  <a:srgbClr val="C00000"/>
                </a:solidFill>
                <a:cs typeface="Times New Roman" pitchFamily="18" charset="0"/>
              </a:rPr>
              <a:t>www.sfera</a:t>
            </a:r>
            <a:r>
              <a:rPr lang="ru-RU" sz="2400" b="1" i="1" dirty="0" smtClean="0">
                <a:solidFill>
                  <a:srgbClr val="C00000"/>
                </a:solidFill>
                <a:cs typeface="Times New Roman" pitchFamily="18" charset="0"/>
              </a:rPr>
              <a:t>-</a:t>
            </a:r>
            <a:r>
              <a:rPr lang="en-US" sz="2400" b="1" i="1" dirty="0" smtClean="0">
                <a:solidFill>
                  <a:srgbClr val="C00000"/>
                </a:solidFill>
                <a:cs typeface="Times New Roman" pitchFamily="18" charset="0"/>
              </a:rPr>
              <a:t>podpiska.ru</a:t>
            </a:r>
            <a:endParaRPr lang="ru-RU" sz="2400" b="1" i="1" dirty="0" smtClean="0">
              <a:solidFill>
                <a:srgbClr val="C00000"/>
              </a:solidFill>
              <a:cs typeface="Times New Roman" pitchFamily="18" charset="0"/>
            </a:endParaRPr>
          </a:p>
          <a:p>
            <a:pPr algn="ctr"/>
            <a:r>
              <a:rPr lang="en-US" sz="2400" b="1" i="1" dirty="0" smtClean="0">
                <a:solidFill>
                  <a:srgbClr val="C00000"/>
                </a:solidFill>
              </a:rPr>
              <a:t>www.udou</a:t>
            </a:r>
            <a:r>
              <a:rPr lang="ru-RU" sz="2400" b="1" i="1" dirty="0" smtClean="0">
                <a:solidFill>
                  <a:srgbClr val="C00000"/>
                </a:solidFill>
              </a:rPr>
              <a:t>.</a:t>
            </a:r>
            <a:r>
              <a:rPr lang="en-US" sz="2400" b="1" i="1" dirty="0" err="1" smtClean="0">
                <a:solidFill>
                  <a:srgbClr val="C00000"/>
                </a:solidFill>
              </a:rPr>
              <a:t>ru</a:t>
            </a:r>
            <a:r>
              <a:rPr lang="ru-RU" b="1" i="1" dirty="0" smtClean="0">
                <a:solidFill>
                  <a:srgbClr val="C00000"/>
                </a:solidFill>
              </a:rPr>
              <a:t/>
            </a:r>
            <a:br>
              <a:rPr lang="ru-RU" b="1" i="1" dirty="0" smtClean="0">
                <a:solidFill>
                  <a:srgbClr val="C00000"/>
                </a:solidFill>
              </a:rPr>
            </a:br>
            <a:r>
              <a:rPr lang="en-US" sz="2400" b="1" i="1" dirty="0" smtClean="0">
                <a:solidFill>
                  <a:srgbClr val="C00000"/>
                </a:solidFill>
              </a:rPr>
              <a:t>www.vdou</a:t>
            </a:r>
            <a:r>
              <a:rPr lang="ru-RU" sz="2400" b="1" i="1" dirty="0" smtClean="0">
                <a:solidFill>
                  <a:srgbClr val="C00000"/>
                </a:solidFill>
              </a:rPr>
              <a:t>.</a:t>
            </a:r>
            <a:r>
              <a:rPr lang="en-US" sz="2400" b="1" i="1" dirty="0" err="1" smtClean="0">
                <a:solidFill>
                  <a:srgbClr val="C00000"/>
                </a:solidFill>
              </a:rPr>
              <a:t>ru</a:t>
            </a:r>
            <a:endParaRPr lang="ru-RU" sz="2400" b="1" i="1" dirty="0" smtClean="0">
              <a:solidFill>
                <a:srgbClr val="C00000"/>
              </a:solidFill>
            </a:endParaRPr>
          </a:p>
          <a:p>
            <a:pPr algn="ctr"/>
            <a:r>
              <a:rPr lang="en-US" sz="2400" b="1" i="1" dirty="0" smtClean="0">
                <a:solidFill>
                  <a:srgbClr val="C00000"/>
                </a:solidFill>
              </a:rPr>
              <a:t>www.mrdou</a:t>
            </a:r>
            <a:r>
              <a:rPr lang="ru-RU" sz="2400" b="1" i="1" dirty="0" smtClean="0">
                <a:solidFill>
                  <a:srgbClr val="C00000"/>
                </a:solidFill>
              </a:rPr>
              <a:t>.</a:t>
            </a:r>
            <a:r>
              <a:rPr lang="en-US" sz="2400" b="1" i="1" dirty="0" err="1" smtClean="0">
                <a:solidFill>
                  <a:srgbClr val="C00000"/>
                </a:solidFill>
              </a:rPr>
              <a:t>ru</a:t>
            </a:r>
            <a:r>
              <a:rPr lang="en-US" sz="2400" b="1" i="1" dirty="0" smtClean="0">
                <a:solidFill>
                  <a:srgbClr val="C00000"/>
                </a:solidFill>
              </a:rPr>
              <a:t> </a:t>
            </a:r>
            <a:r>
              <a:rPr lang="ru-RU" b="1" i="1" dirty="0" smtClean="0">
                <a:solidFill>
                  <a:srgbClr val="C00000"/>
                </a:solidFill>
              </a:rPr>
              <a:t/>
            </a:r>
            <a:br>
              <a:rPr lang="ru-RU" b="1" i="1" dirty="0" smtClean="0">
                <a:solidFill>
                  <a:srgbClr val="C00000"/>
                </a:solidFill>
              </a:rPr>
            </a:br>
            <a:r>
              <a:rPr lang="en-US" sz="2400" b="1" i="1" dirty="0" smtClean="0">
                <a:solidFill>
                  <a:srgbClr val="C00000"/>
                </a:solidFill>
              </a:rPr>
              <a:t>www.</a:t>
            </a:r>
            <a:r>
              <a:rPr lang="ru-RU" sz="2400" b="1" i="1" dirty="0" err="1" smtClean="0">
                <a:solidFill>
                  <a:srgbClr val="C00000"/>
                </a:solidFill>
              </a:rPr>
              <a:t>logoped-sfera.ru</a:t>
            </a:r>
            <a:endParaRPr lang="ru-RU" sz="2400" i="1" dirty="0" smtClean="0">
              <a:solidFill>
                <a:srgbClr val="C00000"/>
              </a:solidFill>
            </a:endParaRPr>
          </a:p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Открытки и наглядные пособия:</a:t>
            </a:r>
            <a:r>
              <a:rPr lang="ru-RU" dirty="0" smtClean="0"/>
              <a:t> </a:t>
            </a:r>
            <a:r>
              <a:rPr lang="en-US" sz="2400" b="1" i="1" dirty="0" smtClean="0">
                <a:solidFill>
                  <a:srgbClr val="C00000"/>
                </a:solidFill>
              </a:rPr>
              <a:t>www. </a:t>
            </a:r>
            <a:r>
              <a:rPr lang="en-US" sz="2400" b="1" i="1" dirty="0" err="1" smtClean="0">
                <a:solidFill>
                  <a:srgbClr val="C00000"/>
                </a:solidFill>
              </a:rPr>
              <a:t>apcard</a:t>
            </a:r>
            <a:r>
              <a:rPr lang="ru-RU" sz="2400" b="1" i="1" dirty="0" err="1" smtClean="0">
                <a:solidFill>
                  <a:srgbClr val="C00000"/>
                </a:solidFill>
              </a:rPr>
              <a:t>s</a:t>
            </a:r>
            <a:r>
              <a:rPr lang="ru-RU" sz="2400" b="1" i="1" dirty="0" smtClean="0">
                <a:solidFill>
                  <a:srgbClr val="C00000"/>
                </a:solidFill>
              </a:rPr>
              <a:t>.</a:t>
            </a:r>
            <a:r>
              <a:rPr lang="en-US" sz="2400" b="1" i="1" dirty="0" err="1" smtClean="0">
                <a:solidFill>
                  <a:srgbClr val="C00000"/>
                </a:solidFill>
              </a:rPr>
              <a:t>ru</a:t>
            </a:r>
            <a:endParaRPr lang="ru-RU" sz="2400" b="1" i="1" dirty="0" smtClean="0">
              <a:solidFill>
                <a:srgbClr val="C00000"/>
              </a:solidFill>
            </a:endParaRPr>
          </a:p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Franklin Gothic Medium" pitchFamily="34" charset="0"/>
              </a:rPr>
              <a:t>Присылайте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Franklin Gothic Medium" pitchFamily="34" charset="0"/>
              </a:rPr>
              <a:t>свои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Franklin Gothic Medium" pitchFamily="34" charset="0"/>
              </a:rPr>
              <a:t>материалы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Franklin Gothic Medium" pitchFamily="34" charset="0"/>
              </a:rPr>
              <a:t>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Franklin Gothic Medium" pitchFamily="34" charset="0"/>
              </a:rPr>
              <a:t>на 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Franklin Gothic Medium" pitchFamily="34" charset="0"/>
              </a:rPr>
              <a:t>E-mail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Georgia" pitchFamily="18" charset="0"/>
              </a:rPr>
              <a:t>:</a:t>
            </a:r>
            <a:r>
              <a:rPr lang="en-US" b="1" dirty="0">
                <a:solidFill>
                  <a:srgbClr val="0D0D0D"/>
                </a:solidFill>
                <a:latin typeface="Georgia" pitchFamily="18" charset="0"/>
              </a:rPr>
              <a:t> </a:t>
            </a:r>
            <a:r>
              <a:rPr lang="ru-RU" b="1" dirty="0" smtClean="0">
                <a:solidFill>
                  <a:srgbClr val="0D0D0D"/>
                </a:solidFill>
                <a:latin typeface="Georgia" pitchFamily="18" charset="0"/>
              </a:rPr>
              <a:t> </a:t>
            </a:r>
            <a:r>
              <a:rPr lang="en-US" sz="2400" b="1" i="1" dirty="0" smtClean="0"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dou@tc-sfera.ru</a:t>
            </a:r>
            <a:endParaRPr lang="ru-RU" sz="2400" b="1" i="1" dirty="0">
              <a:solidFill>
                <a:srgbClr val="C00000"/>
              </a:solidFill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25" name="Рисунок 24" descr="человечек с сердцем.jpg"/>
          <p:cNvPicPr>
            <a:picLocks noChangeAspect="1"/>
          </p:cNvPicPr>
          <p:nvPr/>
        </p:nvPicPr>
        <p:blipFill>
          <a:blip r:embed="rId4" cstate="print"/>
          <a:srcRect l="32308" r="30769"/>
          <a:stretch>
            <a:fillRect/>
          </a:stretch>
        </p:blipFill>
        <p:spPr>
          <a:xfrm>
            <a:off x="214282" y="384550"/>
            <a:ext cx="1714512" cy="33397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3"/>
          <p:cNvSpPr>
            <a:spLocks noChangeArrowheads="1"/>
          </p:cNvSpPr>
          <p:nvPr/>
        </p:nvSpPr>
        <p:spPr bwMode="auto">
          <a:xfrm>
            <a:off x="285750" y="6072188"/>
            <a:ext cx="84296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dirty="0">
                <a:solidFill>
                  <a:schemeClr val="tx2"/>
                </a:solidFill>
              </a:rPr>
              <a:t>У связки </a:t>
            </a:r>
            <a:r>
              <a:rPr lang="ru-RU" sz="2400" b="1" dirty="0">
                <a:solidFill>
                  <a:schemeClr val="tx2"/>
                </a:solidFill>
                <a:latin typeface="Arial Black" pitchFamily="34" charset="0"/>
              </a:rPr>
              <a:t>«</a:t>
            </a:r>
            <a:r>
              <a:rPr lang="ru-RU" sz="2400" b="1" dirty="0" smtClean="0">
                <a:solidFill>
                  <a:schemeClr val="tx2"/>
                </a:solidFill>
                <a:latin typeface="Arial Black" pitchFamily="34" charset="0"/>
              </a:rPr>
              <a:t>цель — проверка</a:t>
            </a:r>
            <a:r>
              <a:rPr lang="ru-RU" sz="2400" b="1" dirty="0">
                <a:solidFill>
                  <a:schemeClr val="tx2"/>
                </a:solidFill>
                <a:latin typeface="Arial Black" pitchFamily="34" charset="0"/>
              </a:rPr>
              <a:t>» </a:t>
            </a:r>
            <a:r>
              <a:rPr lang="ru-RU" sz="2400" b="1" dirty="0">
                <a:solidFill>
                  <a:schemeClr val="tx2"/>
                </a:solidFill>
              </a:rPr>
              <a:t>единое направление</a:t>
            </a:r>
          </a:p>
        </p:txBody>
      </p:sp>
      <p:pic>
        <p:nvPicPr>
          <p:cNvPr id="3" name="Picture 5" descr="C:\Users\Supervisor\Pictures\цель и мониторинг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365140"/>
            <a:ext cx="8466138" cy="520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3"/>
          <p:cNvSpPr>
            <a:spLocks noChangeArrowheads="1"/>
          </p:cNvSpPr>
          <p:nvPr/>
        </p:nvSpPr>
        <p:spPr bwMode="auto">
          <a:xfrm>
            <a:off x="285750" y="5910371"/>
            <a:ext cx="842962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2"/>
                </a:solidFill>
                <a:latin typeface="+mj-lt"/>
              </a:rPr>
              <a:t>Можно ли оценивать всех одинаково? </a:t>
            </a:r>
            <a:r>
              <a:rPr lang="ru-RU" sz="2400" b="1" dirty="0" smtClean="0">
                <a:solidFill>
                  <a:schemeClr val="tx2"/>
                </a:solidFill>
              </a:rPr>
              <a:t/>
            </a:r>
            <a:br>
              <a:rPr lang="ru-RU" sz="2400" b="1" dirty="0" smtClean="0">
                <a:solidFill>
                  <a:schemeClr val="tx2"/>
                </a:solidFill>
              </a:rPr>
            </a:br>
            <a:r>
              <a:rPr lang="ru-RU" sz="2400" b="1" dirty="0" smtClean="0">
                <a:solidFill>
                  <a:schemeClr val="tx2"/>
                </a:solidFill>
              </a:rPr>
              <a:t>У каждого свой темп и возможности развития</a:t>
            </a:r>
            <a:endParaRPr lang="ru-RU" sz="2400" b="1" dirty="0">
              <a:solidFill>
                <a:schemeClr val="tx2"/>
              </a:solidFill>
            </a:endParaRPr>
          </a:p>
        </p:txBody>
      </p:sp>
      <p:pic>
        <p:nvPicPr>
          <p:cNvPr id="4" name="Рисунок 3" descr="Мониторинг современный.jpg"/>
          <p:cNvPicPr>
            <a:picLocks noChangeAspect="1"/>
          </p:cNvPicPr>
          <p:nvPr/>
        </p:nvPicPr>
        <p:blipFill>
          <a:blip r:embed="rId2" cstate="print"/>
          <a:srcRect b="16640"/>
          <a:stretch>
            <a:fillRect/>
          </a:stretch>
        </p:blipFill>
        <p:spPr>
          <a:xfrm>
            <a:off x="251520" y="84046"/>
            <a:ext cx="8640960" cy="57932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inanPerf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0000"/>
                <a:satMod val="155000"/>
              </a:schemeClr>
            </a:gs>
            <a:gs pos="65000">
              <a:schemeClr val="phClr">
                <a:shade val="85000"/>
                <a:satMod val="155000"/>
              </a:schemeClr>
            </a:gs>
            <a:gs pos="100000">
              <a:schemeClr val="phClr">
                <a:shade val="95000"/>
                <a:satMod val="155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algn="tl" rotWithShape="0">
              <a:srgbClr val="000000">
                <a:alpha val="64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prstMaterial="matte">
            <a:bevelT h="22225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0000"/>
                <a:satMod val="155000"/>
              </a:schemeClr>
            </a:gs>
            <a:gs pos="35000">
              <a:schemeClr val="phClr">
                <a:shade val="75000"/>
                <a:satMod val="155000"/>
              </a:schemeClr>
            </a:gs>
            <a:gs pos="100000">
              <a:schemeClr val="phClr">
                <a:tint val="80000"/>
                <a:satMod val="255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875B4C03-0FA8-4F5C-A0A2-68E26F8B436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2937</Words>
  <Application>Microsoft Office PowerPoint</Application>
  <PresentationFormat>Экран (4:3)</PresentationFormat>
  <Paragraphs>428</Paragraphs>
  <Slides>78</Slides>
  <Notes>9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78</vt:i4>
      </vt:variant>
    </vt:vector>
  </HeadingPairs>
  <TitlesOfParts>
    <vt:vector size="79" baseType="lpstr">
      <vt:lpstr>FinanPerf</vt:lpstr>
      <vt:lpstr>Реформирование дошкольного  образования  в нравственном  и   Мировоззренческом контексте.  Нормативно-правовое обеспечение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  <vt:lpstr>Слайд 69</vt:lpstr>
      <vt:lpstr>Слайд 70</vt:lpstr>
      <vt:lpstr>Подписные издания </vt:lpstr>
      <vt:lpstr>Программа «ИСТОКИ» Под редакцией Ларисы Алексеевны Парамоновой</vt:lpstr>
      <vt:lpstr>Программа «Детский сад — Дом радости» Натальи Михайловны Крыловой</vt:lpstr>
      <vt:lpstr>    Авторские (парциальные) программы    О.С.Ушаковой «Развитие речи дошкольников» Е.В. Колесниковой «Математические ступеньки» О.В. Дыбиной «Ребенок в мире поиска»</vt:lpstr>
      <vt:lpstr>Ждем вас на страницах нашего главного сайта www.tc-sfera.ru</vt:lpstr>
      <vt:lpstr>Сайты журналов www.sfera-podpiska.ru  </vt:lpstr>
      <vt:lpstr>Сайт наглядных пособий и поздравительной продукции     www.apcards.ru</vt:lpstr>
      <vt:lpstr>Желаем успехов!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2013-11-17T11:43:11Z</dcterms:created>
  <dcterms:modified xsi:type="dcterms:W3CDTF">2014-05-19T19:04:54Z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TC101671179990</vt:lpwstr>
  </property>
</Properties>
</file>