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5" r:id="rId2"/>
    <p:sldId id="377" r:id="rId3"/>
    <p:sldId id="387" r:id="rId4"/>
    <p:sldId id="339" r:id="rId5"/>
    <p:sldId id="340" r:id="rId6"/>
    <p:sldId id="379" r:id="rId7"/>
    <p:sldId id="391" r:id="rId8"/>
    <p:sldId id="364" r:id="rId9"/>
    <p:sldId id="383" r:id="rId10"/>
    <p:sldId id="388" r:id="rId11"/>
    <p:sldId id="380" r:id="rId12"/>
    <p:sldId id="390" r:id="rId13"/>
    <p:sldId id="356" r:id="rId14"/>
    <p:sldId id="386" r:id="rId15"/>
    <p:sldId id="374" r:id="rId16"/>
    <p:sldId id="375" r:id="rId17"/>
    <p:sldId id="326" r:id="rId18"/>
    <p:sldId id="376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0" clrIdx="0"/>
  <p:cmAuthor id="1" name="PC071K" initials="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1F497D"/>
    <a:srgbClr val="D0DBE2"/>
    <a:srgbClr val="CCE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5507" autoAdjust="0"/>
  </p:normalViewPr>
  <p:slideViewPr>
    <p:cSldViewPr>
      <p:cViewPr varScale="1">
        <p:scale>
          <a:sx n="48" d="100"/>
          <a:sy n="48" d="100"/>
        </p:scale>
        <p:origin x="-686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6ECD0-FE45-4C30-9BAF-FAAAAD587C9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85D364-764D-4A2B-BA73-D9FCE675CB76}">
      <dgm:prSet phldrT="[Текст]"/>
      <dgm:spPr/>
      <dgm:t>
        <a:bodyPr/>
        <a:lstStyle/>
        <a:p>
          <a:r>
            <a:rPr lang="ru-RU" b="1" dirty="0" smtClean="0"/>
            <a:t>Региональная инновационная площадка</a:t>
          </a:r>
          <a:endParaRPr lang="ru-RU" b="1" dirty="0"/>
        </a:p>
      </dgm:t>
    </dgm:pt>
    <dgm:pt modelId="{D545A757-BFAA-46E5-A160-1008D5542EBC}" type="parTrans" cxnId="{BAE6FE7F-F8A8-459C-8785-4AE39D3788F4}">
      <dgm:prSet/>
      <dgm:spPr/>
      <dgm:t>
        <a:bodyPr/>
        <a:lstStyle/>
        <a:p>
          <a:endParaRPr lang="ru-RU"/>
        </a:p>
      </dgm:t>
    </dgm:pt>
    <dgm:pt modelId="{61535AB5-1682-4F59-AFDE-7A75C3E19C31}" type="sibTrans" cxnId="{BAE6FE7F-F8A8-459C-8785-4AE39D3788F4}">
      <dgm:prSet/>
      <dgm:spPr/>
      <dgm:t>
        <a:bodyPr/>
        <a:lstStyle/>
        <a:p>
          <a:endParaRPr lang="ru-RU"/>
        </a:p>
      </dgm:t>
    </dgm:pt>
    <dgm:pt modelId="{060F1A7E-00F4-4CF1-B676-B614612860CC}">
      <dgm:prSet phldrT="[Текст]"/>
      <dgm:spPr/>
      <dgm:t>
        <a:bodyPr/>
        <a:lstStyle/>
        <a:p>
          <a:r>
            <a:rPr lang="ru-RU" dirty="0" smtClean="0"/>
            <a:t>Инновационная программа</a:t>
          </a:r>
          <a:endParaRPr lang="ru-RU" dirty="0"/>
        </a:p>
      </dgm:t>
    </dgm:pt>
    <dgm:pt modelId="{EED3821C-70CE-41FE-A657-269EECD5E1DB}" type="parTrans" cxnId="{B424DA84-4A5F-4580-9AC2-6A358F410072}">
      <dgm:prSet/>
      <dgm:spPr/>
      <dgm:t>
        <a:bodyPr/>
        <a:lstStyle/>
        <a:p>
          <a:endParaRPr lang="ru-RU"/>
        </a:p>
      </dgm:t>
    </dgm:pt>
    <dgm:pt modelId="{9B5BD3AC-490B-4404-90E6-C8792245A745}" type="sibTrans" cxnId="{B424DA84-4A5F-4580-9AC2-6A358F410072}">
      <dgm:prSet/>
      <dgm:spPr/>
      <dgm:t>
        <a:bodyPr/>
        <a:lstStyle/>
        <a:p>
          <a:endParaRPr lang="ru-RU"/>
        </a:p>
      </dgm:t>
    </dgm:pt>
    <dgm:pt modelId="{3B7694DD-01DE-4E18-8223-E7753589A278}">
      <dgm:prSet phldrT="[Текст]"/>
      <dgm:spPr/>
      <dgm:t>
        <a:bodyPr/>
        <a:lstStyle/>
        <a:p>
          <a:r>
            <a:rPr lang="ru-RU" dirty="0" smtClean="0"/>
            <a:t>Результат </a:t>
          </a:r>
          <a:endParaRPr lang="ru-RU" dirty="0"/>
        </a:p>
      </dgm:t>
    </dgm:pt>
    <dgm:pt modelId="{D8CD745F-7584-4AC5-93CD-EE8B8FDCEB72}" type="parTrans" cxnId="{31EB2A7A-72D3-4A3B-B56B-4DAB8833D6E0}">
      <dgm:prSet/>
      <dgm:spPr/>
      <dgm:t>
        <a:bodyPr/>
        <a:lstStyle/>
        <a:p>
          <a:endParaRPr lang="ru-RU"/>
        </a:p>
      </dgm:t>
    </dgm:pt>
    <dgm:pt modelId="{327C57FD-204F-428D-A987-E0BDB1666821}" type="sibTrans" cxnId="{31EB2A7A-72D3-4A3B-B56B-4DAB8833D6E0}">
      <dgm:prSet/>
      <dgm:spPr/>
      <dgm:t>
        <a:bodyPr/>
        <a:lstStyle/>
        <a:p>
          <a:endParaRPr lang="ru-RU"/>
        </a:p>
      </dgm:t>
    </dgm:pt>
    <dgm:pt modelId="{6E135046-2487-438F-90DB-CE0DFAC697C1}">
      <dgm:prSet phldrT="[Текст]"/>
      <dgm:spPr/>
      <dgm:t>
        <a:bodyPr/>
        <a:lstStyle/>
        <a:p>
          <a:r>
            <a:rPr lang="ru-RU" dirty="0" smtClean="0"/>
            <a:t>Инновационный проект</a:t>
          </a:r>
          <a:endParaRPr lang="ru-RU" dirty="0"/>
        </a:p>
      </dgm:t>
    </dgm:pt>
    <dgm:pt modelId="{57E5DC7C-B703-4B58-B2A6-FEFCFFED6843}" type="parTrans" cxnId="{55CE7502-519D-49F2-BC9D-640469708B7C}">
      <dgm:prSet/>
      <dgm:spPr/>
      <dgm:t>
        <a:bodyPr/>
        <a:lstStyle/>
        <a:p>
          <a:endParaRPr lang="ru-RU"/>
        </a:p>
      </dgm:t>
    </dgm:pt>
    <dgm:pt modelId="{A102E55C-0C01-4FAD-B4FD-9040FD2F2DDD}" type="sibTrans" cxnId="{55CE7502-519D-49F2-BC9D-640469708B7C}">
      <dgm:prSet/>
      <dgm:spPr/>
      <dgm:t>
        <a:bodyPr/>
        <a:lstStyle/>
        <a:p>
          <a:endParaRPr lang="ru-RU"/>
        </a:p>
      </dgm:t>
    </dgm:pt>
    <dgm:pt modelId="{86D32580-5862-4326-92BB-5D9908EE5BF7}">
      <dgm:prSet phldrT="[Текст]"/>
      <dgm:spPr/>
      <dgm:t>
        <a:bodyPr/>
        <a:lstStyle/>
        <a:p>
          <a:r>
            <a:rPr lang="ru-RU" dirty="0" smtClean="0"/>
            <a:t>Результат </a:t>
          </a:r>
          <a:endParaRPr lang="ru-RU" dirty="0"/>
        </a:p>
      </dgm:t>
    </dgm:pt>
    <dgm:pt modelId="{C9DAE796-524F-4A79-99E0-72471012E28F}" type="parTrans" cxnId="{E2603751-9F61-4622-8389-F6D5AD089E16}">
      <dgm:prSet/>
      <dgm:spPr/>
      <dgm:t>
        <a:bodyPr/>
        <a:lstStyle/>
        <a:p>
          <a:endParaRPr lang="ru-RU"/>
        </a:p>
      </dgm:t>
    </dgm:pt>
    <dgm:pt modelId="{FF0FD085-D76C-4294-99EC-5B94DA35CD98}" type="sibTrans" cxnId="{E2603751-9F61-4622-8389-F6D5AD089E16}">
      <dgm:prSet/>
      <dgm:spPr/>
      <dgm:t>
        <a:bodyPr/>
        <a:lstStyle/>
        <a:p>
          <a:endParaRPr lang="ru-RU"/>
        </a:p>
      </dgm:t>
    </dgm:pt>
    <dgm:pt modelId="{9C31F8E2-FA8C-4BF8-8464-ADC9C90894A3}">
      <dgm:prSet/>
      <dgm:spPr/>
      <dgm:t>
        <a:bodyPr/>
        <a:lstStyle/>
        <a:p>
          <a:r>
            <a:rPr lang="ru-RU" dirty="0" smtClean="0"/>
            <a:t>Внедрение в практику</a:t>
          </a:r>
          <a:endParaRPr lang="ru-RU" dirty="0"/>
        </a:p>
      </dgm:t>
    </dgm:pt>
    <dgm:pt modelId="{B840025D-1945-4328-BDEB-E64ED2A3EA3F}" type="parTrans" cxnId="{DA3BDBB4-D84D-462C-9FB8-F69CDFD44A49}">
      <dgm:prSet/>
      <dgm:spPr/>
      <dgm:t>
        <a:bodyPr/>
        <a:lstStyle/>
        <a:p>
          <a:endParaRPr lang="ru-RU"/>
        </a:p>
      </dgm:t>
    </dgm:pt>
    <dgm:pt modelId="{17DA05AF-3811-4024-8EB6-BE9DE6D509A5}" type="sibTrans" cxnId="{DA3BDBB4-D84D-462C-9FB8-F69CDFD44A49}">
      <dgm:prSet/>
      <dgm:spPr/>
      <dgm:t>
        <a:bodyPr/>
        <a:lstStyle/>
        <a:p>
          <a:endParaRPr lang="ru-RU"/>
        </a:p>
      </dgm:t>
    </dgm:pt>
    <dgm:pt modelId="{C218E788-C0B2-43A9-9DF6-4AD428719BBD}">
      <dgm:prSet/>
      <dgm:spPr/>
      <dgm:t>
        <a:bodyPr/>
        <a:lstStyle/>
        <a:p>
          <a:r>
            <a:rPr lang="ru-RU" dirty="0" smtClean="0"/>
            <a:t>Внедрение в практику</a:t>
          </a:r>
          <a:endParaRPr lang="ru-RU" dirty="0"/>
        </a:p>
      </dgm:t>
    </dgm:pt>
    <dgm:pt modelId="{70650D11-7CDB-4EE1-B346-D3B57773D2C7}" type="parTrans" cxnId="{F6F25EDC-58ED-4254-9083-9B03721E78AB}">
      <dgm:prSet/>
      <dgm:spPr/>
      <dgm:t>
        <a:bodyPr/>
        <a:lstStyle/>
        <a:p>
          <a:endParaRPr lang="ru-RU"/>
        </a:p>
      </dgm:t>
    </dgm:pt>
    <dgm:pt modelId="{2D04331F-34E8-434F-998E-9B0440CFA61A}" type="sibTrans" cxnId="{F6F25EDC-58ED-4254-9083-9B03721E78AB}">
      <dgm:prSet/>
      <dgm:spPr/>
      <dgm:t>
        <a:bodyPr/>
        <a:lstStyle/>
        <a:p>
          <a:endParaRPr lang="ru-RU"/>
        </a:p>
      </dgm:t>
    </dgm:pt>
    <dgm:pt modelId="{75B3A28B-695F-4116-A3BA-5ADAC0E88B70}" type="pres">
      <dgm:prSet presAssocID="{0D16ECD0-FE45-4C30-9BAF-FAAAAD587C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7CDB3D-79EF-4B8E-8770-0DDAC5071180}" type="pres">
      <dgm:prSet presAssocID="{6A85D364-764D-4A2B-BA73-D9FCE675CB76}" presName="hierRoot1" presStyleCnt="0"/>
      <dgm:spPr/>
    </dgm:pt>
    <dgm:pt modelId="{DCC0A79E-391C-4270-85FE-CC72FD66AC7F}" type="pres">
      <dgm:prSet presAssocID="{6A85D364-764D-4A2B-BA73-D9FCE675CB76}" presName="composite" presStyleCnt="0"/>
      <dgm:spPr/>
    </dgm:pt>
    <dgm:pt modelId="{FF5AE25E-51E3-4F46-9EC2-482435E49EFA}" type="pres">
      <dgm:prSet presAssocID="{6A85D364-764D-4A2B-BA73-D9FCE675CB76}" presName="background" presStyleLbl="node0" presStyleIdx="0" presStyleCnt="1"/>
      <dgm:spPr/>
    </dgm:pt>
    <dgm:pt modelId="{E9CC87D3-ABE7-4A22-89D6-E1D2F10980FB}" type="pres">
      <dgm:prSet presAssocID="{6A85D364-764D-4A2B-BA73-D9FCE675CB76}" presName="text" presStyleLbl="fgAcc0" presStyleIdx="0" presStyleCnt="1" custScaleX="3104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F5162E-F9FF-4079-9547-7CD5C0C884C8}" type="pres">
      <dgm:prSet presAssocID="{6A85D364-764D-4A2B-BA73-D9FCE675CB76}" presName="hierChild2" presStyleCnt="0"/>
      <dgm:spPr/>
    </dgm:pt>
    <dgm:pt modelId="{37100543-A581-45B1-A114-6D57D6E6B8B5}" type="pres">
      <dgm:prSet presAssocID="{EED3821C-70CE-41FE-A657-269EECD5E1D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D1B7620-C233-47A2-9A45-91599E7EA102}" type="pres">
      <dgm:prSet presAssocID="{060F1A7E-00F4-4CF1-B676-B614612860CC}" presName="hierRoot2" presStyleCnt="0"/>
      <dgm:spPr/>
    </dgm:pt>
    <dgm:pt modelId="{BB581FC5-C01C-4221-B2F9-88C8E20676B1}" type="pres">
      <dgm:prSet presAssocID="{060F1A7E-00F4-4CF1-B676-B614612860CC}" presName="composite2" presStyleCnt="0"/>
      <dgm:spPr/>
    </dgm:pt>
    <dgm:pt modelId="{2E3B558C-38E9-4474-ABD4-D801705D5D2E}" type="pres">
      <dgm:prSet presAssocID="{060F1A7E-00F4-4CF1-B676-B614612860CC}" presName="background2" presStyleLbl="node2" presStyleIdx="0" presStyleCnt="2"/>
      <dgm:spPr/>
    </dgm:pt>
    <dgm:pt modelId="{910C03D6-133C-4DF7-8A51-391DF4926419}" type="pres">
      <dgm:prSet presAssocID="{060F1A7E-00F4-4CF1-B676-B614612860CC}" presName="text2" presStyleLbl="fgAcc2" presStyleIdx="0" presStyleCnt="2" custScaleX="200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8DBF33-1B58-4062-BD0E-54DAAA6F1EA1}" type="pres">
      <dgm:prSet presAssocID="{060F1A7E-00F4-4CF1-B676-B614612860CC}" presName="hierChild3" presStyleCnt="0"/>
      <dgm:spPr/>
    </dgm:pt>
    <dgm:pt modelId="{958F2526-3E87-4A00-AF20-A1E6202280B6}" type="pres">
      <dgm:prSet presAssocID="{D8CD745F-7584-4AC5-93CD-EE8B8FDCEB72}" presName="Name17" presStyleLbl="parChTrans1D3" presStyleIdx="0" presStyleCnt="2"/>
      <dgm:spPr/>
      <dgm:t>
        <a:bodyPr/>
        <a:lstStyle/>
        <a:p>
          <a:endParaRPr lang="ru-RU"/>
        </a:p>
      </dgm:t>
    </dgm:pt>
    <dgm:pt modelId="{7A11AAD4-D0CB-450D-A55C-273748E557A6}" type="pres">
      <dgm:prSet presAssocID="{3B7694DD-01DE-4E18-8223-E7753589A278}" presName="hierRoot3" presStyleCnt="0"/>
      <dgm:spPr/>
    </dgm:pt>
    <dgm:pt modelId="{E1CB8B93-2BA9-4D5B-A6E1-B2331FFBE913}" type="pres">
      <dgm:prSet presAssocID="{3B7694DD-01DE-4E18-8223-E7753589A278}" presName="composite3" presStyleCnt="0"/>
      <dgm:spPr/>
    </dgm:pt>
    <dgm:pt modelId="{E6198492-8A55-43E5-8166-7CBFB7FF91BB}" type="pres">
      <dgm:prSet presAssocID="{3B7694DD-01DE-4E18-8223-E7753589A278}" presName="background3" presStyleLbl="node3" presStyleIdx="0" presStyleCnt="2"/>
      <dgm:spPr/>
    </dgm:pt>
    <dgm:pt modelId="{14023468-687F-45D4-AB27-7DC99A8464E3}" type="pres">
      <dgm:prSet presAssocID="{3B7694DD-01DE-4E18-8223-E7753589A278}" presName="text3" presStyleLbl="fgAcc3" presStyleIdx="0" presStyleCnt="2" custScaleX="2085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BE8765-092A-4CAA-A87F-058B6AB97366}" type="pres">
      <dgm:prSet presAssocID="{3B7694DD-01DE-4E18-8223-E7753589A278}" presName="hierChild4" presStyleCnt="0"/>
      <dgm:spPr/>
    </dgm:pt>
    <dgm:pt modelId="{FA50CCB2-B74B-400B-B815-89C7E5C66EC4}" type="pres">
      <dgm:prSet presAssocID="{B840025D-1945-4328-BDEB-E64ED2A3EA3F}" presName="Name23" presStyleLbl="parChTrans1D4" presStyleIdx="0" presStyleCnt="2"/>
      <dgm:spPr/>
      <dgm:t>
        <a:bodyPr/>
        <a:lstStyle/>
        <a:p>
          <a:endParaRPr lang="ru-RU"/>
        </a:p>
      </dgm:t>
    </dgm:pt>
    <dgm:pt modelId="{C1041840-BC83-4332-A4A0-832F44DC7785}" type="pres">
      <dgm:prSet presAssocID="{9C31F8E2-FA8C-4BF8-8464-ADC9C90894A3}" presName="hierRoot4" presStyleCnt="0"/>
      <dgm:spPr/>
    </dgm:pt>
    <dgm:pt modelId="{D44DAEBE-F7E4-4E96-81BD-058BA7F4BD9B}" type="pres">
      <dgm:prSet presAssocID="{9C31F8E2-FA8C-4BF8-8464-ADC9C90894A3}" presName="composite4" presStyleCnt="0"/>
      <dgm:spPr/>
    </dgm:pt>
    <dgm:pt modelId="{7CBFC9C9-C295-4926-907A-AEF58BC8012A}" type="pres">
      <dgm:prSet presAssocID="{9C31F8E2-FA8C-4BF8-8464-ADC9C90894A3}" presName="background4" presStyleLbl="node4" presStyleIdx="0" presStyleCnt="2"/>
      <dgm:spPr/>
    </dgm:pt>
    <dgm:pt modelId="{FFC37096-75E7-49DB-8F48-9ED2E2F50399}" type="pres">
      <dgm:prSet presAssocID="{9C31F8E2-FA8C-4BF8-8464-ADC9C90894A3}" presName="text4" presStyleLbl="fgAcc4" presStyleIdx="0" presStyleCnt="2" custScaleX="207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26961C-CC67-46E9-BF6B-416FDD702EBB}" type="pres">
      <dgm:prSet presAssocID="{9C31F8E2-FA8C-4BF8-8464-ADC9C90894A3}" presName="hierChild5" presStyleCnt="0"/>
      <dgm:spPr/>
    </dgm:pt>
    <dgm:pt modelId="{A93B5EA4-3753-457C-AB0E-F6F414D9879A}" type="pres">
      <dgm:prSet presAssocID="{57E5DC7C-B703-4B58-B2A6-FEFCFFED684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C945B1F-A40C-47CA-98FF-60DB799F3FE6}" type="pres">
      <dgm:prSet presAssocID="{6E135046-2487-438F-90DB-CE0DFAC697C1}" presName="hierRoot2" presStyleCnt="0"/>
      <dgm:spPr/>
    </dgm:pt>
    <dgm:pt modelId="{3D5B2E1A-77BC-4C18-93E1-853C40BC66F3}" type="pres">
      <dgm:prSet presAssocID="{6E135046-2487-438F-90DB-CE0DFAC697C1}" presName="composite2" presStyleCnt="0"/>
      <dgm:spPr/>
    </dgm:pt>
    <dgm:pt modelId="{290DD2AB-ECAA-4302-BE7F-5E9726F13E99}" type="pres">
      <dgm:prSet presAssocID="{6E135046-2487-438F-90DB-CE0DFAC697C1}" presName="background2" presStyleLbl="node2" presStyleIdx="1" presStyleCnt="2"/>
      <dgm:spPr/>
    </dgm:pt>
    <dgm:pt modelId="{CFEAAAEE-88FE-4CFB-B96E-1509C22ED96E}" type="pres">
      <dgm:prSet presAssocID="{6E135046-2487-438F-90DB-CE0DFAC697C1}" presName="text2" presStyleLbl="fgAcc2" presStyleIdx="1" presStyleCnt="2" custScaleX="205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C420BF-BCB8-4F1A-A282-5FDA977931D1}" type="pres">
      <dgm:prSet presAssocID="{6E135046-2487-438F-90DB-CE0DFAC697C1}" presName="hierChild3" presStyleCnt="0"/>
      <dgm:spPr/>
    </dgm:pt>
    <dgm:pt modelId="{59340948-03B2-486B-8563-CE3E28380B85}" type="pres">
      <dgm:prSet presAssocID="{C9DAE796-524F-4A79-99E0-72471012E28F}" presName="Name17" presStyleLbl="parChTrans1D3" presStyleIdx="1" presStyleCnt="2"/>
      <dgm:spPr/>
      <dgm:t>
        <a:bodyPr/>
        <a:lstStyle/>
        <a:p>
          <a:endParaRPr lang="ru-RU"/>
        </a:p>
      </dgm:t>
    </dgm:pt>
    <dgm:pt modelId="{F682901E-5C51-4FCE-8811-97BEDF764F6B}" type="pres">
      <dgm:prSet presAssocID="{86D32580-5862-4326-92BB-5D9908EE5BF7}" presName="hierRoot3" presStyleCnt="0"/>
      <dgm:spPr/>
    </dgm:pt>
    <dgm:pt modelId="{0EB2C029-C51C-419C-A13D-2D9D1A6305E9}" type="pres">
      <dgm:prSet presAssocID="{86D32580-5862-4326-92BB-5D9908EE5BF7}" presName="composite3" presStyleCnt="0"/>
      <dgm:spPr/>
    </dgm:pt>
    <dgm:pt modelId="{68D0508F-5AC0-4BEC-B66C-070D1731264D}" type="pres">
      <dgm:prSet presAssocID="{86D32580-5862-4326-92BB-5D9908EE5BF7}" presName="background3" presStyleLbl="node3" presStyleIdx="1" presStyleCnt="2"/>
      <dgm:spPr/>
    </dgm:pt>
    <dgm:pt modelId="{2ECDBE71-DFD1-44B6-BA43-EFB6CAEBBE91}" type="pres">
      <dgm:prSet presAssocID="{86D32580-5862-4326-92BB-5D9908EE5BF7}" presName="text3" presStyleLbl="fgAcc3" presStyleIdx="1" presStyleCnt="2" custScaleX="2053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AF145B-5C82-45DE-B063-C8EAE29973B1}" type="pres">
      <dgm:prSet presAssocID="{86D32580-5862-4326-92BB-5D9908EE5BF7}" presName="hierChild4" presStyleCnt="0"/>
      <dgm:spPr/>
    </dgm:pt>
    <dgm:pt modelId="{00F2EDDB-1C52-4EB1-90BF-7D8D4D98BFE5}" type="pres">
      <dgm:prSet presAssocID="{70650D11-7CDB-4EE1-B346-D3B57773D2C7}" presName="Name23" presStyleLbl="parChTrans1D4" presStyleIdx="1" presStyleCnt="2"/>
      <dgm:spPr/>
      <dgm:t>
        <a:bodyPr/>
        <a:lstStyle/>
        <a:p>
          <a:endParaRPr lang="ru-RU"/>
        </a:p>
      </dgm:t>
    </dgm:pt>
    <dgm:pt modelId="{1E652E3C-EFF0-48F0-8FB0-2FBFB930B118}" type="pres">
      <dgm:prSet presAssocID="{C218E788-C0B2-43A9-9DF6-4AD428719BBD}" presName="hierRoot4" presStyleCnt="0"/>
      <dgm:spPr/>
    </dgm:pt>
    <dgm:pt modelId="{2CD150D9-CEAB-42A1-BAC9-6461592854D4}" type="pres">
      <dgm:prSet presAssocID="{C218E788-C0B2-43A9-9DF6-4AD428719BBD}" presName="composite4" presStyleCnt="0"/>
      <dgm:spPr/>
    </dgm:pt>
    <dgm:pt modelId="{426F0EF8-F33D-4C9B-8342-46F03AE56730}" type="pres">
      <dgm:prSet presAssocID="{C218E788-C0B2-43A9-9DF6-4AD428719BBD}" presName="background4" presStyleLbl="node4" presStyleIdx="1" presStyleCnt="2"/>
      <dgm:spPr/>
    </dgm:pt>
    <dgm:pt modelId="{55523C14-189F-495E-B14C-9311F2A3EA6C}" type="pres">
      <dgm:prSet presAssocID="{C218E788-C0B2-43A9-9DF6-4AD428719BBD}" presName="text4" presStyleLbl="fgAcc4" presStyleIdx="1" presStyleCnt="2" custScaleX="201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6F001-24D8-4D4B-8BAD-C446D0E3BDEB}" type="pres">
      <dgm:prSet presAssocID="{C218E788-C0B2-43A9-9DF6-4AD428719BBD}" presName="hierChild5" presStyleCnt="0"/>
      <dgm:spPr/>
    </dgm:pt>
  </dgm:ptLst>
  <dgm:cxnLst>
    <dgm:cxn modelId="{F7BB18C6-8988-42D3-A0F8-4F11A83F540A}" type="presOf" srcId="{86D32580-5862-4326-92BB-5D9908EE5BF7}" destId="{2ECDBE71-DFD1-44B6-BA43-EFB6CAEBBE91}" srcOrd="0" destOrd="0" presId="urn:microsoft.com/office/officeart/2005/8/layout/hierarchy1"/>
    <dgm:cxn modelId="{55CE7502-519D-49F2-BC9D-640469708B7C}" srcId="{6A85D364-764D-4A2B-BA73-D9FCE675CB76}" destId="{6E135046-2487-438F-90DB-CE0DFAC697C1}" srcOrd="1" destOrd="0" parTransId="{57E5DC7C-B703-4B58-B2A6-FEFCFFED6843}" sibTransId="{A102E55C-0C01-4FAD-B4FD-9040FD2F2DDD}"/>
    <dgm:cxn modelId="{31EB2A7A-72D3-4A3B-B56B-4DAB8833D6E0}" srcId="{060F1A7E-00F4-4CF1-B676-B614612860CC}" destId="{3B7694DD-01DE-4E18-8223-E7753589A278}" srcOrd="0" destOrd="0" parTransId="{D8CD745F-7584-4AC5-93CD-EE8B8FDCEB72}" sibTransId="{327C57FD-204F-428D-A987-E0BDB1666821}"/>
    <dgm:cxn modelId="{E2603751-9F61-4622-8389-F6D5AD089E16}" srcId="{6E135046-2487-438F-90DB-CE0DFAC697C1}" destId="{86D32580-5862-4326-92BB-5D9908EE5BF7}" srcOrd="0" destOrd="0" parTransId="{C9DAE796-524F-4A79-99E0-72471012E28F}" sibTransId="{FF0FD085-D76C-4294-99EC-5B94DA35CD98}"/>
    <dgm:cxn modelId="{B4960CB1-BED5-42B9-AF76-0DE010FEDEE9}" type="presOf" srcId="{B840025D-1945-4328-BDEB-E64ED2A3EA3F}" destId="{FA50CCB2-B74B-400B-B815-89C7E5C66EC4}" srcOrd="0" destOrd="0" presId="urn:microsoft.com/office/officeart/2005/8/layout/hierarchy1"/>
    <dgm:cxn modelId="{F6F25EDC-58ED-4254-9083-9B03721E78AB}" srcId="{86D32580-5862-4326-92BB-5D9908EE5BF7}" destId="{C218E788-C0B2-43A9-9DF6-4AD428719BBD}" srcOrd="0" destOrd="0" parTransId="{70650D11-7CDB-4EE1-B346-D3B57773D2C7}" sibTransId="{2D04331F-34E8-434F-998E-9B0440CFA61A}"/>
    <dgm:cxn modelId="{BAE6FE7F-F8A8-459C-8785-4AE39D3788F4}" srcId="{0D16ECD0-FE45-4C30-9BAF-FAAAAD587C9E}" destId="{6A85D364-764D-4A2B-BA73-D9FCE675CB76}" srcOrd="0" destOrd="0" parTransId="{D545A757-BFAA-46E5-A160-1008D5542EBC}" sibTransId="{61535AB5-1682-4F59-AFDE-7A75C3E19C31}"/>
    <dgm:cxn modelId="{FBC50661-ACD2-44C2-9CF9-E3AD9DC2F673}" type="presOf" srcId="{060F1A7E-00F4-4CF1-B676-B614612860CC}" destId="{910C03D6-133C-4DF7-8A51-391DF4926419}" srcOrd="0" destOrd="0" presId="urn:microsoft.com/office/officeart/2005/8/layout/hierarchy1"/>
    <dgm:cxn modelId="{6FB2C8DE-7D4D-4E68-BB23-1969A3F5C478}" type="presOf" srcId="{3B7694DD-01DE-4E18-8223-E7753589A278}" destId="{14023468-687F-45D4-AB27-7DC99A8464E3}" srcOrd="0" destOrd="0" presId="urn:microsoft.com/office/officeart/2005/8/layout/hierarchy1"/>
    <dgm:cxn modelId="{B424DA84-4A5F-4580-9AC2-6A358F410072}" srcId="{6A85D364-764D-4A2B-BA73-D9FCE675CB76}" destId="{060F1A7E-00F4-4CF1-B676-B614612860CC}" srcOrd="0" destOrd="0" parTransId="{EED3821C-70CE-41FE-A657-269EECD5E1DB}" sibTransId="{9B5BD3AC-490B-4404-90E6-C8792245A745}"/>
    <dgm:cxn modelId="{C9E44D91-86F3-4CC0-B682-812E22175BB2}" type="presOf" srcId="{D8CD745F-7584-4AC5-93CD-EE8B8FDCEB72}" destId="{958F2526-3E87-4A00-AF20-A1E6202280B6}" srcOrd="0" destOrd="0" presId="urn:microsoft.com/office/officeart/2005/8/layout/hierarchy1"/>
    <dgm:cxn modelId="{DA3BDBB4-D84D-462C-9FB8-F69CDFD44A49}" srcId="{3B7694DD-01DE-4E18-8223-E7753589A278}" destId="{9C31F8E2-FA8C-4BF8-8464-ADC9C90894A3}" srcOrd="0" destOrd="0" parTransId="{B840025D-1945-4328-BDEB-E64ED2A3EA3F}" sibTransId="{17DA05AF-3811-4024-8EB6-BE9DE6D509A5}"/>
    <dgm:cxn modelId="{75559A17-0ED2-4CDB-96D6-FBEB64947661}" type="presOf" srcId="{9C31F8E2-FA8C-4BF8-8464-ADC9C90894A3}" destId="{FFC37096-75E7-49DB-8F48-9ED2E2F50399}" srcOrd="0" destOrd="0" presId="urn:microsoft.com/office/officeart/2005/8/layout/hierarchy1"/>
    <dgm:cxn modelId="{1381395A-5053-4765-912C-272A52D92C41}" type="presOf" srcId="{0D16ECD0-FE45-4C30-9BAF-FAAAAD587C9E}" destId="{75B3A28B-695F-4116-A3BA-5ADAC0E88B70}" srcOrd="0" destOrd="0" presId="urn:microsoft.com/office/officeart/2005/8/layout/hierarchy1"/>
    <dgm:cxn modelId="{53C7EF3A-62BC-4951-B1B1-AA3E33C1FFF5}" type="presOf" srcId="{C218E788-C0B2-43A9-9DF6-4AD428719BBD}" destId="{55523C14-189F-495E-B14C-9311F2A3EA6C}" srcOrd="0" destOrd="0" presId="urn:microsoft.com/office/officeart/2005/8/layout/hierarchy1"/>
    <dgm:cxn modelId="{47A40B0F-5A49-4C55-82EE-3BC77EA944D8}" type="presOf" srcId="{57E5DC7C-B703-4B58-B2A6-FEFCFFED6843}" destId="{A93B5EA4-3753-457C-AB0E-F6F414D9879A}" srcOrd="0" destOrd="0" presId="urn:microsoft.com/office/officeart/2005/8/layout/hierarchy1"/>
    <dgm:cxn modelId="{B305B8D2-C595-4676-AA9D-6C3F1D8A4CF3}" type="presOf" srcId="{6E135046-2487-438F-90DB-CE0DFAC697C1}" destId="{CFEAAAEE-88FE-4CFB-B96E-1509C22ED96E}" srcOrd="0" destOrd="0" presId="urn:microsoft.com/office/officeart/2005/8/layout/hierarchy1"/>
    <dgm:cxn modelId="{58815BF1-ED8E-4B9F-90B3-7E351822CCED}" type="presOf" srcId="{6A85D364-764D-4A2B-BA73-D9FCE675CB76}" destId="{E9CC87D3-ABE7-4A22-89D6-E1D2F10980FB}" srcOrd="0" destOrd="0" presId="urn:microsoft.com/office/officeart/2005/8/layout/hierarchy1"/>
    <dgm:cxn modelId="{8C64713D-A998-40CE-89BC-EF6FDF859593}" type="presOf" srcId="{EED3821C-70CE-41FE-A657-269EECD5E1DB}" destId="{37100543-A581-45B1-A114-6D57D6E6B8B5}" srcOrd="0" destOrd="0" presId="urn:microsoft.com/office/officeart/2005/8/layout/hierarchy1"/>
    <dgm:cxn modelId="{5F6A83B1-4EE4-476B-8EAD-F2EBF5E2B339}" type="presOf" srcId="{C9DAE796-524F-4A79-99E0-72471012E28F}" destId="{59340948-03B2-486B-8563-CE3E28380B85}" srcOrd="0" destOrd="0" presId="urn:microsoft.com/office/officeart/2005/8/layout/hierarchy1"/>
    <dgm:cxn modelId="{6CBD14BD-B231-46AF-A609-218F34B71447}" type="presOf" srcId="{70650D11-7CDB-4EE1-B346-D3B57773D2C7}" destId="{00F2EDDB-1C52-4EB1-90BF-7D8D4D98BFE5}" srcOrd="0" destOrd="0" presId="urn:microsoft.com/office/officeart/2005/8/layout/hierarchy1"/>
    <dgm:cxn modelId="{66FBC509-3190-44F9-AEE8-BD050F44DCFF}" type="presParOf" srcId="{75B3A28B-695F-4116-A3BA-5ADAC0E88B70}" destId="{997CDB3D-79EF-4B8E-8770-0DDAC5071180}" srcOrd="0" destOrd="0" presId="urn:microsoft.com/office/officeart/2005/8/layout/hierarchy1"/>
    <dgm:cxn modelId="{A1B012C9-6634-4A85-915F-4984877E47A3}" type="presParOf" srcId="{997CDB3D-79EF-4B8E-8770-0DDAC5071180}" destId="{DCC0A79E-391C-4270-85FE-CC72FD66AC7F}" srcOrd="0" destOrd="0" presId="urn:microsoft.com/office/officeart/2005/8/layout/hierarchy1"/>
    <dgm:cxn modelId="{EBF5BF30-0E17-4C4D-82AA-62AD09DDA438}" type="presParOf" srcId="{DCC0A79E-391C-4270-85FE-CC72FD66AC7F}" destId="{FF5AE25E-51E3-4F46-9EC2-482435E49EFA}" srcOrd="0" destOrd="0" presId="urn:microsoft.com/office/officeart/2005/8/layout/hierarchy1"/>
    <dgm:cxn modelId="{3818315B-5C58-43F9-8416-654992ECDA71}" type="presParOf" srcId="{DCC0A79E-391C-4270-85FE-CC72FD66AC7F}" destId="{E9CC87D3-ABE7-4A22-89D6-E1D2F10980FB}" srcOrd="1" destOrd="0" presId="urn:microsoft.com/office/officeart/2005/8/layout/hierarchy1"/>
    <dgm:cxn modelId="{798BD022-FCB4-4F33-92AC-59CEC00F4FBF}" type="presParOf" srcId="{997CDB3D-79EF-4B8E-8770-0DDAC5071180}" destId="{F9F5162E-F9FF-4079-9547-7CD5C0C884C8}" srcOrd="1" destOrd="0" presId="urn:microsoft.com/office/officeart/2005/8/layout/hierarchy1"/>
    <dgm:cxn modelId="{BA443FAC-6E08-4DE8-9D59-04FF014D9A21}" type="presParOf" srcId="{F9F5162E-F9FF-4079-9547-7CD5C0C884C8}" destId="{37100543-A581-45B1-A114-6D57D6E6B8B5}" srcOrd="0" destOrd="0" presId="urn:microsoft.com/office/officeart/2005/8/layout/hierarchy1"/>
    <dgm:cxn modelId="{126D9CE4-CEE0-4055-93AA-A8B7F9D2BCFD}" type="presParOf" srcId="{F9F5162E-F9FF-4079-9547-7CD5C0C884C8}" destId="{AD1B7620-C233-47A2-9A45-91599E7EA102}" srcOrd="1" destOrd="0" presId="urn:microsoft.com/office/officeart/2005/8/layout/hierarchy1"/>
    <dgm:cxn modelId="{3D15773B-53EC-48B6-A708-019A27A280ED}" type="presParOf" srcId="{AD1B7620-C233-47A2-9A45-91599E7EA102}" destId="{BB581FC5-C01C-4221-B2F9-88C8E20676B1}" srcOrd="0" destOrd="0" presId="urn:microsoft.com/office/officeart/2005/8/layout/hierarchy1"/>
    <dgm:cxn modelId="{6B9753C8-4D66-4F84-A339-E799C4DA11F4}" type="presParOf" srcId="{BB581FC5-C01C-4221-B2F9-88C8E20676B1}" destId="{2E3B558C-38E9-4474-ABD4-D801705D5D2E}" srcOrd="0" destOrd="0" presId="urn:microsoft.com/office/officeart/2005/8/layout/hierarchy1"/>
    <dgm:cxn modelId="{7AF0024F-2FDB-4B6F-B001-90E97A8906ED}" type="presParOf" srcId="{BB581FC5-C01C-4221-B2F9-88C8E20676B1}" destId="{910C03D6-133C-4DF7-8A51-391DF4926419}" srcOrd="1" destOrd="0" presId="urn:microsoft.com/office/officeart/2005/8/layout/hierarchy1"/>
    <dgm:cxn modelId="{0B6A203A-9FA4-4C6B-AE68-B4CDD71AC863}" type="presParOf" srcId="{AD1B7620-C233-47A2-9A45-91599E7EA102}" destId="{CA8DBF33-1B58-4062-BD0E-54DAAA6F1EA1}" srcOrd="1" destOrd="0" presId="urn:microsoft.com/office/officeart/2005/8/layout/hierarchy1"/>
    <dgm:cxn modelId="{C95A6922-075C-4B31-A0AD-AA0CCD82A9DA}" type="presParOf" srcId="{CA8DBF33-1B58-4062-BD0E-54DAAA6F1EA1}" destId="{958F2526-3E87-4A00-AF20-A1E6202280B6}" srcOrd="0" destOrd="0" presId="urn:microsoft.com/office/officeart/2005/8/layout/hierarchy1"/>
    <dgm:cxn modelId="{47B3BAFA-7181-495E-AD77-18F4BA5E427E}" type="presParOf" srcId="{CA8DBF33-1B58-4062-BD0E-54DAAA6F1EA1}" destId="{7A11AAD4-D0CB-450D-A55C-273748E557A6}" srcOrd="1" destOrd="0" presId="urn:microsoft.com/office/officeart/2005/8/layout/hierarchy1"/>
    <dgm:cxn modelId="{308F38FC-AFFB-4197-A4C7-79B600D4CBC7}" type="presParOf" srcId="{7A11AAD4-D0CB-450D-A55C-273748E557A6}" destId="{E1CB8B93-2BA9-4D5B-A6E1-B2331FFBE913}" srcOrd="0" destOrd="0" presId="urn:microsoft.com/office/officeart/2005/8/layout/hierarchy1"/>
    <dgm:cxn modelId="{F49B64C1-7CCD-4744-9334-CDACEDE766FD}" type="presParOf" srcId="{E1CB8B93-2BA9-4D5B-A6E1-B2331FFBE913}" destId="{E6198492-8A55-43E5-8166-7CBFB7FF91BB}" srcOrd="0" destOrd="0" presId="urn:microsoft.com/office/officeart/2005/8/layout/hierarchy1"/>
    <dgm:cxn modelId="{C94C719E-C3B0-43AC-861B-D7B9B09026ED}" type="presParOf" srcId="{E1CB8B93-2BA9-4D5B-A6E1-B2331FFBE913}" destId="{14023468-687F-45D4-AB27-7DC99A8464E3}" srcOrd="1" destOrd="0" presId="urn:microsoft.com/office/officeart/2005/8/layout/hierarchy1"/>
    <dgm:cxn modelId="{8F3B8FD2-0EAC-4D70-AAC4-ED43B53D7E77}" type="presParOf" srcId="{7A11AAD4-D0CB-450D-A55C-273748E557A6}" destId="{15BE8765-092A-4CAA-A87F-058B6AB97366}" srcOrd="1" destOrd="0" presId="urn:microsoft.com/office/officeart/2005/8/layout/hierarchy1"/>
    <dgm:cxn modelId="{662DFB3C-60BF-47E1-B884-E64AD5998416}" type="presParOf" srcId="{15BE8765-092A-4CAA-A87F-058B6AB97366}" destId="{FA50CCB2-B74B-400B-B815-89C7E5C66EC4}" srcOrd="0" destOrd="0" presId="urn:microsoft.com/office/officeart/2005/8/layout/hierarchy1"/>
    <dgm:cxn modelId="{8893A2FD-E5AB-4D0A-BAA3-BD5DA941D33A}" type="presParOf" srcId="{15BE8765-092A-4CAA-A87F-058B6AB97366}" destId="{C1041840-BC83-4332-A4A0-832F44DC7785}" srcOrd="1" destOrd="0" presId="urn:microsoft.com/office/officeart/2005/8/layout/hierarchy1"/>
    <dgm:cxn modelId="{4E2C7C8A-EC97-4221-ADC5-4C5A87823AB9}" type="presParOf" srcId="{C1041840-BC83-4332-A4A0-832F44DC7785}" destId="{D44DAEBE-F7E4-4E96-81BD-058BA7F4BD9B}" srcOrd="0" destOrd="0" presId="urn:microsoft.com/office/officeart/2005/8/layout/hierarchy1"/>
    <dgm:cxn modelId="{3FBF31F6-818E-4848-8A09-09007AEE3D41}" type="presParOf" srcId="{D44DAEBE-F7E4-4E96-81BD-058BA7F4BD9B}" destId="{7CBFC9C9-C295-4926-907A-AEF58BC8012A}" srcOrd="0" destOrd="0" presId="urn:microsoft.com/office/officeart/2005/8/layout/hierarchy1"/>
    <dgm:cxn modelId="{362BA405-7035-4E3C-8CB3-837F38B8107C}" type="presParOf" srcId="{D44DAEBE-F7E4-4E96-81BD-058BA7F4BD9B}" destId="{FFC37096-75E7-49DB-8F48-9ED2E2F50399}" srcOrd="1" destOrd="0" presId="urn:microsoft.com/office/officeart/2005/8/layout/hierarchy1"/>
    <dgm:cxn modelId="{38F5DB48-51BB-4D93-8C92-441126C22D31}" type="presParOf" srcId="{C1041840-BC83-4332-A4A0-832F44DC7785}" destId="{2726961C-CC67-46E9-BF6B-416FDD702EBB}" srcOrd="1" destOrd="0" presId="urn:microsoft.com/office/officeart/2005/8/layout/hierarchy1"/>
    <dgm:cxn modelId="{BC778861-133E-4662-BC64-3B74B8D88A7B}" type="presParOf" srcId="{F9F5162E-F9FF-4079-9547-7CD5C0C884C8}" destId="{A93B5EA4-3753-457C-AB0E-F6F414D9879A}" srcOrd="2" destOrd="0" presId="urn:microsoft.com/office/officeart/2005/8/layout/hierarchy1"/>
    <dgm:cxn modelId="{C3109388-2CFE-4A5C-B47D-BBEA2288B341}" type="presParOf" srcId="{F9F5162E-F9FF-4079-9547-7CD5C0C884C8}" destId="{EC945B1F-A40C-47CA-98FF-60DB799F3FE6}" srcOrd="3" destOrd="0" presId="urn:microsoft.com/office/officeart/2005/8/layout/hierarchy1"/>
    <dgm:cxn modelId="{3505B687-B27E-4CB5-8A10-8B538F66A1E4}" type="presParOf" srcId="{EC945B1F-A40C-47CA-98FF-60DB799F3FE6}" destId="{3D5B2E1A-77BC-4C18-93E1-853C40BC66F3}" srcOrd="0" destOrd="0" presId="urn:microsoft.com/office/officeart/2005/8/layout/hierarchy1"/>
    <dgm:cxn modelId="{99D87464-9254-4E50-ADD3-0F7779A27A2D}" type="presParOf" srcId="{3D5B2E1A-77BC-4C18-93E1-853C40BC66F3}" destId="{290DD2AB-ECAA-4302-BE7F-5E9726F13E99}" srcOrd="0" destOrd="0" presId="urn:microsoft.com/office/officeart/2005/8/layout/hierarchy1"/>
    <dgm:cxn modelId="{53EB7873-8FF0-4270-BA70-C4C2F90C9466}" type="presParOf" srcId="{3D5B2E1A-77BC-4C18-93E1-853C40BC66F3}" destId="{CFEAAAEE-88FE-4CFB-B96E-1509C22ED96E}" srcOrd="1" destOrd="0" presId="urn:microsoft.com/office/officeart/2005/8/layout/hierarchy1"/>
    <dgm:cxn modelId="{DB3118B7-797B-4670-9212-06603318A405}" type="presParOf" srcId="{EC945B1F-A40C-47CA-98FF-60DB799F3FE6}" destId="{C3C420BF-BCB8-4F1A-A282-5FDA977931D1}" srcOrd="1" destOrd="0" presId="urn:microsoft.com/office/officeart/2005/8/layout/hierarchy1"/>
    <dgm:cxn modelId="{B2EDDD74-DBBA-4541-970D-A4789EF9F6B1}" type="presParOf" srcId="{C3C420BF-BCB8-4F1A-A282-5FDA977931D1}" destId="{59340948-03B2-486B-8563-CE3E28380B85}" srcOrd="0" destOrd="0" presId="urn:microsoft.com/office/officeart/2005/8/layout/hierarchy1"/>
    <dgm:cxn modelId="{0A7FBB43-5C5F-48EE-B266-C866F4E8B230}" type="presParOf" srcId="{C3C420BF-BCB8-4F1A-A282-5FDA977931D1}" destId="{F682901E-5C51-4FCE-8811-97BEDF764F6B}" srcOrd="1" destOrd="0" presId="urn:microsoft.com/office/officeart/2005/8/layout/hierarchy1"/>
    <dgm:cxn modelId="{49F15BAF-CB0C-419E-A605-786E95D7BFA5}" type="presParOf" srcId="{F682901E-5C51-4FCE-8811-97BEDF764F6B}" destId="{0EB2C029-C51C-419C-A13D-2D9D1A6305E9}" srcOrd="0" destOrd="0" presId="urn:microsoft.com/office/officeart/2005/8/layout/hierarchy1"/>
    <dgm:cxn modelId="{5107D3EC-1040-49B0-B368-8387182390E2}" type="presParOf" srcId="{0EB2C029-C51C-419C-A13D-2D9D1A6305E9}" destId="{68D0508F-5AC0-4BEC-B66C-070D1731264D}" srcOrd="0" destOrd="0" presId="urn:microsoft.com/office/officeart/2005/8/layout/hierarchy1"/>
    <dgm:cxn modelId="{7D602AC7-CE88-455F-8911-2A2B42C0BCFA}" type="presParOf" srcId="{0EB2C029-C51C-419C-A13D-2D9D1A6305E9}" destId="{2ECDBE71-DFD1-44B6-BA43-EFB6CAEBBE91}" srcOrd="1" destOrd="0" presId="urn:microsoft.com/office/officeart/2005/8/layout/hierarchy1"/>
    <dgm:cxn modelId="{5D0275FE-15E4-4500-93A3-EB85816BC9E1}" type="presParOf" srcId="{F682901E-5C51-4FCE-8811-97BEDF764F6B}" destId="{D8AF145B-5C82-45DE-B063-C8EAE29973B1}" srcOrd="1" destOrd="0" presId="urn:microsoft.com/office/officeart/2005/8/layout/hierarchy1"/>
    <dgm:cxn modelId="{DBFD58B8-1190-435E-A69D-5732680E8C11}" type="presParOf" srcId="{D8AF145B-5C82-45DE-B063-C8EAE29973B1}" destId="{00F2EDDB-1C52-4EB1-90BF-7D8D4D98BFE5}" srcOrd="0" destOrd="0" presId="urn:microsoft.com/office/officeart/2005/8/layout/hierarchy1"/>
    <dgm:cxn modelId="{945FABDB-ADF2-4600-8C6D-B727524D6D5E}" type="presParOf" srcId="{D8AF145B-5C82-45DE-B063-C8EAE29973B1}" destId="{1E652E3C-EFF0-48F0-8FB0-2FBFB930B118}" srcOrd="1" destOrd="0" presId="urn:microsoft.com/office/officeart/2005/8/layout/hierarchy1"/>
    <dgm:cxn modelId="{42F4C1E6-F537-40ED-95B2-7B076AA869E4}" type="presParOf" srcId="{1E652E3C-EFF0-48F0-8FB0-2FBFB930B118}" destId="{2CD150D9-CEAB-42A1-BAC9-6461592854D4}" srcOrd="0" destOrd="0" presId="urn:microsoft.com/office/officeart/2005/8/layout/hierarchy1"/>
    <dgm:cxn modelId="{701EEA02-78D2-40D3-92FF-B452598A3D44}" type="presParOf" srcId="{2CD150D9-CEAB-42A1-BAC9-6461592854D4}" destId="{426F0EF8-F33D-4C9B-8342-46F03AE56730}" srcOrd="0" destOrd="0" presId="urn:microsoft.com/office/officeart/2005/8/layout/hierarchy1"/>
    <dgm:cxn modelId="{3D2203C4-FEBF-45EB-AB72-87301D6124DE}" type="presParOf" srcId="{2CD150D9-CEAB-42A1-BAC9-6461592854D4}" destId="{55523C14-189F-495E-B14C-9311F2A3EA6C}" srcOrd="1" destOrd="0" presId="urn:microsoft.com/office/officeart/2005/8/layout/hierarchy1"/>
    <dgm:cxn modelId="{21E85E58-4D8A-40A0-B1D4-A911B79E4D07}" type="presParOf" srcId="{1E652E3C-EFF0-48F0-8FB0-2FBFB930B118}" destId="{EED6F001-24D8-4D4B-8BAD-C446D0E3BD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2724-57DC-E649-B773-BF0F074EEB4F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5B94F-8D09-F24A-B08B-AC693E255B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38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8ACCE-E808-4F20-BE50-EDAAE32B3BF3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326B0-5CA2-48A0-A01F-3AD92C974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69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6B0-5CA2-48A0-A01F-3AD92C9741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572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6B0-5CA2-48A0-A01F-3AD92C97415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6B0-5CA2-48A0-A01F-3AD92C97415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2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6B0-5CA2-48A0-A01F-3AD92C97415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2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6B0-5CA2-48A0-A01F-3AD92C97415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82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6B0-5CA2-48A0-A01F-3AD92C97415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8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sz="2000" b="1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ru-RU" sz="20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457200" indent="-457200" algn="just">
              <a:buNone/>
            </a:pPr>
            <a:endParaRPr lang="ru-RU" sz="20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0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/>
            <a:endParaRPr lang="ru-RU" sz="20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6B0-5CA2-48A0-A01F-3AD92C97415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93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6B0-5CA2-48A0-A01F-3AD92C97415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9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sz="2000" b="1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ru-RU" sz="20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457200" indent="-457200" algn="just">
              <a:buNone/>
            </a:pPr>
            <a:endParaRPr lang="ru-RU" sz="20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0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/>
            <a:endParaRPr lang="ru-RU" sz="20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6B0-5CA2-48A0-A01F-3AD92C97415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5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sz="2000" b="1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ru-RU" sz="20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457200" indent="-457200" algn="just">
              <a:buNone/>
            </a:pPr>
            <a:endParaRPr lang="ru-RU" sz="20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0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/>
            <a:endParaRPr lang="ru-RU" sz="20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6B0-5CA2-48A0-A01F-3AD92C97415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50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sz="2000" b="1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ru-RU" sz="20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457200" indent="-457200" algn="just">
              <a:buNone/>
            </a:pPr>
            <a:endParaRPr lang="ru-RU" sz="20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0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/>
            <a:endParaRPr lang="ru-RU" sz="20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6B0-5CA2-48A0-A01F-3AD92C97415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700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sz="2000" b="1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ru-RU" sz="20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457200" indent="-457200" algn="just">
              <a:buNone/>
            </a:pPr>
            <a:endParaRPr lang="ru-RU" sz="20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0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/>
            <a:endParaRPr lang="ru-RU" sz="20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6B0-5CA2-48A0-A01F-3AD92C97415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700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6B0-5CA2-48A0-A01F-3AD92C97415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2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65A3-797A-4D8B-A44D-B0E2629B67E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05.05.2014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6B5E-1999-4662-93D4-013C00B9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05.05.2014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6B5E-1999-4662-93D4-013C00B9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05.05.2014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6B5E-1999-4662-93D4-013C00B9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05.05.2014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6B5E-1999-4662-93D4-013C00B9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05.05.2014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6B5E-1999-4662-93D4-013C00B9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05.05.2014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6B5E-1999-4662-93D4-013C00B9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05.05.2014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6B5E-1999-4662-93D4-013C00B9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05.05.2014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6B5E-1999-4662-93D4-013C00B9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05.05.2014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6B5E-1999-4662-93D4-013C00B9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05.05.2014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6B5E-1999-4662-93D4-013C00B9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05.05.2014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6B5E-1999-4662-93D4-013C00B9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05.05.2014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86B5E-1999-4662-93D4-013C00B9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entrdo@ggtu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6"/>
          <p:cNvSpPr txBox="1">
            <a:spLocks/>
          </p:cNvSpPr>
          <p:nvPr/>
        </p:nvSpPr>
        <p:spPr>
          <a:xfrm>
            <a:off x="58587" y="1104669"/>
            <a:ext cx="8964487" cy="5753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5300663"/>
            <a:ext cx="7427913" cy="1152525"/>
          </a:xfrm>
        </p:spPr>
        <p:txBody>
          <a:bodyPr lIns="91440" rIns="91440" bIns="4572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4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458" y="3320988"/>
            <a:ext cx="8568952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Областной конкурс профессионального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мастерства «Педагог года Подмосковья»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«Воспитатель года Подмосковья»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2014-2018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г.г.)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458" y="4617132"/>
            <a:ext cx="8568952" cy="9721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Областной конкурс  «Лучший детский сад» среди образовательных организаций в Московской области, реализующих образовательную программу дошкольного образования 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2015 -2018г.г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7524" y="1952836"/>
            <a:ext cx="8568952" cy="12241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бластной конкурс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организаций муниципальных образований МО на присвоение статуса Региональной инновационной площадки Московской области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2013-2018г.г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-3222"/>
            <a:ext cx="9144000" cy="9839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ВО МО «Государственный гуманитарно-технологический университет»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областной центр дошкольного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7524" y="5793449"/>
            <a:ext cx="8568952" cy="4860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МОЦДО – региональный оператор областных конкурсов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7524" y="1204271"/>
            <a:ext cx="8568952" cy="4860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  Министерства образования Московской области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353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52046240"/>
              </p:ext>
            </p:extLst>
          </p:nvPr>
        </p:nvGraphicFramePr>
        <p:xfrm>
          <a:off x="395536" y="1052736"/>
          <a:ext cx="8172908" cy="565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805" y="0"/>
            <a:ext cx="9144000" cy="8759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ВО МО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«Государственный гуманитарно-технологический университет»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областной центр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3865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8822214" cy="5020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РИП осуществляют свою деятельность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соответствии с: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программой развития образовательной организации, которой присвоен статус РИП;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программой (планом)  реализации проекта;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календарным планом реализации проекта;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планом распространения эффективных практик, полученных в ходе реализации  проекта.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-3222"/>
            <a:ext cx="9144000" cy="911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ВО МО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«Государственный гуманитарно-технологический университет»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областной центр дошкольного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71894" y="2713430"/>
            <a:ext cx="4068452" cy="2484276"/>
          </a:xfrm>
        </p:spPr>
        <p:txBody>
          <a:bodyPr/>
          <a:lstStyle/>
          <a:p>
            <a:r>
              <a:rPr lang="ru-RU" sz="1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E0776-1AC9-42EE-A024-C5F06DC9C4F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11660" y="1124744"/>
            <a:ext cx="5832648" cy="5980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И ОБЯЗАННОСТИ УЧАСТНИКОВ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-3222"/>
            <a:ext cx="9144000" cy="911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ВО МО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«Государственный гуманитарно-технологический университет»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областной центр дошкольного образования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540" y="1844824"/>
            <a:ext cx="3608473" cy="5400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ПРАВА: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31873" y="1844824"/>
            <a:ext cx="3608473" cy="5400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ОТВЕТСТВЕННОСТЬ ЗА: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353" y="2528900"/>
            <a:ext cx="4309632" cy="42124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   публиковать </a:t>
            </a:r>
            <a:r>
              <a:rPr lang="ru-RU" sz="2000" b="1" dirty="0">
                <a:solidFill>
                  <a:schemeClr val="tx2"/>
                </a:solidFill>
              </a:rPr>
              <a:t>результаты инновационной деятельности в СМИ.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    эффективно использовать финансовые средства на реализацию инновационного проекта.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    вводить новые формы, методы организации и новое содержание воспитательной  и образовательной работы в соответствии с требованиями ФГОС;</a:t>
            </a:r>
          </a:p>
          <a:p>
            <a:pPr>
              <a:buNone/>
            </a:pP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2528900"/>
            <a:ext cx="4309632" cy="41044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dirty="0" smtClean="0">
                <a:solidFill>
                  <a:srgbClr val="0070C0"/>
                </a:solidFill>
              </a:rPr>
              <a:t>    </a:t>
            </a:r>
            <a:r>
              <a:rPr lang="ru-RU" sz="2000" b="1" dirty="0" smtClean="0">
                <a:solidFill>
                  <a:schemeClr val="tx2"/>
                </a:solidFill>
              </a:rPr>
              <a:t>разработку </a:t>
            </a:r>
            <a:r>
              <a:rPr lang="ru-RU" sz="2000" b="1" dirty="0">
                <a:solidFill>
                  <a:schemeClr val="tx2"/>
                </a:solidFill>
              </a:rPr>
              <a:t>и внедрение новых педагогических технологий, проектов в соответствии с нормативными документами;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    результаты внедрения продукта инновационной деятельности;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    обеспечение качества разрабатываемых проектов  в рамках инновационной деятельности ОРГАНИЗАЦИИ;</a:t>
            </a:r>
          </a:p>
          <a:p>
            <a:pPr>
              <a:buNone/>
            </a:pP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3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/>
          <p:cNvSpPr>
            <a:spLocks noGrp="1"/>
          </p:cNvSpPr>
          <p:nvPr>
            <p:ph type="title"/>
          </p:nvPr>
        </p:nvSpPr>
        <p:spPr>
          <a:xfrm>
            <a:off x="9004" y="980728"/>
            <a:ext cx="9135140" cy="5877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43508" y="800708"/>
            <a:ext cx="8600412" cy="5616624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endParaRPr lang="ru-RU" dirty="0" smtClean="0"/>
          </a:p>
          <a:p>
            <a:pPr algn="ctr" eaLnBrk="1" hangingPunct="1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РИП обязаны: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обеспечить выполнение утвержденной программы реализации проекта в установленные сроки;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своевременно представлять Региональному оператору отчетные материалы в соответствии с календарным планом реализации проекта (программы);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размещать на сайте образовательного учреждения в сети Интернет информацию о деятельности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РИП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(проект, паспорт РИП, план, отчет о реализации представленного проекта, диссеминации результатов проекта)</a:t>
            </a: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3222"/>
            <a:ext cx="9144000" cy="911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ВО МО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«Государственный гуманитарно-технологический университет»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областной центр дошкольного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05856" y="2708920"/>
            <a:ext cx="8694636" cy="6120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Форум педагогов профессиональных сообществ Московской области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856" y="1556792"/>
            <a:ext cx="8694636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Международная научно-практическая конференция «Профессиональная деятельность педагога в условиях преемственности дошкольного и начального общего образования»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856" y="3501007"/>
            <a:ext cx="8730428" cy="9381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Региональная научно-практическая конференция «Результаты и эффекты деятельности РИП в системе дошкольного образования Московской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521550" y="1088740"/>
            <a:ext cx="7668852" cy="360040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+mn-lt"/>
              </a:rPr>
              <a:t>Научно-практические конференции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-3222"/>
            <a:ext cx="9144000" cy="911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ВО МО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«Государственный гуманитарно-технологический университет»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областной центр дошкольного образования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6901" y="4617132"/>
            <a:ext cx="8730428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Региональная научно-практическая конференция «Организация ранней помощи детям с ограниченными возможностями здоровья в дошкольной образовательной организации: от теории к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практике»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6786" y="5913276"/>
            <a:ext cx="8730428" cy="7399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Фестиваль педагогический идей в рамках деятельности АПДОО 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Слет педагогов ДОО Московской области»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1510" y="1009000"/>
            <a:ext cx="8820980" cy="5696363"/>
          </a:xfrm>
          <a:solidFill>
            <a:srgbClr val="CCECFF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Мастер-классы ДОО – победителей конкурса РИП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региональных семинарах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в </a:t>
            </a:r>
            <a:r>
              <a:rPr lang="ru-RU" sz="2000" b="1" dirty="0">
                <a:solidFill>
                  <a:schemeClr val="tx2"/>
                </a:solidFill>
              </a:rPr>
              <a:t>рамках методического сопровождения деятельности </a:t>
            </a: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Региональных </a:t>
            </a:r>
            <a:r>
              <a:rPr lang="ru-RU" sz="2000" b="1" dirty="0">
                <a:solidFill>
                  <a:schemeClr val="tx2"/>
                </a:solidFill>
              </a:rPr>
              <a:t>инновационных площадок </a:t>
            </a:r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chemeClr val="tx2"/>
                </a:solidFill>
              </a:rPr>
              <a:t>г.о. </a:t>
            </a:r>
            <a:r>
              <a:rPr lang="ru-RU" sz="2000" b="1" dirty="0">
                <a:solidFill>
                  <a:schemeClr val="tx2"/>
                </a:solidFill>
              </a:rPr>
              <a:t>Можайск, </a:t>
            </a:r>
            <a:r>
              <a:rPr lang="ru-RU" sz="2000" b="1" dirty="0" smtClean="0">
                <a:solidFill>
                  <a:schemeClr val="tx2"/>
                </a:solidFill>
              </a:rPr>
              <a:t>Ногинск, Электросталь, Коломна, Орехово-Зуево, Балашиха)</a:t>
            </a:r>
            <a:r>
              <a:rPr 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3222"/>
            <a:ext cx="9144000" cy="911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ВО МО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«Государственный гуманитарно-технологический университет»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областной центр дошкольного образования</a:t>
            </a:r>
          </a:p>
        </p:txBody>
      </p:sp>
      <p:pic>
        <p:nvPicPr>
          <p:cNvPr id="1026" name="Picture 2" descr="D:\Центр 2016\Конференция 25.08.2016 в Красногорске\Заметка о мастер-классах\Подоль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475275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Центр 2016\Конференция 25.08.2016 в Красногорске\Заметка о мастер-классах\Серпух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1" y="3269523"/>
            <a:ext cx="3971129" cy="307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73760" y="998730"/>
            <a:ext cx="8820980" cy="5328592"/>
          </a:xfrm>
          <a:solidFill>
            <a:srgbClr val="CCECFF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Мастер-классы ДОО – победителей конкурса РИП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региональных семинарах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</a:rPr>
              <a:t>в рамках методического сопровождения деятельности 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Региональных инновационных площадок </a:t>
            </a:r>
            <a:r>
              <a:rPr lang="ru-RU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chemeClr val="tx2"/>
                </a:solidFill>
              </a:rPr>
              <a:t>Щелковский, Чеховский, </a:t>
            </a:r>
            <a:r>
              <a:rPr lang="ru-RU" sz="2000" b="1" dirty="0">
                <a:solidFill>
                  <a:schemeClr val="tx2"/>
                </a:solidFill>
              </a:rPr>
              <a:t>Наро- </a:t>
            </a:r>
            <a:r>
              <a:rPr lang="ru-RU" sz="2000" b="1" dirty="0" err="1" smtClean="0">
                <a:solidFill>
                  <a:schemeClr val="tx2"/>
                </a:solidFill>
              </a:rPr>
              <a:t>Фоминский</a:t>
            </a:r>
            <a:r>
              <a:rPr lang="ru-RU" sz="2000" b="1" dirty="0" smtClean="0">
                <a:solidFill>
                  <a:schemeClr val="tx2"/>
                </a:solidFill>
              </a:rPr>
              <a:t>,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Раменский м.р.)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3222"/>
            <a:ext cx="9144000" cy="911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ВО МО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«Государственный гуманитарно-технологический университет»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областной центр дошкольного образования</a:t>
            </a:r>
          </a:p>
        </p:txBody>
      </p:sp>
      <p:pic>
        <p:nvPicPr>
          <p:cNvPr id="2050" name="Picture 2" descr="F:\фото ММСО\IMG_29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257568"/>
            <a:ext cx="4590509" cy="306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ММСО\IMG_28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3584016"/>
            <a:ext cx="3942438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43508" y="908720"/>
            <a:ext cx="8908521" cy="5760640"/>
          </a:xfrm>
          <a:solidFill>
            <a:srgbClr val="CCECFF"/>
          </a:solidFill>
        </p:spPr>
        <p:txBody>
          <a:bodyPr>
            <a:noAutofit/>
          </a:bodyPr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Консультационная поддержка: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8-496-425-81-33 </a:t>
            </a:r>
            <a:b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centrdo@ggtu.ru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Контактные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лица: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Гришина Галина Николаевна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Лялина Наталья Вячеславовна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3222"/>
            <a:ext cx="9144000" cy="76792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ВО МО «Московский государственный областной гуманитарный институт»</a:t>
            </a:r>
          </a:p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областной центр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6050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43508" y="944724"/>
            <a:ext cx="8908521" cy="5652628"/>
          </a:xfrm>
          <a:solidFill>
            <a:srgbClr val="CCECFF"/>
          </a:solidFill>
        </p:spPr>
        <p:txBody>
          <a:bodyPr>
            <a:noAutofit/>
          </a:bodyPr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БЛАГОДАРИМ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3222"/>
            <a:ext cx="9144000" cy="76792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ВО МО «Московский государственный областной гуманитарный институт»</a:t>
            </a:r>
          </a:p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областной центр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831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89248"/>
            <a:ext cx="8604448" cy="50451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Министерство образования Московской области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37" y="111400"/>
            <a:ext cx="9135963" cy="48236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6"/>
          <p:cNvSpPr>
            <a:spLocks noGrp="1"/>
          </p:cNvSpPr>
          <p:nvPr>
            <p:ph type="title"/>
          </p:nvPr>
        </p:nvSpPr>
        <p:spPr>
          <a:xfrm>
            <a:off x="219534" y="1124744"/>
            <a:ext cx="8712968" cy="5544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Областной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дошкольных образовательных организаций муниципальных образований Московской области на присвоение статуса Региональной инновационной площадки Московской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конкурса - внедрение проектов перспективного развития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реализации Государственной программы Московской области «Образование Подмосковья» 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2017-2025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годы, утвержденной постановлением Правительства Московской области от 25.10.2016г. № 784/39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		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3222"/>
            <a:ext cx="9144000" cy="9839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ВО МО «Государственный гуманитарно-технологический университет»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областной центр дошкольного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-100013"/>
            <a:ext cx="8183563" cy="2233613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endParaRPr lang="ru-RU" sz="3200" b="1" dirty="0" smtClean="0">
              <a:solidFill>
                <a:srgbClr val="9F293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Прямоугольник 8"/>
          <p:cNvSpPr>
            <a:spLocks noChangeArrowheads="1"/>
          </p:cNvSpPr>
          <p:nvPr/>
        </p:nvSpPr>
        <p:spPr bwMode="auto">
          <a:xfrm>
            <a:off x="8388350" y="60928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altLang="ru-RU">
              <a:latin typeface="Constant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2618" y="1124743"/>
            <a:ext cx="7128792" cy="8490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Поддержка инновационной деятельности дошкольных образовательных организаций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2205155"/>
            <a:ext cx="3744416" cy="24132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</a:rPr>
              <a:t>С 2013 - проведение конкурса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</a:rPr>
              <a:t>на присвоение статуса </a:t>
            </a:r>
            <a:r>
              <a:rPr lang="ru-RU" sz="2400" b="1" dirty="0" smtClean="0">
                <a:solidFill>
                  <a:schemeClr val="tx2"/>
                </a:solidFill>
              </a:rPr>
              <a:t>РИП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68552" y="2186464"/>
            <a:ext cx="3995936" cy="24132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</a:rPr>
              <a:t>Подано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803</a:t>
            </a:r>
            <a:r>
              <a:rPr lang="ru-RU" sz="2400" b="1" dirty="0" smtClean="0">
                <a:solidFill>
                  <a:schemeClr val="tx2"/>
                </a:solidFill>
              </a:rPr>
              <a:t> заявки,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</a:rPr>
              <a:t>отобрано </a:t>
            </a:r>
            <a:r>
              <a:rPr lang="ru-RU" sz="2400" b="1" dirty="0" smtClean="0">
                <a:solidFill>
                  <a:schemeClr val="tx2"/>
                </a:solidFill>
              </a:rPr>
              <a:t>250 </a:t>
            </a:r>
            <a:r>
              <a:rPr lang="ru-RU" sz="2400" b="1" dirty="0">
                <a:solidFill>
                  <a:schemeClr val="tx2"/>
                </a:solidFill>
              </a:rPr>
              <a:t>проектов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</a:rPr>
              <a:t>Господдержка – </a:t>
            </a:r>
            <a:r>
              <a:rPr lang="ru-RU" sz="2400" b="1" dirty="0" smtClean="0">
                <a:solidFill>
                  <a:schemeClr val="tx2"/>
                </a:solidFill>
              </a:rPr>
              <a:t>субсидии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(по 500 тыс. рублей на </a:t>
            </a:r>
            <a:r>
              <a:rPr lang="ru-RU" sz="2400" b="1" dirty="0" smtClean="0">
                <a:solidFill>
                  <a:schemeClr val="tx2"/>
                </a:solidFill>
              </a:rPr>
              <a:t>приобретение инновационного </a:t>
            </a:r>
            <a:r>
              <a:rPr lang="ru-RU" sz="2400" b="1" dirty="0">
                <a:solidFill>
                  <a:schemeClr val="tx2"/>
                </a:solidFill>
              </a:rPr>
              <a:t>оборудования)</a:t>
            </a:r>
          </a:p>
        </p:txBody>
      </p:sp>
      <p:sp>
        <p:nvSpPr>
          <p:cNvPr id="7182" name="TextBox 19"/>
          <p:cNvSpPr txBox="1">
            <a:spLocks noChangeArrowheads="1"/>
          </p:cNvSpPr>
          <p:nvPr/>
        </p:nvSpPr>
        <p:spPr bwMode="auto">
          <a:xfrm>
            <a:off x="2990126" y="4599753"/>
            <a:ext cx="2881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chemeClr val="tx2"/>
                </a:solidFill>
                <a:latin typeface="Constantia" pitchFamily="18" charset="0"/>
              </a:rPr>
              <a:t>Эффекты</a:t>
            </a:r>
            <a:r>
              <a:rPr lang="ru-RU" altLang="ru-RU" sz="2000" b="1" dirty="0" smtClean="0">
                <a:solidFill>
                  <a:schemeClr val="tx2"/>
                </a:solidFill>
                <a:latin typeface="Constantia" pitchFamily="18" charset="0"/>
              </a:rPr>
              <a:t>:</a:t>
            </a:r>
            <a:endParaRPr lang="ru-RU" altLang="ru-RU" sz="20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2582" y="5085184"/>
            <a:ext cx="8368865" cy="16423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Создание </a:t>
            </a:r>
            <a:r>
              <a:rPr lang="ru-RU" sz="2400" b="1" dirty="0">
                <a:solidFill>
                  <a:schemeClr val="tx2"/>
                </a:solidFill>
              </a:rPr>
              <a:t>системы поддержки </a:t>
            </a:r>
            <a:r>
              <a:rPr lang="ru-RU" sz="2400" b="1" dirty="0" smtClean="0">
                <a:solidFill>
                  <a:schemeClr val="tx2"/>
                </a:solidFill>
              </a:rPr>
              <a:t>проектов </a:t>
            </a:r>
            <a:r>
              <a:rPr lang="ru-RU" sz="2400" b="1" dirty="0">
                <a:solidFill>
                  <a:schemeClr val="tx2"/>
                </a:solidFill>
              </a:rPr>
              <a:t>развития </a:t>
            </a:r>
            <a:r>
              <a:rPr lang="ru-RU" sz="2400" b="1" dirty="0" smtClean="0">
                <a:solidFill>
                  <a:schemeClr val="tx2"/>
                </a:solidFill>
              </a:rPr>
              <a:t>ДОО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chemeClr val="tx2"/>
                </a:solidFill>
              </a:rPr>
              <a:t>Стимулирование инновационной деятельности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Распространение инновационных практик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105513" y="3195775"/>
            <a:ext cx="65053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-3222"/>
            <a:ext cx="9144000" cy="9839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ВО МО «Государственный гуманитарно-технологический университет»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областной центр дошкольного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9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6"/>
          <p:cNvSpPr txBox="1">
            <a:spLocks/>
          </p:cNvSpPr>
          <p:nvPr/>
        </p:nvSpPr>
        <p:spPr>
          <a:xfrm>
            <a:off x="1" y="988037"/>
            <a:ext cx="9107994" cy="58772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89248"/>
            <a:ext cx="8604448" cy="50451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Министерство образования Московской области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3222"/>
            <a:ext cx="9144000" cy="9839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ВО МО «Государственный гуманитарно-технологический университет»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областной центр дошкольного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32757"/>
            <a:ext cx="88569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19" y="1232756"/>
            <a:ext cx="8712967" cy="5625243"/>
          </a:xfrm>
        </p:spPr>
        <p:txBody>
          <a:bodyPr>
            <a:normAutofit fontScale="90000"/>
          </a:bodyPr>
          <a:lstStyle/>
          <a:p>
            <a:pPr algn="l">
              <a:spcBef>
                <a:spcPct val="20000"/>
              </a:spcBef>
            </a:pPr>
            <a:r>
              <a:rPr lang="ru-RU" sz="2700" b="1" u="sng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Нормативная база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u="sng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Распоряжение Правительства РФ от 08.12.2011 № 2227-р «Об </a:t>
            </a:r>
            <a:b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утверждении Стратегии инновационного развития РФ до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2020 года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»;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Закон «Об образовании в Российской Федерации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от 29.12.2012 </a:t>
            </a: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№273 , гл.2, 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ст. 20 </a:t>
            </a:r>
            <a:b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«Экспериментальная и инновационная деятельность в сфере    </a:t>
            </a:r>
            <a:b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образования»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 Приказ </a:t>
            </a:r>
            <a:r>
              <a:rPr lang="ru-RU" sz="22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Минобрнауки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РФ от 23.07.2013 № 611 «Об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утверждении 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Порядка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формирования и функционирования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инновационной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инфраструктуры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системе образования»;</a:t>
            </a:r>
            <a:b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4. Приказ </a:t>
            </a:r>
            <a:r>
              <a:rPr lang="ru-RU" sz="22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Минобрнауки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РФ от 17.10.2013 № 1155 «Об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утверждении 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федерального  государственного стандарта  дошкольного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образования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Постановление правительства РФ от 26 декабря 2017 г. № 1642 Об 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утверждении государственной программы Российской Федерации 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"Развитие образования"</a:t>
            </a:r>
            <a:r>
              <a:rPr lang="ru-RU" altLang="ru-RU" sz="2000" b="1" dirty="0" smtClean="0"/>
              <a:t> </a:t>
            </a:r>
            <a:br>
              <a:rPr lang="ru-RU" altLang="ru-RU" sz="2000" b="1" dirty="0" smtClean="0"/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6"/>
          <p:cNvSpPr txBox="1">
            <a:spLocks/>
          </p:cNvSpPr>
          <p:nvPr/>
        </p:nvSpPr>
        <p:spPr>
          <a:xfrm>
            <a:off x="1" y="988037"/>
            <a:ext cx="9107994" cy="58772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89248"/>
            <a:ext cx="8604448" cy="50451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Министерство образования Московской области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3222"/>
            <a:ext cx="9144000" cy="9839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ВО МО «Государственный гуманитарно-технологический университет»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областной центр дошкольного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32757"/>
            <a:ext cx="88569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232757"/>
            <a:ext cx="8255260" cy="5148572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Нормативная база</a:t>
            </a:r>
            <a:r>
              <a:rPr lang="ru-RU" sz="2400" b="1" u="sng" dirty="0" smtClean="0">
                <a:solidFill>
                  <a:srgbClr val="6076B4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rgbClr val="6076B4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u="sng" dirty="0">
                <a:solidFill>
                  <a:srgbClr val="6076B4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u="sng" dirty="0">
                <a:solidFill>
                  <a:srgbClr val="6076B4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Государственная программа Московской области «Образование 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Подмосковья» на 2017-2025 годы – постановление Правительства 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Московской области от 25.10.2016г. № 784/39 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   Приказ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министра образования Московской области от 25.06.2012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№ 2916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«О развитии инновационной инфраструктуры в системе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образования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Московской области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 Приказ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министра образования Московской области № 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3415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08.12.2017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года «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 организации  проведения 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областного конкурса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дошкольных образовательных организаций муниципальных  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образований Московской области на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присвоение статуса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Региональная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инновационная площадка Московской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области в    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2018 году»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6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5877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b="1" u="sng" dirty="0" smtClean="0">
                <a:solidFill>
                  <a:srgbClr val="002060"/>
                </a:solidFill>
              </a:rPr>
              <a:t>Основные направления 2017 г.:</a:t>
            </a:r>
            <a:r>
              <a:rPr lang="ru-RU" sz="2400" b="1" u="sng" dirty="0">
                <a:solidFill>
                  <a:srgbClr val="FF0000"/>
                </a:solidFill>
              </a:rPr>
              <a:t/>
            </a:r>
            <a:br>
              <a:rPr lang="ru-RU" sz="2400" b="1" u="sng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1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</a:rPr>
              <a:t>вариативные модели </a:t>
            </a:r>
            <a:r>
              <a:rPr lang="ru-RU" sz="2400" b="1" dirty="0">
                <a:solidFill>
                  <a:srgbClr val="002060"/>
                </a:solidFill>
              </a:rPr>
              <a:t>организации дошкольного </a:t>
            </a:r>
            <a:r>
              <a:rPr lang="ru-RU" sz="2400" b="1" dirty="0" smtClean="0">
                <a:solidFill>
                  <a:srgbClr val="002060"/>
                </a:solidFill>
              </a:rPr>
              <a:t>образования с </a:t>
            </a:r>
            <a:r>
              <a:rPr lang="ru-RU" sz="2400" b="1" dirty="0">
                <a:solidFill>
                  <a:srgbClr val="002060"/>
                </a:solidFill>
              </a:rPr>
              <a:t>учетом образовательных потребностей и способностей детей </a:t>
            </a: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</a:rPr>
              <a:t>35 </a:t>
            </a:r>
            <a:r>
              <a:rPr lang="ru-RU" sz="2400" b="1" dirty="0">
                <a:solidFill>
                  <a:srgbClr val="FF0000"/>
                </a:solidFill>
              </a:rPr>
              <a:t>проектов (</a:t>
            </a:r>
            <a:r>
              <a:rPr lang="ru-RU" sz="2400" b="1" dirty="0" smtClean="0">
                <a:solidFill>
                  <a:srgbClr val="FF0000"/>
                </a:solidFill>
              </a:rPr>
              <a:t>18%);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2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</a:rPr>
              <a:t>повышения </a:t>
            </a:r>
            <a:r>
              <a:rPr lang="ru-RU" sz="2400" b="1" dirty="0">
                <a:solidFill>
                  <a:srgbClr val="002060"/>
                </a:solidFill>
              </a:rPr>
              <a:t>качества образовательного процесса в </a:t>
            </a:r>
            <a:r>
              <a:rPr lang="ru-RU" sz="2400" b="1" dirty="0" smtClean="0">
                <a:solidFill>
                  <a:srgbClr val="002060"/>
                </a:solidFill>
              </a:rPr>
              <a:t>дошкольных образовательных </a:t>
            </a:r>
            <a:r>
              <a:rPr lang="ru-RU" sz="2400" b="1" dirty="0">
                <a:solidFill>
                  <a:srgbClr val="002060"/>
                </a:solidFill>
              </a:rPr>
              <a:t>организациях в условиях реализации федерального государственного образовательного стандарта дошкольного </a:t>
            </a:r>
            <a:r>
              <a:rPr lang="ru-RU" sz="2400" b="1" dirty="0" smtClean="0">
                <a:solidFill>
                  <a:srgbClr val="002060"/>
                </a:solidFill>
              </a:rPr>
              <a:t>образования- </a:t>
            </a:r>
            <a:r>
              <a:rPr lang="ru-RU" sz="2400" b="1" dirty="0" smtClean="0">
                <a:solidFill>
                  <a:srgbClr val="FF0000"/>
                </a:solidFill>
              </a:rPr>
              <a:t>57 </a:t>
            </a:r>
            <a:r>
              <a:rPr lang="ru-RU" sz="2400" b="1" dirty="0">
                <a:solidFill>
                  <a:srgbClr val="FF0000"/>
                </a:solidFill>
              </a:rPr>
              <a:t>проекта (</a:t>
            </a:r>
            <a:r>
              <a:rPr lang="ru-RU" sz="2400" b="1" dirty="0" smtClean="0">
                <a:solidFill>
                  <a:srgbClr val="FF0000"/>
                </a:solidFill>
              </a:rPr>
              <a:t>35%);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3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2400" b="1" dirty="0">
                <a:solidFill>
                  <a:srgbClr val="002060"/>
                </a:solidFill>
              </a:rPr>
              <a:t>развивающей </a:t>
            </a:r>
            <a:r>
              <a:rPr lang="ru-RU" sz="2400" b="1" dirty="0" smtClean="0">
                <a:solidFill>
                  <a:srgbClr val="002060"/>
                </a:solidFill>
              </a:rPr>
              <a:t>предметно-пространственной </a:t>
            </a:r>
            <a:r>
              <a:rPr lang="ru-RU" sz="2400" b="1" dirty="0">
                <a:solidFill>
                  <a:srgbClr val="002060"/>
                </a:solidFill>
              </a:rPr>
              <a:t>среды </a:t>
            </a:r>
            <a:r>
              <a:rPr lang="ru-RU" sz="2400" b="1" dirty="0" smtClean="0">
                <a:solidFill>
                  <a:srgbClr val="002060"/>
                </a:solidFill>
              </a:rPr>
              <a:t>дошкольных образовательных организациях - </a:t>
            </a:r>
            <a:r>
              <a:rPr lang="ru-RU" sz="2400" b="1" dirty="0" smtClean="0">
                <a:solidFill>
                  <a:srgbClr val="FF0000"/>
                </a:solidFill>
              </a:rPr>
              <a:t>41 проект </a:t>
            </a:r>
            <a:r>
              <a:rPr lang="ru-RU" sz="2400" b="1" dirty="0">
                <a:solidFill>
                  <a:srgbClr val="FF0000"/>
                </a:solidFill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</a:rPr>
              <a:t>25%);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4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</a:rPr>
              <a:t>обеспечение </a:t>
            </a:r>
            <a:r>
              <a:rPr lang="ru-RU" sz="2400" b="1" dirty="0">
                <a:solidFill>
                  <a:srgbClr val="002060"/>
                </a:solidFill>
              </a:rPr>
              <a:t>психолого-педагогической поддержки и </a:t>
            </a:r>
            <a:r>
              <a:rPr lang="ru-RU" sz="2400" b="1" dirty="0" smtClean="0">
                <a:solidFill>
                  <a:srgbClr val="002060"/>
                </a:solidFill>
              </a:rPr>
              <a:t>повышение </a:t>
            </a:r>
            <a:r>
              <a:rPr lang="ru-RU" sz="2400" b="1" dirty="0">
                <a:solidFill>
                  <a:srgbClr val="002060"/>
                </a:solidFill>
              </a:rPr>
              <a:t>компетентности родителей (законных представителей) в вопросах развития и образования, охраны и укрепления здоровья детей </a:t>
            </a: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</a:rPr>
              <a:t>40 проектов </a:t>
            </a:r>
            <a:r>
              <a:rPr lang="ru-RU" sz="2400" b="1" dirty="0">
                <a:solidFill>
                  <a:srgbClr val="FF0000"/>
                </a:solidFill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</a:rPr>
              <a:t>22%). 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-3222"/>
            <a:ext cx="9144000" cy="8759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ВО МО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«Государственный гуманитарно-технологический университет»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областной центр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7383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6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5877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b="1" u="sng" dirty="0" smtClean="0">
                <a:solidFill>
                  <a:srgbClr val="002060"/>
                </a:solidFill>
              </a:rPr>
              <a:t>Основные направления 2018 г.:</a:t>
            </a:r>
            <a:r>
              <a:rPr lang="ru-RU" sz="2400" b="1" u="sng" dirty="0">
                <a:solidFill>
                  <a:srgbClr val="FF0000"/>
                </a:solidFill>
              </a:rPr>
              <a:t/>
            </a:r>
            <a:br>
              <a:rPr lang="ru-RU" sz="2400" b="1" u="sng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1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</a:rPr>
              <a:t>вариативные модели </a:t>
            </a:r>
            <a:r>
              <a:rPr lang="ru-RU" sz="2400" b="1" dirty="0">
                <a:solidFill>
                  <a:srgbClr val="002060"/>
                </a:solidFill>
              </a:rPr>
              <a:t>организации дошкольного </a:t>
            </a:r>
            <a:r>
              <a:rPr lang="ru-RU" sz="2400" b="1" dirty="0" smtClean="0">
                <a:solidFill>
                  <a:srgbClr val="002060"/>
                </a:solidFill>
              </a:rPr>
              <a:t>образования с </a:t>
            </a:r>
            <a:r>
              <a:rPr lang="ru-RU" sz="2400" b="1" dirty="0">
                <a:solidFill>
                  <a:srgbClr val="002060"/>
                </a:solidFill>
              </a:rPr>
              <a:t>учетом образовательных потребностей и способностей </a:t>
            </a:r>
            <a:r>
              <a:rPr lang="ru-RU" sz="2400" b="1" dirty="0" smtClean="0">
                <a:solidFill>
                  <a:srgbClr val="002060"/>
                </a:solidFill>
              </a:rPr>
              <a:t>детей, в том числе с ограниченными возможностями здоровья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2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</a:rPr>
              <a:t>повышения </a:t>
            </a:r>
            <a:r>
              <a:rPr lang="ru-RU" sz="2400" b="1" dirty="0">
                <a:solidFill>
                  <a:srgbClr val="002060"/>
                </a:solidFill>
              </a:rPr>
              <a:t>качества образовательного процесса в </a:t>
            </a:r>
            <a:r>
              <a:rPr lang="ru-RU" sz="2400" b="1" dirty="0" smtClean="0">
                <a:solidFill>
                  <a:srgbClr val="002060"/>
                </a:solidFill>
              </a:rPr>
              <a:t>дошкольных образовательных </a:t>
            </a:r>
            <a:r>
              <a:rPr lang="ru-RU" sz="2400" b="1" dirty="0">
                <a:solidFill>
                  <a:srgbClr val="002060"/>
                </a:solidFill>
              </a:rPr>
              <a:t>организациях в условиях реализации федерального государственного образовательного стандарта дошкольного </a:t>
            </a:r>
            <a:r>
              <a:rPr lang="ru-RU" sz="2400" b="1" dirty="0" smtClean="0">
                <a:solidFill>
                  <a:srgbClr val="002060"/>
                </a:solidFill>
              </a:rPr>
              <a:t>образования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3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</a:rPr>
              <a:t>новые подходы к формированию </a:t>
            </a:r>
            <a:r>
              <a:rPr lang="ru-RU" sz="2400" b="1" dirty="0">
                <a:solidFill>
                  <a:srgbClr val="002060"/>
                </a:solidFill>
              </a:rPr>
              <a:t>развивающей </a:t>
            </a:r>
            <a:r>
              <a:rPr lang="ru-RU" sz="2400" b="1" dirty="0" smtClean="0">
                <a:solidFill>
                  <a:srgbClr val="002060"/>
                </a:solidFill>
              </a:rPr>
              <a:t>предметно-пространственной </a:t>
            </a:r>
            <a:r>
              <a:rPr lang="ru-RU" sz="2400" b="1" dirty="0">
                <a:solidFill>
                  <a:srgbClr val="002060"/>
                </a:solidFill>
              </a:rPr>
              <a:t>среды </a:t>
            </a:r>
            <a:r>
              <a:rPr lang="ru-RU" sz="2400" b="1" dirty="0" smtClean="0">
                <a:solidFill>
                  <a:srgbClr val="002060"/>
                </a:solidFill>
              </a:rPr>
              <a:t>дошкольных образовательных организациях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4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</a:rPr>
              <a:t>обеспечение </a:t>
            </a:r>
            <a:r>
              <a:rPr lang="ru-RU" sz="2400" b="1" dirty="0">
                <a:solidFill>
                  <a:srgbClr val="002060"/>
                </a:solidFill>
              </a:rPr>
              <a:t>психолого-педагогической поддержки и </a:t>
            </a:r>
            <a:r>
              <a:rPr lang="ru-RU" sz="2400" b="1" dirty="0" smtClean="0">
                <a:solidFill>
                  <a:srgbClr val="002060"/>
                </a:solidFill>
              </a:rPr>
              <a:t>повышение </a:t>
            </a:r>
            <a:r>
              <a:rPr lang="ru-RU" sz="2400" b="1" dirty="0">
                <a:solidFill>
                  <a:srgbClr val="002060"/>
                </a:solidFill>
              </a:rPr>
              <a:t>компетентности родителей (законных представителей) в вопросах развития и образования, охраны и укрепления здоровья </a:t>
            </a:r>
            <a:r>
              <a:rPr lang="ru-RU" sz="2400" b="1" dirty="0" smtClean="0">
                <a:solidFill>
                  <a:srgbClr val="002060"/>
                </a:solidFill>
              </a:rPr>
              <a:t>детей, в том числе </a:t>
            </a:r>
            <a:r>
              <a:rPr lang="ru-RU" sz="2400" b="1" smtClean="0">
                <a:solidFill>
                  <a:srgbClr val="002060"/>
                </a:solidFill>
              </a:rPr>
              <a:t>раннего возраста 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-3222"/>
            <a:ext cx="9144000" cy="8759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ВО МО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«Государственный гуманитарно-технологический университет»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областной центр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9978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7720" y="970355"/>
            <a:ext cx="9135140" cy="5877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ритерии оценки инновационных проектов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предложенного проекта;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 проекта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дошкольной образовательной организации по реализации одного из направлений,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целям и задачам государственной политики в сфере дошкольного образования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федеральном и региональном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уровнях;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качество описания проекта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соответствие содержания проектной деятельности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заявленному направлению; соответствие реализуемых задач целям проекта,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обоснованность структуры, логичность, грамотность изложения, наличие 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системы показателей результативности реализации проекта, описание эффектов;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степень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новизны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проекта;</a:t>
            </a:r>
            <a:r>
              <a:rPr lang="ru-RU" sz="1800" dirty="0"/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индивидуальных особенностей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проекта, отражающих специфику и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характерные особенности деятельности образовательной организации;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степень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практической значимости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результатов проекта;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готовность проекта к реализации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качество планирования действий по реализации  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проекта, достаточность ресурсного обеспечения (кадровое, организационное, 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материально-техническое, информационное, инфраструктурное), уровень организации сетевого взаимодействия с    другими дошкольными образовательными организациями);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опыта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проектно-разработческой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заявленному направлению    (реализованные аналогичные проекты, публикациях по теме в профильных изданиях)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60" y="0"/>
            <a:ext cx="9144000" cy="87271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ВО МО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«Государственный гуманитарно-технологический университет»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областной центр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0430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461D5-12EF-4560-B163-AD61A60FF6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3222"/>
            <a:ext cx="9144000" cy="8759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ВО МО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«Государственный гуманитарно-технологический университет»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областной центр дошкольного образования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7604" y="980728"/>
            <a:ext cx="7128792" cy="5730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ГОСУДАРСТВЕННЫЙ ОБРАЗОВАТЕЛЬНЫЙ СТАНДАРТ ДОШКОЛЬНОГО ОБРАЗОВАНИЯ </a:t>
            </a:r>
            <a:endParaRPr lang="ru-RU" b="1" dirty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9532" y="1686992"/>
            <a:ext cx="3744416" cy="11460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None/>
            </a:pPr>
            <a:r>
              <a:rPr lang="ru-RU" sz="2400" b="1" dirty="0">
                <a:solidFill>
                  <a:schemeClr val="tx2"/>
                </a:solidFill>
              </a:rPr>
              <a:t>Требования Стандарта к качеству  дошкольного образования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98360" y="1686992"/>
            <a:ext cx="4104456" cy="23661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* требования </a:t>
            </a:r>
            <a:r>
              <a:rPr lang="ru-RU" sz="2400" b="1" dirty="0">
                <a:solidFill>
                  <a:schemeClr val="tx2"/>
                </a:solidFill>
              </a:rPr>
              <a:t>к ООП,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* к </a:t>
            </a:r>
            <a:r>
              <a:rPr lang="ru-RU" sz="2400" b="1" dirty="0">
                <a:solidFill>
                  <a:schemeClr val="tx2"/>
                </a:solidFill>
              </a:rPr>
              <a:t>образовательной деятельности,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* к </a:t>
            </a:r>
            <a:r>
              <a:rPr lang="ru-RU" sz="2400" b="1" dirty="0">
                <a:solidFill>
                  <a:schemeClr val="tx2"/>
                </a:solidFill>
              </a:rPr>
              <a:t>психолого-педагогическим условиям,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* к </a:t>
            </a:r>
            <a:r>
              <a:rPr lang="ru-RU" sz="2400" b="1" dirty="0">
                <a:solidFill>
                  <a:schemeClr val="tx2"/>
                </a:solidFill>
              </a:rPr>
              <a:t>РППС.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4343" y="4689139"/>
            <a:ext cx="3608473" cy="11460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 инноваций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966" y="3196575"/>
            <a:ext cx="4477034" cy="3429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в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содержании образования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т.е. в программах; 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во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внутренней организации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образовательного учреждения (управляющая система ДОО, организация образовательного процесса);</a:t>
            </a: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во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взаимодействиях педагога и ребенка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методиках, технологиях, формах, методах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приемах, средствах образовательного процесса)</a:t>
            </a:r>
            <a:r>
              <a:rPr lang="ru-RU" altLang="ru-RU" dirty="0"/>
              <a:t>	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133022" y="2260010"/>
            <a:ext cx="665338" cy="363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4622805" y="5134348"/>
            <a:ext cx="671538" cy="363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805" y="0"/>
            <a:ext cx="9144000" cy="8759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ВО МО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«Государственный гуманитарно-технологический университет»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областной центр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2690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6867</TotalTime>
  <Words>793</Words>
  <Application>Microsoft Office PowerPoint</Application>
  <PresentationFormat>Экран (4:3)</PresentationFormat>
  <Paragraphs>165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</vt:lpstr>
      <vt:lpstr> Областной конкурс дошкольных образовательных организаций муниципальных образований Московской области на присвоение статуса Региональной инновационной площадки Московской области  Цель конкурса - внедрение проектов перспективного развития дошкольных образовательных организаций в рамках реализации Государственной программы Московской области «Образование Подмосковья» на 2017-2025 годы, утвержденной постановлением Правительства Московской области от 25.10.2016г. № 784/39       </vt:lpstr>
      <vt:lpstr>Презентация PowerPoint</vt:lpstr>
      <vt:lpstr>Нормативная база  1. Распоряжение Правительства РФ от 08.12.2011 № 2227-р «Об      утверждении Стратегии инновационного развития РФ до  2020 года»; 2 . Закон «Об образовании в Российской Федерации» от 29.12.2012 №273 , гл.2, ст. 20     «Экспериментальная и инновационная деятельность в сфере        образования»  3. Приказ Минобрнауки РФ от 23.07.2013 № 611 «Об  утверждении      Порядка формирования и функционирования   инновационной      инфраструктуры в системе образования»; 4. Приказ Минобрнауки РФ от 17.10.2013 № 1155 «Об утверждении      федерального  государственного стандарта  дошкольного образования» 5. Постановление правительства РФ от 26 декабря 2017 г. № 1642 Об       утверждении государственной программы Российской Федерации      "Развитие образования"   </vt:lpstr>
      <vt:lpstr>Нормативная база  1. Государственная программа Московской области «Образование        Подмосковья» на 2017-2025 годы – постановление Правительства        Московской области от 25.10.2016г. № 784/39  2.   Приказ министра образования Московской области от 25.06.2012        № 2916 «О развитии инновационной инфраструктуры в системе       образования Московской области»  3. Приказ министра образования Московской области № 3415 от       08.12.2017 года «Об организации  проведения  областного конкурса      дошкольных образовательных организаций муниципальных       образований Московской области на присвоение статуса      Региональная инновационная площадка Московской области в         2018 году» </vt:lpstr>
      <vt:lpstr>Основные направления 2017 г.: 1. вариативные модели организации дошкольного образования с учетом образовательных потребностей и способностей детей - 35 проектов (18%);  2. повышения качества образовательного процесса в дошкольных образовательных организациях в условиях реализации федерального государственного образовательного стандарта дошкольного образования- 57 проекта (35%);  3. формирование развивающей предметно-пространственной среды дошкольных образовательных организациях - 41 проект (25%); 4. обеспечение психолого-педагогической поддержки и повышение компетентности родителей (законных представителей) в вопросах развития и образования, охраны и укрепления здоровья детей - 40 проектов (22%).  </vt:lpstr>
      <vt:lpstr>Основные направления 2018 г.: 1. вариативные модели организации дошкольного образования с учетом образовательных потребностей и способностей детей, в том числе с ограниченными возможностями здоровья 2. повышения качества образовательного процесса в дошкольных образовательных организациях в условиях реализации федерального государственного образовательного стандарта дошкольного образования  3. новые подходы к формированию развивающей предметно-пространственной среды дошкольных образовательных организациях 4. обеспечение психолого-педагогической поддержки и повышение компетентности родителей (законных представителей) в вопросах развития и образования, охраны и укрепления здоровья детей, в том числе раннего возраста  </vt:lpstr>
      <vt:lpstr> Критерии оценки инновационных проектов: - актуальность предложенного проекта; -соответствие проекта дошкольной образовательной организации по реализации одного из направлений, целям и задачам государственной политики в сфере дошкольного образования на федеральном и региональном уровнях; - качество описания проекта  ( соответствие содержания проектной деятельности     заявленному направлению; соответствие реализуемых задач целям проекта,     обоснованность структуры, логичность, грамотность изложения, наличие     системы показателей результативности реализации проекта, описание эффектов; - степень новизны проекта;  - наличие индивидуальных особенностей проекта, отражающих специфику и     характерные особенности деятельности образовательной организации; - степень практической значимости результатов проекта; - готовность проекта к реализации : качество планирования действий по реализации       проекта, достаточность ресурсного обеспечения (кадровое, организационное,      материально-техническое, информационное, инфраструктурное), уровень организации сетевого взаимодействия с    другими дошкольными образовательными организациями); - наличие опыта проектно-разработческой деятельности по заявленному направлению    (реализованные аналогичные проекты, публикациях по теме в профильных изданиях)  </vt:lpstr>
      <vt:lpstr>Презентация PowerPoint</vt:lpstr>
      <vt:lpstr>Презентация PowerPoint</vt:lpstr>
      <vt:lpstr>Презентация PowerPoint</vt:lpstr>
      <vt:lpstr>ПРАВА И ОБЯЗАННОСТИ УЧАСТНИКОВ</vt:lpstr>
      <vt:lpstr>  </vt:lpstr>
      <vt:lpstr>Научно-практические конференции</vt:lpstr>
      <vt:lpstr>Мастер-классы ДОО – победителей конкурса РИП  на региональных семинарах в рамках методического сопровождения деятельности  Региональных инновационных площадок  (г.о. Можайск, Ногинск, Электросталь, Коломна, Орехово-Зуево, Балашиха)         </vt:lpstr>
      <vt:lpstr>Мастер-классы ДОО – победителей конкурса РИП  на региональных семинарах в рамках методического сопровождения деятельности  Региональных инновационных площадок  (Щелковский, Чеховский, Наро- Фоминский, Раменский м.р.)          </vt:lpstr>
      <vt:lpstr>Консультационная поддержка: 8-496-425-81-33  centrdo@ggtu.ru  Контактные лица: Гришина Галина Николаевна Лялина Наталья Вячеславовна 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Реорганизация системы начального и среднего профессионального образования  Московской области</dc:title>
  <dc:creator>PC149K</dc:creator>
  <cp:lastModifiedBy>student</cp:lastModifiedBy>
  <cp:revision>924</cp:revision>
  <cp:lastPrinted>2014-08-08T11:18:13Z</cp:lastPrinted>
  <dcterms:created xsi:type="dcterms:W3CDTF">2014-03-21T14:38:09Z</dcterms:created>
  <dcterms:modified xsi:type="dcterms:W3CDTF">2018-01-10T06:12:44Z</dcterms:modified>
</cp:coreProperties>
</file>