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86" r:id="rId4"/>
    <p:sldId id="284" r:id="rId5"/>
    <p:sldId id="285" r:id="rId6"/>
    <p:sldId id="287" r:id="rId7"/>
    <p:sldId id="302" r:id="rId8"/>
    <p:sldId id="303" r:id="rId9"/>
    <p:sldId id="301" r:id="rId10"/>
    <p:sldId id="261" r:id="rId11"/>
    <p:sldId id="259" r:id="rId12"/>
    <p:sldId id="292" r:id="rId13"/>
    <p:sldId id="296" r:id="rId14"/>
    <p:sldId id="299" r:id="rId15"/>
    <p:sldId id="297" r:id="rId16"/>
    <p:sldId id="283" r:id="rId17"/>
    <p:sldId id="300" r:id="rId18"/>
    <p:sldId id="264" r:id="rId19"/>
    <p:sldId id="298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Масальская" initials="ЕМ" lastIdx="2" clrIdx="0">
    <p:extLst>
      <p:ext uri="{19B8F6BF-5375-455C-9EA6-DF929625EA0E}">
        <p15:presenceInfo xmlns:p15="http://schemas.microsoft.com/office/powerpoint/2012/main" userId="d86a1cdcfbc1b7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FFC"/>
    <a:srgbClr val="FFCCFF"/>
    <a:srgbClr val="00FF00"/>
    <a:srgbClr val="F1FECE"/>
    <a:srgbClr val="FFEBFF"/>
    <a:srgbClr val="DC30BB"/>
    <a:srgbClr val="F856C2"/>
    <a:srgbClr val="EE60D0"/>
    <a:srgbClr val="FF66FF"/>
    <a:srgbClr val="A80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4" autoAdjust="0"/>
    <p:restoredTop sz="91011" autoAdjust="0"/>
  </p:normalViewPr>
  <p:slideViewPr>
    <p:cSldViewPr>
      <p:cViewPr varScale="1">
        <p:scale>
          <a:sx n="78" d="100"/>
          <a:sy n="78" d="100"/>
        </p:scale>
        <p:origin x="156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0"/>
    </p:cViewPr>
  </p:outlineViewPr>
  <p:notesTextViewPr>
    <p:cViewPr>
      <p:scale>
        <a:sx n="130" d="100"/>
        <a:sy n="1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64545-6AF8-42D1-9428-165F4F52622C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84F42-4633-4D7A-AF89-1CF842153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18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84F42-4633-4D7A-AF89-1CF84215396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94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84F42-4633-4D7A-AF89-1CF84215396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646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84F42-4633-4D7A-AF89-1CF84215396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11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84F42-4633-4D7A-AF89-1CF84215396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79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468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20.05.2021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png"/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11" Type="http://schemas.openxmlformats.org/officeDocument/2006/relationships/image" Target="../media/image74.png"/><Relationship Id="rId5" Type="http://schemas.openxmlformats.org/officeDocument/2006/relationships/image" Target="../media/image70.jpeg"/><Relationship Id="rId10" Type="http://schemas.openxmlformats.org/officeDocument/2006/relationships/image" Target="../media/image73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30897"/>
            <a:ext cx="5760640" cy="2160240"/>
          </a:xfr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b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«Вдохновение» 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базисная платформа для целостного и разностороннего развития детей дошкольного возраста</a:t>
            </a:r>
            <a:b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cap="all" dirty="0">
              <a:ln w="0"/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pic>
        <p:nvPicPr>
          <p:cNvPr id="1027" name="Picture 3" descr="C:\Users\Алеся\Desktop\лого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30745"/>
            <a:ext cx="1811244" cy="74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7B89E-33AD-4C32-AF34-94DAB1482A25}"/>
              </a:ext>
            </a:extLst>
          </p:cNvPr>
          <p:cNvSpPr txBox="1"/>
          <p:nvPr/>
        </p:nvSpPr>
        <p:spPr>
          <a:xfrm>
            <a:off x="1631369" y="458112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Старший воспитатель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Масальская Елена Владимировна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EC44EA-4155-47A8-B99B-03374F476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71" y="1899141"/>
            <a:ext cx="865707" cy="7681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631C89-2E36-42D1-8444-E3E4DF3D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0" y="34194"/>
            <a:ext cx="6657464" cy="8474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205AFF-517B-428E-9792-A21279497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604" y="682787"/>
            <a:ext cx="683420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E888F9-0A54-4B65-B849-3059931D4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5" y="5580638"/>
            <a:ext cx="9144000" cy="1267968"/>
          </a:xfrm>
          <a:prstGeom prst="rect">
            <a:avLst/>
          </a:prstGeom>
        </p:spPr>
      </p:pic>
      <p:sp>
        <p:nvSpPr>
          <p:cNvPr id="34" name="Rectangle 31"/>
          <p:cNvSpPr/>
          <p:nvPr/>
        </p:nvSpPr>
        <p:spPr>
          <a:xfrm>
            <a:off x="413002" y="1266695"/>
            <a:ext cx="8313265" cy="770822"/>
          </a:xfrm>
          <a:prstGeom prst="rect">
            <a:avLst/>
          </a:prstGeom>
          <a:solidFill>
            <a:srgbClr val="FF93DB">
              <a:alpha val="49804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cap="small" dirty="0">
                <a:solidFill>
                  <a:srgbClr val="AF2415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 Light" panose="020F0302020204030204" pitchFamily="34" charset="0"/>
                <a:cs typeface="Arial" pitchFamily="34" charset="0"/>
              </a:rPr>
              <a:t>Комментарии к ФГОС ДО- к разделу </a:t>
            </a:r>
            <a:r>
              <a:rPr lang="en-US" sz="3200" cap="small" dirty="0">
                <a:solidFill>
                  <a:srgbClr val="AF2415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 Light" panose="020F0302020204030204" pitchFamily="34" charset="0"/>
                <a:cs typeface="Arial" pitchFamily="34" charset="0"/>
              </a:rPr>
              <a:t>II</a:t>
            </a:r>
            <a:r>
              <a:rPr lang="ru-RU" sz="3200" cap="small" dirty="0">
                <a:solidFill>
                  <a:srgbClr val="AF2415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latin typeface="Calibri Light" panose="020F0302020204030204" pitchFamily="34" charset="0"/>
                <a:cs typeface="Arial" pitchFamily="34" charset="0"/>
              </a:rPr>
              <a:t>, п.2.7</a:t>
            </a:r>
            <a:endParaRPr lang="en-US" sz="320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1" name="Rectangle 31"/>
          <p:cNvSpPr/>
          <p:nvPr/>
        </p:nvSpPr>
        <p:spPr>
          <a:xfrm>
            <a:off x="3851919" y="2204864"/>
            <a:ext cx="4874347" cy="33864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«Педагоги, работающие по программам, ориентированными на ребенка, обычно формируют содержание по ходу образовательной деятельности, решая задачи развития детей в зависимости от сложившейся образовательной ситуации, опираясь на интересы отдельного ребенка или группы детей»</a:t>
            </a:r>
            <a:endParaRPr lang="en-US" sz="900" b="1" cap="small" dirty="0">
              <a:solidFill>
                <a:schemeClr val="tx2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D5C5D-16F3-4559-9455-8699CED9B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99" y="2525064"/>
            <a:ext cx="3419872" cy="256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91447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C:\Олеся\картинки\абстракция\wrapper_background.jpg">
            <a:extLst>
              <a:ext uri="{FF2B5EF4-FFF2-40B4-BE49-F238E27FC236}">
                <a16:creationId xmlns:a16="http://schemas.microsoft.com/office/drawing/2014/main" id="{3D87CF8A-F496-47C3-B7E7-7850A8774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4"/>
          <a:stretch/>
        </p:blipFill>
        <p:spPr bwMode="auto">
          <a:xfrm flipH="1">
            <a:off x="0" y="5771710"/>
            <a:ext cx="9153605" cy="108629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D7A38C0-EF74-4C43-B899-142C5F8DBBA1}"/>
              </a:ext>
            </a:extLst>
          </p:cNvPr>
          <p:cNvSpPr/>
          <p:nvPr/>
        </p:nvSpPr>
        <p:spPr>
          <a:xfrm>
            <a:off x="4802" y="5589240"/>
            <a:ext cx="9148803" cy="126876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lt1">
                    <a:alpha val="16000"/>
                  </a:schemeClr>
                </a:solidFill>
              </a:rPr>
              <a:t>Ц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01A2A-B1D0-4CFD-AB81-8E8E4815A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702716"/>
            <a:ext cx="7488832" cy="49006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Деятельность в центрах активности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269A27-F103-4328-9115-6276F3D4A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4" y="3805084"/>
            <a:ext cx="2816492" cy="21123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3D1483-7BD8-4DFC-B216-951D0197A1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1" y="1291679"/>
            <a:ext cx="2658280" cy="19937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BA8D519-4155-42EF-AA4B-02D1F65891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2" r="2120"/>
          <a:stretch/>
        </p:blipFill>
        <p:spPr>
          <a:xfrm>
            <a:off x="3135890" y="1317032"/>
            <a:ext cx="3170950" cy="19430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2C0A50-192D-41BC-9808-5B7A087579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0"/>
          <a:stretch/>
        </p:blipFill>
        <p:spPr>
          <a:xfrm>
            <a:off x="6620737" y="1129808"/>
            <a:ext cx="2028899" cy="24016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83075E-F984-44F5-9DB2-2AFA726E7A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246" y="4096669"/>
            <a:ext cx="2235970" cy="227050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3D4A5-4DD9-43EA-9B3A-0EA1179F08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633" y="3969564"/>
            <a:ext cx="2597186" cy="19478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A2F1A-826B-4BB8-945D-70ADCECDEFC9}"/>
              </a:ext>
            </a:extLst>
          </p:cNvPr>
          <p:cNvSpPr txBox="1"/>
          <p:nvPr/>
        </p:nvSpPr>
        <p:spPr>
          <a:xfrm>
            <a:off x="826336" y="3261728"/>
            <a:ext cx="1705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Центр науки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BC183F-BF13-4276-ACE4-0E12B62644B3}"/>
              </a:ext>
            </a:extLst>
          </p:cNvPr>
          <p:cNvSpPr txBox="1"/>
          <p:nvPr/>
        </p:nvSpPr>
        <p:spPr>
          <a:xfrm>
            <a:off x="706648" y="6028623"/>
            <a:ext cx="19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Центр творчества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BF498-76C5-4468-8CCB-79842805AE70}"/>
              </a:ext>
            </a:extLst>
          </p:cNvPr>
          <p:cNvSpPr txBox="1"/>
          <p:nvPr/>
        </p:nvSpPr>
        <p:spPr>
          <a:xfrm>
            <a:off x="6390168" y="3482039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Центр математики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логопедическая группа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1D7AC-18A7-404A-8D40-5DED2FA50394}"/>
              </a:ext>
            </a:extLst>
          </p:cNvPr>
          <p:cNvSpPr txBox="1"/>
          <p:nvPr/>
        </p:nvSpPr>
        <p:spPr>
          <a:xfrm>
            <a:off x="6780445" y="6336906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Центр кулинарии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58AF1-CF78-450E-8EBB-9C499BF02171}"/>
              </a:ext>
            </a:extLst>
          </p:cNvPr>
          <p:cNvSpPr txBox="1"/>
          <p:nvPr/>
        </p:nvSpPr>
        <p:spPr>
          <a:xfrm>
            <a:off x="4121856" y="5972358"/>
            <a:ext cx="1718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Центр грамоты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120CB-9359-4511-92B7-24ABF51180A5}"/>
              </a:ext>
            </a:extLst>
          </p:cNvPr>
          <p:cNvSpPr txBox="1"/>
          <p:nvPr/>
        </p:nvSpPr>
        <p:spPr>
          <a:xfrm>
            <a:off x="3728130" y="3237825"/>
            <a:ext cx="2069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Центр математики</a:t>
            </a:r>
          </a:p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старшая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254527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6CBF3E-F81D-47B8-A561-FC525B23F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365" y="5552127"/>
            <a:ext cx="9144000" cy="126796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82058-D256-486B-BA9E-072D2CF4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167" y="1310458"/>
            <a:ext cx="5699468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DC30BB"/>
                </a:solidFill>
                <a:latin typeface="Comic Sans MS" panose="030F0702030302020204" pitchFamily="66" charset="0"/>
              </a:rPr>
              <a:t>Вне зависимости от названия, детский совет -</a:t>
            </a:r>
            <a:endParaRPr lang="ru-RU" sz="2400" b="1" dirty="0">
              <a:solidFill>
                <a:srgbClr val="DC30B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92D226-5AFD-4B34-B995-257F67DE8857}"/>
              </a:ext>
            </a:extLst>
          </p:cNvPr>
          <p:cNvSpPr txBox="1"/>
          <p:nvPr/>
        </p:nvSpPr>
        <p:spPr>
          <a:xfrm>
            <a:off x="3789957" y="2391535"/>
            <a:ext cx="5040560" cy="25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это место и время делового и духовного общения взрослых с детьми, задающего смысл и стиль всей жизни группы – маленького уникального сообщества со своей историей, культурой, интересами, потребностями и возможностями.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120BBC-8689-4862-90AB-8CE5763B9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6830"/>
            <a:ext cx="3232508" cy="2424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0F1D23-962E-4C56-A989-BAA871461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2" y="4096142"/>
            <a:ext cx="3232508" cy="24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67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A5140F-3887-466F-9249-633FB3C32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9379" y="5606169"/>
            <a:ext cx="9144000" cy="12679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D70965-5FA7-40F6-B82A-1F3894576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95" y="1144767"/>
            <a:ext cx="2654075" cy="1990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E320D2-1CB4-47A6-ABA3-3C91BB447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2" y="4443735"/>
            <a:ext cx="2920715" cy="2190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48995A-4B49-4209-99BE-4AF029657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46" y="2381655"/>
            <a:ext cx="3416477" cy="187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9D871D-5161-4E7C-9709-60A4D3563283}"/>
              </a:ext>
            </a:extLst>
          </p:cNvPr>
          <p:cNvSpPr txBox="1"/>
          <p:nvPr/>
        </p:nvSpPr>
        <p:spPr>
          <a:xfrm>
            <a:off x="2826435" y="1040371"/>
            <a:ext cx="3416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Свободная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деятельность детей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C7E378-C1FC-486C-8D59-722A236AED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225" y="4415451"/>
            <a:ext cx="2928752" cy="2196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3A803B-CBB8-427E-8C6D-970372D574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" y="1144767"/>
            <a:ext cx="2654076" cy="1990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57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41C26E-271A-4C98-BA74-5475FAC7ADFC}"/>
              </a:ext>
            </a:extLst>
          </p:cNvPr>
          <p:cNvSpPr txBox="1"/>
          <p:nvPr/>
        </p:nvSpPr>
        <p:spPr>
          <a:xfrm>
            <a:off x="359532" y="1371083"/>
            <a:ext cx="8424936" cy="1292854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Только воспитатель, воодушевленный своей работой, видящий в ней смысл и делающий ее с радостью и удовольствием может выстроить полноценный, качественный образовательно- воспитательный процесс.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F3F6BE-9D05-45CD-83E9-63A985689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5576895"/>
            <a:ext cx="9144000" cy="12679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96415D-A51D-4485-BC34-6E3935497B07}"/>
              </a:ext>
            </a:extLst>
          </p:cNvPr>
          <p:cNvSpPr txBox="1"/>
          <p:nvPr/>
        </p:nvSpPr>
        <p:spPr>
          <a:xfrm>
            <a:off x="2771800" y="878821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Цель программы: Вдохновлять !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A396ED-1C93-4465-9865-CDF418A3D69E}"/>
              </a:ext>
            </a:extLst>
          </p:cNvPr>
          <p:cNvSpPr txBox="1"/>
          <p:nvPr/>
        </p:nvSpPr>
        <p:spPr>
          <a:xfrm>
            <a:off x="383108" y="2757704"/>
            <a:ext cx="5177097" cy="3785845"/>
          </a:xfrm>
          <a:prstGeom prst="rect">
            <a:avLst/>
          </a:prstGeom>
          <a:solidFill>
            <a:srgbClr val="F1FECE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Вдохновение дарит педагогам профессиональную свободу, чувство собственной профессиональной компетентности, создает плодотворную почву для повышения профессионального уровня. Сознание своей профессиональной компетентности является важнейшей мотивационной основой профессиональной деятельности.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A9D976-DAB5-422E-8C7F-D4188C38C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575" y="3060178"/>
            <a:ext cx="3300298" cy="20758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BFADB5-0BD4-4B31-8418-9DEB7ED9FE7F}"/>
              </a:ext>
            </a:extLst>
          </p:cNvPr>
          <p:cNvSpPr txBox="1"/>
          <p:nvPr/>
        </p:nvSpPr>
        <p:spPr>
          <a:xfrm>
            <a:off x="6060183" y="5143765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Интеллектуальное кафе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для педагогов ДОУ</a:t>
            </a:r>
          </a:p>
        </p:txBody>
      </p:sp>
    </p:spTree>
    <p:extLst>
      <p:ext uri="{BB962C8B-B14F-4D97-AF65-F5344CB8AC3E}">
        <p14:creationId xmlns:p14="http://schemas.microsoft.com/office/powerpoint/2010/main" val="1862959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CF4F30-7949-43C9-8E87-CF1D25583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2366">
            <a:off x="146917" y="5165452"/>
            <a:ext cx="1145324" cy="15103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2569F1-2F86-47AA-A5FF-C6309F50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3827">
            <a:off x="99230" y="866913"/>
            <a:ext cx="1507555" cy="19880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5D7B0E-25AD-4D3B-82A8-22F20C770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57" y="1272194"/>
            <a:ext cx="359695" cy="5364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76288E-A145-4D5B-8B50-A3D5A2DDF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23" y="5463651"/>
            <a:ext cx="304826" cy="542591"/>
          </a:xfrm>
          <a:prstGeom prst="rect">
            <a:avLst/>
          </a:prstGeom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CABCEA6-C60F-4C3D-9F95-50F80FA32F3F}"/>
              </a:ext>
            </a:extLst>
          </p:cNvPr>
          <p:cNvCxnSpPr>
            <a:cxnSpLocks/>
          </p:cNvCxnSpPr>
          <p:nvPr/>
        </p:nvCxnSpPr>
        <p:spPr>
          <a:xfrm>
            <a:off x="1748745" y="3019858"/>
            <a:ext cx="733719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55CE5F85-CEF9-4298-853D-77FDC147DA90}"/>
              </a:ext>
            </a:extLst>
          </p:cNvPr>
          <p:cNvCxnSpPr>
            <a:cxnSpLocks/>
          </p:cNvCxnSpPr>
          <p:nvPr/>
        </p:nvCxnSpPr>
        <p:spPr>
          <a:xfrm>
            <a:off x="1660778" y="6773712"/>
            <a:ext cx="73010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4BD19FBC-C0A2-4DFE-9513-3AC57FB07FA4}"/>
              </a:ext>
            </a:extLst>
          </p:cNvPr>
          <p:cNvCxnSpPr>
            <a:cxnSpLocks/>
          </p:cNvCxnSpPr>
          <p:nvPr/>
        </p:nvCxnSpPr>
        <p:spPr>
          <a:xfrm flipV="1">
            <a:off x="1748745" y="4341793"/>
            <a:ext cx="7416102" cy="2115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AB97A92-0577-42EC-B614-C02AE43B77EE}"/>
              </a:ext>
            </a:extLst>
          </p:cNvPr>
          <p:cNvSpPr txBox="1"/>
          <p:nvPr/>
        </p:nvSpPr>
        <p:spPr>
          <a:xfrm>
            <a:off x="3490876" y="4539448"/>
            <a:ext cx="5567585" cy="18814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Ознакомление педагогического коллектива с инновационной программой «Вдохновение»: семинары, педсоветы, знакомство с опытом работы по реализации Программы «Вдохновение» других дошкольных учреждений. </a:t>
            </a:r>
          </a:p>
          <a:p>
            <a:pPr algn="just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Сайт «Пространство Вдохновения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https://vdohnovenie.space/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26EC86FE-0167-48B4-B215-92787C813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41" y="3055725"/>
            <a:ext cx="2475796" cy="185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625F8B-2DCC-4C66-A534-F9F61ECF5B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59" y="951899"/>
            <a:ext cx="2673859" cy="2005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19BF0E-1AEF-45DA-A500-F1449829C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12" y="700403"/>
            <a:ext cx="2843622" cy="2134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FB4ABA-7790-44C2-86FC-075BBBF1C10B}"/>
              </a:ext>
            </a:extLst>
          </p:cNvPr>
          <p:cNvSpPr txBox="1"/>
          <p:nvPr/>
        </p:nvSpPr>
        <p:spPr>
          <a:xfrm>
            <a:off x="422453" y="4921750"/>
            <a:ext cx="1871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Мозговой штурм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5B03B8-27F4-45DA-B802-D711E79FA3B6}"/>
              </a:ext>
            </a:extLst>
          </p:cNvPr>
          <p:cNvSpPr txBox="1"/>
          <p:nvPr/>
        </p:nvSpPr>
        <p:spPr>
          <a:xfrm>
            <a:off x="2107864" y="595413"/>
            <a:ext cx="246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Семинары, педсоветы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EA344-0AB7-4312-BF5A-E437ABF27BAB}"/>
              </a:ext>
            </a:extLst>
          </p:cNvPr>
          <p:cNvSpPr txBox="1"/>
          <p:nvPr/>
        </p:nvSpPr>
        <p:spPr>
          <a:xfrm>
            <a:off x="6462155" y="3016473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В гостях у коллег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11A093-7FD7-4BC7-A163-19D0A105A3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19593">
            <a:off x="3698756" y="2879790"/>
            <a:ext cx="1048603" cy="10425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D41310-07E0-4C36-AD22-3876EE1EA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506462" y="2881344"/>
            <a:ext cx="1048603" cy="10425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A750F1-BBF2-4C3B-9819-AD8FD33CEE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691658">
            <a:off x="2460967" y="4166275"/>
            <a:ext cx="1123763" cy="11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F786A-D94D-4B83-B98B-17D0F3D4D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308" y="1046524"/>
            <a:ext cx="3406688" cy="2555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116892-012B-4A04-9ABA-A49EC24B6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1948" y="3636275"/>
            <a:ext cx="3406689" cy="2555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D7959A-A892-408F-B82B-6EE42D8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102" y="908720"/>
            <a:ext cx="3003798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3707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305796" y="5053580"/>
            <a:ext cx="4432559" cy="1622586"/>
          </a:xfrm>
          <a:prstGeom prst="rect">
            <a:avLst/>
          </a:prstGeom>
          <a:solidFill>
            <a:srgbClr val="5DC3AE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00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45155" y="2919277"/>
            <a:ext cx="2425445" cy="3534020"/>
          </a:xfrm>
          <a:prstGeom prst="rect">
            <a:avLst/>
          </a:prstGeom>
          <a:solidFill>
            <a:srgbClr val="F4CF3B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77" t="25772" r="35820" b="54493"/>
          <a:stretch/>
        </p:blipFill>
        <p:spPr bwMode="auto">
          <a:xfrm>
            <a:off x="3607072" y="2182580"/>
            <a:ext cx="1453609" cy="12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ДЕТСКИЙ САД\Маша Боганская открытие\ПЕДАГОГИЧЕСКИЙ КЕЙС ФОТО\4 ПРОДУК ВОСП ДЕЯТ\b9c11b41-2b36-4296-82c8-1a0895a19ec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46" y="3006293"/>
            <a:ext cx="2075071" cy="155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56338" y="1315449"/>
            <a:ext cx="2105113" cy="1673608"/>
          </a:xfrm>
          <a:prstGeom prst="rect">
            <a:avLst/>
          </a:prstGeom>
          <a:solidFill>
            <a:srgbClr val="A47BB3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1029" name="Picture 5" descr="C:\ДЕТСКИЙ САД\Маша Боганская открытие\ПЕДАГОГИЧЕСКИЙ КЕЙС ФОТО\4 ПРОДУК ВОСП ДЕЯТ\a7ac4d76-228c-4a5a-a916-369fcd39b7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9" t="12062" r="4423"/>
          <a:stretch/>
        </p:blipFill>
        <p:spPr bwMode="auto">
          <a:xfrm>
            <a:off x="3753052" y="5160949"/>
            <a:ext cx="1855861" cy="1439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27"/>
          <p:cNvSpPr/>
          <p:nvPr/>
        </p:nvSpPr>
        <p:spPr>
          <a:xfrm>
            <a:off x="6528454" y="507151"/>
            <a:ext cx="2468855" cy="1974279"/>
          </a:xfrm>
          <a:prstGeom prst="rect">
            <a:avLst/>
          </a:prstGeom>
          <a:solidFill>
            <a:srgbClr val="EC6E62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9144000" cy="4766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093" y="3197692"/>
            <a:ext cx="2217167" cy="1707644"/>
          </a:xfrm>
          <a:prstGeom prst="rect">
            <a:avLst/>
          </a:prstGeom>
          <a:solidFill>
            <a:srgbClr val="AAB5B7">
              <a:alpha val="5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400" dirty="0"/>
          </a:p>
        </p:txBody>
      </p:sp>
      <p:pic>
        <p:nvPicPr>
          <p:cNvPr id="1028" name="Picture 4" descr="C:\ДЕТСКИЙ САД\Маша Боганская открытие\ПЕДАГОГИЧЕСКИЙ КЕЙС ФОТО\4 ПРОДУК ВОСП ДЕЯТ\8bbf35d1-0b07-4db2-926f-11c3d14faa6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9" r="13917"/>
          <a:stretch/>
        </p:blipFill>
        <p:spPr bwMode="auto">
          <a:xfrm>
            <a:off x="6818147" y="4720108"/>
            <a:ext cx="2075072" cy="1545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ДЕТСКИЙ САД\Маша Боганская открытие\ПЕДАГОГИЧЕСКИЙ КЕЙС ФОТО\4 ПРОДУК ВОСП ДЕЯТ\4bcbbcac-b1e9-45e4-9afc-fec47862f38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0" y="3238049"/>
            <a:ext cx="2020953" cy="1515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2168741" y="742635"/>
            <a:ext cx="4432559" cy="4353284"/>
            <a:chOff x="2000233" y="1075225"/>
            <a:chExt cx="4476751" cy="4493645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4267988" y="1075225"/>
              <a:ext cx="2081481" cy="1956493"/>
            </a:xfrm>
            <a:custGeom>
              <a:avLst/>
              <a:gdLst>
                <a:gd name="connsiteX0" fmla="*/ 0 w 2070100"/>
                <a:gd name="connsiteY0" fmla="*/ 0 h 1903889"/>
                <a:gd name="connsiteX1" fmla="*/ 88106 w 2070100"/>
                <a:gd name="connsiteY1" fmla="*/ 1588 h 1903889"/>
                <a:gd name="connsiteX2" fmla="*/ 175419 w 2070100"/>
                <a:gd name="connsiteY2" fmla="*/ 7938 h 1903889"/>
                <a:gd name="connsiteX3" fmla="*/ 261938 w 2070100"/>
                <a:gd name="connsiteY3" fmla="*/ 15081 h 1903889"/>
                <a:gd name="connsiteX4" fmla="*/ 347663 w 2070100"/>
                <a:gd name="connsiteY4" fmla="*/ 27781 h 1903889"/>
                <a:gd name="connsiteX5" fmla="*/ 432594 w 2070100"/>
                <a:gd name="connsiteY5" fmla="*/ 42863 h 1903889"/>
                <a:gd name="connsiteX6" fmla="*/ 515144 w 2070100"/>
                <a:gd name="connsiteY6" fmla="*/ 62706 h 1903889"/>
                <a:gd name="connsiteX7" fmla="*/ 599281 w 2070100"/>
                <a:gd name="connsiteY7" fmla="*/ 84138 h 1903889"/>
                <a:gd name="connsiteX8" fmla="*/ 679450 w 2070100"/>
                <a:gd name="connsiteY8" fmla="*/ 109538 h 1903889"/>
                <a:gd name="connsiteX9" fmla="*/ 760413 w 2070100"/>
                <a:gd name="connsiteY9" fmla="*/ 137319 h 1903889"/>
                <a:gd name="connsiteX10" fmla="*/ 838200 w 2070100"/>
                <a:gd name="connsiteY10" fmla="*/ 167481 h 1903889"/>
                <a:gd name="connsiteX11" fmla="*/ 915988 w 2070100"/>
                <a:gd name="connsiteY11" fmla="*/ 202406 h 1903889"/>
                <a:gd name="connsiteX12" fmla="*/ 992188 w 2070100"/>
                <a:gd name="connsiteY12" fmla="*/ 238919 h 1903889"/>
                <a:gd name="connsiteX13" fmla="*/ 1066800 w 2070100"/>
                <a:gd name="connsiteY13" fmla="*/ 278606 h 1903889"/>
                <a:gd name="connsiteX14" fmla="*/ 1138238 w 2070100"/>
                <a:gd name="connsiteY14" fmla="*/ 321469 h 1903889"/>
                <a:gd name="connsiteX15" fmla="*/ 1210469 w 2070100"/>
                <a:gd name="connsiteY15" fmla="*/ 367506 h 1903889"/>
                <a:gd name="connsiteX16" fmla="*/ 1278731 w 2070100"/>
                <a:gd name="connsiteY16" fmla="*/ 415925 h 1903889"/>
                <a:gd name="connsiteX17" fmla="*/ 1346200 w 2070100"/>
                <a:gd name="connsiteY17" fmla="*/ 466725 h 1903889"/>
                <a:gd name="connsiteX18" fmla="*/ 1411288 w 2070100"/>
                <a:gd name="connsiteY18" fmla="*/ 519906 h 1903889"/>
                <a:gd name="connsiteX19" fmla="*/ 1473994 w 2070100"/>
                <a:gd name="connsiteY19" fmla="*/ 576263 h 1903889"/>
                <a:gd name="connsiteX20" fmla="*/ 1535113 w 2070100"/>
                <a:gd name="connsiteY20" fmla="*/ 634206 h 1903889"/>
                <a:gd name="connsiteX21" fmla="*/ 1593850 w 2070100"/>
                <a:gd name="connsiteY21" fmla="*/ 695325 h 1903889"/>
                <a:gd name="connsiteX22" fmla="*/ 1651000 w 2070100"/>
                <a:gd name="connsiteY22" fmla="*/ 757238 h 1903889"/>
                <a:gd name="connsiteX23" fmla="*/ 1704181 w 2070100"/>
                <a:gd name="connsiteY23" fmla="*/ 823119 h 1903889"/>
                <a:gd name="connsiteX24" fmla="*/ 1755775 w 2070100"/>
                <a:gd name="connsiteY24" fmla="*/ 889794 h 1903889"/>
                <a:gd name="connsiteX25" fmla="*/ 1804194 w 2070100"/>
                <a:gd name="connsiteY25" fmla="*/ 960438 h 1903889"/>
                <a:gd name="connsiteX26" fmla="*/ 1850231 w 2070100"/>
                <a:gd name="connsiteY26" fmla="*/ 1031875 h 1903889"/>
                <a:gd name="connsiteX27" fmla="*/ 1894681 w 2070100"/>
                <a:gd name="connsiteY27" fmla="*/ 1106488 h 1903889"/>
                <a:gd name="connsiteX28" fmla="*/ 1935956 w 2070100"/>
                <a:gd name="connsiteY28" fmla="*/ 1181100 h 1903889"/>
                <a:gd name="connsiteX29" fmla="*/ 1974056 w 2070100"/>
                <a:gd name="connsiteY29" fmla="*/ 1258888 h 1903889"/>
                <a:gd name="connsiteX30" fmla="*/ 2008981 w 2070100"/>
                <a:gd name="connsiteY30" fmla="*/ 1339850 h 1903889"/>
                <a:gd name="connsiteX31" fmla="*/ 2040731 w 2070100"/>
                <a:gd name="connsiteY31" fmla="*/ 1420019 h 1903889"/>
                <a:gd name="connsiteX32" fmla="*/ 2070100 w 2070100"/>
                <a:gd name="connsiteY32" fmla="*/ 1504157 h 1903889"/>
                <a:gd name="connsiteX33" fmla="*/ 839284 w 2070100"/>
                <a:gd name="connsiteY33" fmla="*/ 1903889 h 1903889"/>
                <a:gd name="connsiteX34" fmla="*/ 0 w 2070100"/>
                <a:gd name="connsiteY34" fmla="*/ 1293264 h 1903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70100" h="1903889">
                  <a:moveTo>
                    <a:pt x="0" y="0"/>
                  </a:moveTo>
                  <a:lnTo>
                    <a:pt x="88106" y="1588"/>
                  </a:lnTo>
                  <a:lnTo>
                    <a:pt x="175419" y="7938"/>
                  </a:lnTo>
                  <a:lnTo>
                    <a:pt x="261938" y="15081"/>
                  </a:lnTo>
                  <a:lnTo>
                    <a:pt x="347663" y="27781"/>
                  </a:lnTo>
                  <a:lnTo>
                    <a:pt x="432594" y="42863"/>
                  </a:lnTo>
                  <a:lnTo>
                    <a:pt x="515144" y="62706"/>
                  </a:lnTo>
                  <a:lnTo>
                    <a:pt x="599281" y="84138"/>
                  </a:lnTo>
                  <a:lnTo>
                    <a:pt x="679450" y="109538"/>
                  </a:lnTo>
                  <a:lnTo>
                    <a:pt x="760413" y="137319"/>
                  </a:lnTo>
                  <a:lnTo>
                    <a:pt x="838200" y="167481"/>
                  </a:lnTo>
                  <a:lnTo>
                    <a:pt x="915988" y="202406"/>
                  </a:lnTo>
                  <a:lnTo>
                    <a:pt x="992188" y="238919"/>
                  </a:lnTo>
                  <a:lnTo>
                    <a:pt x="1066800" y="278606"/>
                  </a:lnTo>
                  <a:lnTo>
                    <a:pt x="1138238" y="321469"/>
                  </a:lnTo>
                  <a:lnTo>
                    <a:pt x="1210469" y="367506"/>
                  </a:lnTo>
                  <a:lnTo>
                    <a:pt x="1278731" y="415925"/>
                  </a:lnTo>
                  <a:lnTo>
                    <a:pt x="1346200" y="466725"/>
                  </a:lnTo>
                  <a:lnTo>
                    <a:pt x="1411288" y="519906"/>
                  </a:lnTo>
                  <a:lnTo>
                    <a:pt x="1473994" y="576263"/>
                  </a:lnTo>
                  <a:lnTo>
                    <a:pt x="1535113" y="634206"/>
                  </a:lnTo>
                  <a:lnTo>
                    <a:pt x="1593850" y="695325"/>
                  </a:lnTo>
                  <a:lnTo>
                    <a:pt x="1651000" y="757238"/>
                  </a:lnTo>
                  <a:lnTo>
                    <a:pt x="1704181" y="823119"/>
                  </a:lnTo>
                  <a:lnTo>
                    <a:pt x="1755775" y="889794"/>
                  </a:lnTo>
                  <a:lnTo>
                    <a:pt x="1804194" y="960438"/>
                  </a:lnTo>
                  <a:lnTo>
                    <a:pt x="1850231" y="1031875"/>
                  </a:lnTo>
                  <a:lnTo>
                    <a:pt x="1894681" y="1106488"/>
                  </a:lnTo>
                  <a:lnTo>
                    <a:pt x="1935956" y="1181100"/>
                  </a:lnTo>
                  <a:lnTo>
                    <a:pt x="1974056" y="1258888"/>
                  </a:lnTo>
                  <a:lnTo>
                    <a:pt x="2008981" y="1339850"/>
                  </a:lnTo>
                  <a:lnTo>
                    <a:pt x="2040731" y="1420019"/>
                  </a:lnTo>
                  <a:lnTo>
                    <a:pt x="2070100" y="1504157"/>
                  </a:lnTo>
                  <a:lnTo>
                    <a:pt x="839284" y="1903889"/>
                  </a:lnTo>
                  <a:lnTo>
                    <a:pt x="0" y="1293264"/>
                  </a:lnTo>
                  <a:close/>
                </a:path>
              </a:pathLst>
            </a:custGeom>
            <a:solidFill>
              <a:srgbClr val="EE60D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DeflateBottom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823854" y="2674857"/>
              <a:ext cx="1653130" cy="2433638"/>
            </a:xfrm>
            <a:custGeom>
              <a:avLst/>
              <a:gdLst>
                <a:gd name="connsiteX0" fmla="*/ 1545974 w 1653130"/>
                <a:gd name="connsiteY0" fmla="*/ 0 h 2433638"/>
                <a:gd name="connsiteX1" fmla="*/ 1572168 w 1653130"/>
                <a:gd name="connsiteY1" fmla="*/ 85697 h 2433638"/>
                <a:gd name="connsiteX2" fmla="*/ 1593599 w 1653130"/>
                <a:gd name="connsiteY2" fmla="*/ 169014 h 2433638"/>
                <a:gd name="connsiteX3" fmla="*/ 1613443 w 1653130"/>
                <a:gd name="connsiteY3" fmla="*/ 254711 h 2433638"/>
                <a:gd name="connsiteX4" fmla="*/ 1626936 w 1653130"/>
                <a:gd name="connsiteY4" fmla="*/ 339614 h 2433638"/>
                <a:gd name="connsiteX5" fmla="*/ 1639636 w 1653130"/>
                <a:gd name="connsiteY5" fmla="*/ 425312 h 2433638"/>
                <a:gd name="connsiteX6" fmla="*/ 1646780 w 1653130"/>
                <a:gd name="connsiteY6" fmla="*/ 510215 h 2433638"/>
                <a:gd name="connsiteX7" fmla="*/ 1651543 w 1653130"/>
                <a:gd name="connsiteY7" fmla="*/ 595912 h 2433638"/>
                <a:gd name="connsiteX8" fmla="*/ 1653130 w 1653130"/>
                <a:gd name="connsiteY8" fmla="*/ 681609 h 2433638"/>
                <a:gd name="connsiteX9" fmla="*/ 1651543 w 1653130"/>
                <a:gd name="connsiteY9" fmla="*/ 766513 h 2433638"/>
                <a:gd name="connsiteX10" fmla="*/ 1645193 w 1653130"/>
                <a:gd name="connsiteY10" fmla="*/ 850623 h 2433638"/>
                <a:gd name="connsiteX11" fmla="*/ 1638049 w 1653130"/>
                <a:gd name="connsiteY11" fmla="*/ 933939 h 2433638"/>
                <a:gd name="connsiteX12" fmla="*/ 1625349 w 1653130"/>
                <a:gd name="connsiteY12" fmla="*/ 1018050 h 2433638"/>
                <a:gd name="connsiteX13" fmla="*/ 1610268 w 1653130"/>
                <a:gd name="connsiteY13" fmla="*/ 1101366 h 2433638"/>
                <a:gd name="connsiteX14" fmla="*/ 1592011 w 1653130"/>
                <a:gd name="connsiteY14" fmla="*/ 1183889 h 2433638"/>
                <a:gd name="connsiteX15" fmla="*/ 1570580 w 1653130"/>
                <a:gd name="connsiteY15" fmla="*/ 1264825 h 2433638"/>
                <a:gd name="connsiteX16" fmla="*/ 1545974 w 1653130"/>
                <a:gd name="connsiteY16" fmla="*/ 1345762 h 2433638"/>
                <a:gd name="connsiteX17" fmla="*/ 1518986 w 1653130"/>
                <a:gd name="connsiteY17" fmla="*/ 1424317 h 2433638"/>
                <a:gd name="connsiteX18" fmla="*/ 1488030 w 1653130"/>
                <a:gd name="connsiteY18" fmla="*/ 1503666 h 2433638"/>
                <a:gd name="connsiteX19" fmla="*/ 1454693 w 1653130"/>
                <a:gd name="connsiteY19" fmla="*/ 1579841 h 2433638"/>
                <a:gd name="connsiteX20" fmla="*/ 1418180 w 1653130"/>
                <a:gd name="connsiteY20" fmla="*/ 1656017 h 2433638"/>
                <a:gd name="connsiteX21" fmla="*/ 1378493 w 1653130"/>
                <a:gd name="connsiteY21" fmla="*/ 1730605 h 2433638"/>
                <a:gd name="connsiteX22" fmla="*/ 1335630 w 1653130"/>
                <a:gd name="connsiteY22" fmla="*/ 1804400 h 2433638"/>
                <a:gd name="connsiteX23" fmla="*/ 1290386 w 1653130"/>
                <a:gd name="connsiteY23" fmla="*/ 1875814 h 2433638"/>
                <a:gd name="connsiteX24" fmla="*/ 1242761 w 1653130"/>
                <a:gd name="connsiteY24" fmla="*/ 1945641 h 2433638"/>
                <a:gd name="connsiteX25" fmla="*/ 1191168 w 1653130"/>
                <a:gd name="connsiteY25" fmla="*/ 2013088 h 2433638"/>
                <a:gd name="connsiteX26" fmla="*/ 1137986 w 1653130"/>
                <a:gd name="connsiteY26" fmla="*/ 2079741 h 2433638"/>
                <a:gd name="connsiteX27" fmla="*/ 1080043 w 1653130"/>
                <a:gd name="connsiteY27" fmla="*/ 2144014 h 2433638"/>
                <a:gd name="connsiteX28" fmla="*/ 1020511 w 1653130"/>
                <a:gd name="connsiteY28" fmla="*/ 2205906 h 2433638"/>
                <a:gd name="connsiteX29" fmla="*/ 959393 w 1653130"/>
                <a:gd name="connsiteY29" fmla="*/ 2265418 h 2433638"/>
                <a:gd name="connsiteX30" fmla="*/ 894305 w 1653130"/>
                <a:gd name="connsiteY30" fmla="*/ 2323343 h 2433638"/>
                <a:gd name="connsiteX31" fmla="*/ 826836 w 1653130"/>
                <a:gd name="connsiteY31" fmla="*/ 2379681 h 2433638"/>
                <a:gd name="connsiteX32" fmla="*/ 756986 w 1653130"/>
                <a:gd name="connsiteY32" fmla="*/ 2433638 h 2433638"/>
                <a:gd name="connsiteX33" fmla="*/ 0 w 1653130"/>
                <a:gd name="connsiteY33" fmla="*/ 1393063 h 2433638"/>
                <a:gd name="connsiteX34" fmla="*/ 322797 w 1653130"/>
                <a:gd name="connsiteY34" fmla="*/ 398212 h 2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3130" h="2433638">
                  <a:moveTo>
                    <a:pt x="1545974" y="0"/>
                  </a:moveTo>
                  <a:lnTo>
                    <a:pt x="1572168" y="85697"/>
                  </a:lnTo>
                  <a:lnTo>
                    <a:pt x="1593599" y="169014"/>
                  </a:lnTo>
                  <a:lnTo>
                    <a:pt x="1613443" y="254711"/>
                  </a:lnTo>
                  <a:lnTo>
                    <a:pt x="1626936" y="339614"/>
                  </a:lnTo>
                  <a:lnTo>
                    <a:pt x="1639636" y="425312"/>
                  </a:lnTo>
                  <a:lnTo>
                    <a:pt x="1646780" y="510215"/>
                  </a:lnTo>
                  <a:lnTo>
                    <a:pt x="1651543" y="595912"/>
                  </a:lnTo>
                  <a:lnTo>
                    <a:pt x="1653130" y="681609"/>
                  </a:lnTo>
                  <a:lnTo>
                    <a:pt x="1651543" y="766513"/>
                  </a:lnTo>
                  <a:lnTo>
                    <a:pt x="1645193" y="850623"/>
                  </a:lnTo>
                  <a:lnTo>
                    <a:pt x="1638049" y="933939"/>
                  </a:lnTo>
                  <a:lnTo>
                    <a:pt x="1625349" y="1018050"/>
                  </a:lnTo>
                  <a:lnTo>
                    <a:pt x="1610268" y="1101366"/>
                  </a:lnTo>
                  <a:lnTo>
                    <a:pt x="1592011" y="1183889"/>
                  </a:lnTo>
                  <a:lnTo>
                    <a:pt x="1570580" y="1264825"/>
                  </a:lnTo>
                  <a:lnTo>
                    <a:pt x="1545974" y="1345762"/>
                  </a:lnTo>
                  <a:lnTo>
                    <a:pt x="1518986" y="1424317"/>
                  </a:lnTo>
                  <a:lnTo>
                    <a:pt x="1488030" y="1503666"/>
                  </a:lnTo>
                  <a:lnTo>
                    <a:pt x="1454693" y="1579841"/>
                  </a:lnTo>
                  <a:lnTo>
                    <a:pt x="1418180" y="1656017"/>
                  </a:lnTo>
                  <a:lnTo>
                    <a:pt x="1378493" y="1730605"/>
                  </a:lnTo>
                  <a:lnTo>
                    <a:pt x="1335630" y="1804400"/>
                  </a:lnTo>
                  <a:lnTo>
                    <a:pt x="1290386" y="1875814"/>
                  </a:lnTo>
                  <a:lnTo>
                    <a:pt x="1242761" y="1945641"/>
                  </a:lnTo>
                  <a:lnTo>
                    <a:pt x="1191168" y="2013088"/>
                  </a:lnTo>
                  <a:lnTo>
                    <a:pt x="1137986" y="2079741"/>
                  </a:lnTo>
                  <a:lnTo>
                    <a:pt x="1080043" y="2144014"/>
                  </a:lnTo>
                  <a:lnTo>
                    <a:pt x="1020511" y="2205906"/>
                  </a:lnTo>
                  <a:lnTo>
                    <a:pt x="959393" y="2265418"/>
                  </a:lnTo>
                  <a:lnTo>
                    <a:pt x="894305" y="2323343"/>
                  </a:lnTo>
                  <a:lnTo>
                    <a:pt x="826836" y="2379681"/>
                  </a:lnTo>
                  <a:lnTo>
                    <a:pt x="756986" y="2433638"/>
                  </a:lnTo>
                  <a:lnTo>
                    <a:pt x="0" y="1393063"/>
                  </a:lnTo>
                  <a:lnTo>
                    <a:pt x="322797" y="398212"/>
                  </a:lnTo>
                  <a:close/>
                </a:path>
              </a:pathLst>
            </a:custGeom>
            <a:solidFill>
              <a:srgbClr val="F4CF3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DeflateBottom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959083" y="4118956"/>
              <a:ext cx="2559050" cy="1449914"/>
            </a:xfrm>
            <a:custGeom>
              <a:avLst/>
              <a:gdLst>
                <a:gd name="connsiteX0" fmla="*/ 751904 w 2559050"/>
                <a:gd name="connsiteY0" fmla="*/ 0 h 1449914"/>
                <a:gd name="connsiteX1" fmla="*/ 1808079 w 2559050"/>
                <a:gd name="connsiteY1" fmla="*/ 0 h 1449914"/>
                <a:gd name="connsiteX2" fmla="*/ 2559050 w 2559050"/>
                <a:gd name="connsiteY2" fmla="*/ 1033837 h 1449914"/>
                <a:gd name="connsiteX3" fmla="*/ 2486025 w 2559050"/>
                <a:gd name="connsiteY3" fmla="*/ 1084656 h 1449914"/>
                <a:gd name="connsiteX4" fmla="*/ 2413000 w 2559050"/>
                <a:gd name="connsiteY4" fmla="*/ 1131504 h 1449914"/>
                <a:gd name="connsiteX5" fmla="*/ 2338388 w 2559050"/>
                <a:gd name="connsiteY5" fmla="*/ 1175970 h 1449914"/>
                <a:gd name="connsiteX6" fmla="*/ 2262188 w 2559050"/>
                <a:gd name="connsiteY6" fmla="*/ 1217261 h 1449914"/>
                <a:gd name="connsiteX7" fmla="*/ 2184400 w 2559050"/>
                <a:gd name="connsiteY7" fmla="*/ 1253786 h 1449914"/>
                <a:gd name="connsiteX8" fmla="*/ 2105025 w 2559050"/>
                <a:gd name="connsiteY8" fmla="*/ 1287136 h 1449914"/>
                <a:gd name="connsiteX9" fmla="*/ 2025650 w 2559050"/>
                <a:gd name="connsiteY9" fmla="*/ 1318898 h 1449914"/>
                <a:gd name="connsiteX10" fmla="*/ 1944688 w 2559050"/>
                <a:gd name="connsiteY10" fmla="*/ 1346689 h 1449914"/>
                <a:gd name="connsiteX11" fmla="*/ 1862138 w 2559050"/>
                <a:gd name="connsiteY11" fmla="*/ 1371304 h 1449914"/>
                <a:gd name="connsiteX12" fmla="*/ 1781969 w 2559050"/>
                <a:gd name="connsiteY12" fmla="*/ 1391949 h 1449914"/>
                <a:gd name="connsiteX13" fmla="*/ 1697831 w 2559050"/>
                <a:gd name="connsiteY13" fmla="*/ 1409418 h 1449914"/>
                <a:gd name="connsiteX14" fmla="*/ 1615281 w 2559050"/>
                <a:gd name="connsiteY14" fmla="*/ 1424505 h 1449914"/>
                <a:gd name="connsiteX15" fmla="*/ 1531938 w 2559050"/>
                <a:gd name="connsiteY15" fmla="*/ 1434827 h 1449914"/>
                <a:gd name="connsiteX16" fmla="*/ 1447800 w 2559050"/>
                <a:gd name="connsiteY16" fmla="*/ 1444356 h 1449914"/>
                <a:gd name="connsiteX17" fmla="*/ 1364456 w 2559050"/>
                <a:gd name="connsiteY17" fmla="*/ 1448326 h 1449914"/>
                <a:gd name="connsiteX18" fmla="*/ 1280319 w 2559050"/>
                <a:gd name="connsiteY18" fmla="*/ 1449914 h 1449914"/>
                <a:gd name="connsiteX19" fmla="*/ 1194594 w 2559050"/>
                <a:gd name="connsiteY19" fmla="*/ 1448326 h 1449914"/>
                <a:gd name="connsiteX20" fmla="*/ 1111250 w 2559050"/>
                <a:gd name="connsiteY20" fmla="*/ 1444356 h 1449914"/>
                <a:gd name="connsiteX21" fmla="*/ 1027113 w 2559050"/>
                <a:gd name="connsiteY21" fmla="*/ 1434827 h 1449914"/>
                <a:gd name="connsiteX22" fmla="*/ 943769 w 2559050"/>
                <a:gd name="connsiteY22" fmla="*/ 1424505 h 1449914"/>
                <a:gd name="connsiteX23" fmla="*/ 861219 w 2559050"/>
                <a:gd name="connsiteY23" fmla="*/ 1409418 h 1449914"/>
                <a:gd name="connsiteX24" fmla="*/ 778669 w 2559050"/>
                <a:gd name="connsiteY24" fmla="*/ 1391949 h 1449914"/>
                <a:gd name="connsiteX25" fmla="*/ 696913 w 2559050"/>
                <a:gd name="connsiteY25" fmla="*/ 1371304 h 1449914"/>
                <a:gd name="connsiteX26" fmla="*/ 614363 w 2559050"/>
                <a:gd name="connsiteY26" fmla="*/ 1346689 h 1449914"/>
                <a:gd name="connsiteX27" fmla="*/ 534988 w 2559050"/>
                <a:gd name="connsiteY27" fmla="*/ 1318898 h 1449914"/>
                <a:gd name="connsiteX28" fmla="*/ 454025 w 2559050"/>
                <a:gd name="connsiteY28" fmla="*/ 1287136 h 1449914"/>
                <a:gd name="connsiteX29" fmla="*/ 376238 w 2559050"/>
                <a:gd name="connsiteY29" fmla="*/ 1253786 h 1449914"/>
                <a:gd name="connsiteX30" fmla="*/ 298450 w 2559050"/>
                <a:gd name="connsiteY30" fmla="*/ 1217261 h 1449914"/>
                <a:gd name="connsiteX31" fmla="*/ 222250 w 2559050"/>
                <a:gd name="connsiteY31" fmla="*/ 1175970 h 1449914"/>
                <a:gd name="connsiteX32" fmla="*/ 146050 w 2559050"/>
                <a:gd name="connsiteY32" fmla="*/ 1131504 h 1449914"/>
                <a:gd name="connsiteX33" fmla="*/ 73025 w 2559050"/>
                <a:gd name="connsiteY33" fmla="*/ 1084656 h 1449914"/>
                <a:gd name="connsiteX34" fmla="*/ 0 w 2559050"/>
                <a:gd name="connsiteY34" fmla="*/ 1033837 h 1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559050" h="1449914">
                  <a:moveTo>
                    <a:pt x="751904" y="0"/>
                  </a:moveTo>
                  <a:lnTo>
                    <a:pt x="1808079" y="0"/>
                  </a:lnTo>
                  <a:lnTo>
                    <a:pt x="2559050" y="1033837"/>
                  </a:lnTo>
                  <a:lnTo>
                    <a:pt x="2486025" y="1084656"/>
                  </a:lnTo>
                  <a:lnTo>
                    <a:pt x="2413000" y="1131504"/>
                  </a:lnTo>
                  <a:lnTo>
                    <a:pt x="2338388" y="1175970"/>
                  </a:lnTo>
                  <a:lnTo>
                    <a:pt x="2262188" y="1217261"/>
                  </a:lnTo>
                  <a:lnTo>
                    <a:pt x="2184400" y="1253786"/>
                  </a:lnTo>
                  <a:lnTo>
                    <a:pt x="2105025" y="1287136"/>
                  </a:lnTo>
                  <a:lnTo>
                    <a:pt x="2025650" y="1318898"/>
                  </a:lnTo>
                  <a:lnTo>
                    <a:pt x="1944688" y="1346689"/>
                  </a:lnTo>
                  <a:lnTo>
                    <a:pt x="1862138" y="1371304"/>
                  </a:lnTo>
                  <a:lnTo>
                    <a:pt x="1781969" y="1391949"/>
                  </a:lnTo>
                  <a:lnTo>
                    <a:pt x="1697831" y="1409418"/>
                  </a:lnTo>
                  <a:lnTo>
                    <a:pt x="1615281" y="1424505"/>
                  </a:lnTo>
                  <a:lnTo>
                    <a:pt x="1531938" y="1434827"/>
                  </a:lnTo>
                  <a:lnTo>
                    <a:pt x="1447800" y="1444356"/>
                  </a:lnTo>
                  <a:lnTo>
                    <a:pt x="1364456" y="1448326"/>
                  </a:lnTo>
                  <a:lnTo>
                    <a:pt x="1280319" y="1449914"/>
                  </a:lnTo>
                  <a:lnTo>
                    <a:pt x="1194594" y="1448326"/>
                  </a:lnTo>
                  <a:lnTo>
                    <a:pt x="1111250" y="1444356"/>
                  </a:lnTo>
                  <a:lnTo>
                    <a:pt x="1027113" y="1434827"/>
                  </a:lnTo>
                  <a:lnTo>
                    <a:pt x="943769" y="1424505"/>
                  </a:lnTo>
                  <a:lnTo>
                    <a:pt x="861219" y="1409418"/>
                  </a:lnTo>
                  <a:lnTo>
                    <a:pt x="778669" y="1391949"/>
                  </a:lnTo>
                  <a:lnTo>
                    <a:pt x="696913" y="1371304"/>
                  </a:lnTo>
                  <a:lnTo>
                    <a:pt x="614363" y="1346689"/>
                  </a:lnTo>
                  <a:lnTo>
                    <a:pt x="534988" y="1318898"/>
                  </a:lnTo>
                  <a:lnTo>
                    <a:pt x="454025" y="1287136"/>
                  </a:lnTo>
                  <a:lnTo>
                    <a:pt x="376238" y="1253786"/>
                  </a:lnTo>
                  <a:lnTo>
                    <a:pt x="298450" y="1217261"/>
                  </a:lnTo>
                  <a:lnTo>
                    <a:pt x="222250" y="1175970"/>
                  </a:lnTo>
                  <a:lnTo>
                    <a:pt x="146050" y="1131504"/>
                  </a:lnTo>
                  <a:lnTo>
                    <a:pt x="73025" y="1084656"/>
                  </a:lnTo>
                  <a:lnTo>
                    <a:pt x="0" y="1033837"/>
                  </a:lnTo>
                  <a:close/>
                </a:path>
              </a:pathLst>
            </a:custGeom>
            <a:solidFill>
              <a:srgbClr val="5DC3A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DeflateBottom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000233" y="2674857"/>
              <a:ext cx="1651997" cy="2433638"/>
            </a:xfrm>
            <a:custGeom>
              <a:avLst/>
              <a:gdLst>
                <a:gd name="connsiteX0" fmla="*/ 107156 w 1651997"/>
                <a:gd name="connsiteY0" fmla="*/ 0 h 2433638"/>
                <a:gd name="connsiteX1" fmla="*/ 1328176 w 1651997"/>
                <a:gd name="connsiteY1" fmla="*/ 397510 h 2433638"/>
                <a:gd name="connsiteX2" fmla="*/ 1651997 w 1651997"/>
                <a:gd name="connsiteY2" fmla="*/ 1395517 h 2433638"/>
                <a:gd name="connsiteX3" fmla="*/ 897732 w 1651997"/>
                <a:gd name="connsiteY3" fmla="*/ 2433638 h 2433638"/>
                <a:gd name="connsiteX4" fmla="*/ 827882 w 1651997"/>
                <a:gd name="connsiteY4" fmla="*/ 2379681 h 2433638"/>
                <a:gd name="connsiteX5" fmla="*/ 758825 w 1651997"/>
                <a:gd name="connsiteY5" fmla="*/ 2323343 h 2433638"/>
                <a:gd name="connsiteX6" fmla="*/ 695325 w 1651997"/>
                <a:gd name="connsiteY6" fmla="*/ 2265418 h 2433638"/>
                <a:gd name="connsiteX7" fmla="*/ 632619 w 1651997"/>
                <a:gd name="connsiteY7" fmla="*/ 2205906 h 2433638"/>
                <a:gd name="connsiteX8" fmla="*/ 573088 w 1651997"/>
                <a:gd name="connsiteY8" fmla="*/ 2144014 h 2433638"/>
                <a:gd name="connsiteX9" fmla="*/ 516732 w 1651997"/>
                <a:gd name="connsiteY9" fmla="*/ 2079741 h 2433638"/>
                <a:gd name="connsiteX10" fmla="*/ 461963 w 1651997"/>
                <a:gd name="connsiteY10" fmla="*/ 2013088 h 2433638"/>
                <a:gd name="connsiteX11" fmla="*/ 411956 w 1651997"/>
                <a:gd name="connsiteY11" fmla="*/ 1945641 h 2433638"/>
                <a:gd name="connsiteX12" fmla="*/ 362744 w 1651997"/>
                <a:gd name="connsiteY12" fmla="*/ 1875814 h 2433638"/>
                <a:gd name="connsiteX13" fmla="*/ 317500 w 1651997"/>
                <a:gd name="connsiteY13" fmla="*/ 1804400 h 2433638"/>
                <a:gd name="connsiteX14" fmla="*/ 274638 w 1651997"/>
                <a:gd name="connsiteY14" fmla="*/ 1730605 h 2433638"/>
                <a:gd name="connsiteX15" fmla="*/ 234950 w 1651997"/>
                <a:gd name="connsiteY15" fmla="*/ 1656017 h 2433638"/>
                <a:gd name="connsiteX16" fmla="*/ 198438 w 1651997"/>
                <a:gd name="connsiteY16" fmla="*/ 1579841 h 2433638"/>
                <a:gd name="connsiteX17" fmla="*/ 165100 w 1651997"/>
                <a:gd name="connsiteY17" fmla="*/ 1503666 h 2433638"/>
                <a:gd name="connsiteX18" fmla="*/ 134144 w 1651997"/>
                <a:gd name="connsiteY18" fmla="*/ 1424317 h 2433638"/>
                <a:gd name="connsiteX19" fmla="*/ 107156 w 1651997"/>
                <a:gd name="connsiteY19" fmla="*/ 1345762 h 2433638"/>
                <a:gd name="connsiteX20" fmla="*/ 82550 w 1651997"/>
                <a:gd name="connsiteY20" fmla="*/ 1264825 h 2433638"/>
                <a:gd name="connsiteX21" fmla="*/ 61119 w 1651997"/>
                <a:gd name="connsiteY21" fmla="*/ 1183889 h 2433638"/>
                <a:gd name="connsiteX22" fmla="*/ 42863 w 1651997"/>
                <a:gd name="connsiteY22" fmla="*/ 1101366 h 2433638"/>
                <a:gd name="connsiteX23" fmla="*/ 27781 w 1651997"/>
                <a:gd name="connsiteY23" fmla="*/ 1018050 h 2433638"/>
                <a:gd name="connsiteX24" fmla="*/ 16669 w 1651997"/>
                <a:gd name="connsiteY24" fmla="*/ 933939 h 2433638"/>
                <a:gd name="connsiteX25" fmla="*/ 7938 w 1651997"/>
                <a:gd name="connsiteY25" fmla="*/ 850623 h 2433638"/>
                <a:gd name="connsiteX26" fmla="*/ 1588 w 1651997"/>
                <a:gd name="connsiteY26" fmla="*/ 766513 h 2433638"/>
                <a:gd name="connsiteX27" fmla="*/ 0 w 1651997"/>
                <a:gd name="connsiteY27" fmla="*/ 681609 h 2433638"/>
                <a:gd name="connsiteX28" fmla="*/ 1588 w 1651997"/>
                <a:gd name="connsiteY28" fmla="*/ 595912 h 2433638"/>
                <a:gd name="connsiteX29" fmla="*/ 6350 w 1651997"/>
                <a:gd name="connsiteY29" fmla="*/ 510215 h 2433638"/>
                <a:gd name="connsiteX30" fmla="*/ 13494 w 1651997"/>
                <a:gd name="connsiteY30" fmla="*/ 425312 h 2433638"/>
                <a:gd name="connsiteX31" fmla="*/ 26194 w 1651997"/>
                <a:gd name="connsiteY31" fmla="*/ 339614 h 2433638"/>
                <a:gd name="connsiteX32" fmla="*/ 41275 w 1651997"/>
                <a:gd name="connsiteY32" fmla="*/ 254711 h 2433638"/>
                <a:gd name="connsiteX33" fmla="*/ 59531 w 1651997"/>
                <a:gd name="connsiteY33" fmla="*/ 169014 h 2433638"/>
                <a:gd name="connsiteX34" fmla="*/ 80963 w 1651997"/>
                <a:gd name="connsiteY34" fmla="*/ 85697 h 24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51997" h="2433638">
                  <a:moveTo>
                    <a:pt x="107156" y="0"/>
                  </a:moveTo>
                  <a:lnTo>
                    <a:pt x="1328176" y="397510"/>
                  </a:lnTo>
                  <a:lnTo>
                    <a:pt x="1651997" y="1395517"/>
                  </a:lnTo>
                  <a:lnTo>
                    <a:pt x="897732" y="2433638"/>
                  </a:lnTo>
                  <a:lnTo>
                    <a:pt x="827882" y="2379681"/>
                  </a:lnTo>
                  <a:lnTo>
                    <a:pt x="758825" y="2323343"/>
                  </a:lnTo>
                  <a:lnTo>
                    <a:pt x="695325" y="2265418"/>
                  </a:lnTo>
                  <a:lnTo>
                    <a:pt x="632619" y="2205906"/>
                  </a:lnTo>
                  <a:lnTo>
                    <a:pt x="573088" y="2144014"/>
                  </a:lnTo>
                  <a:lnTo>
                    <a:pt x="516732" y="2079741"/>
                  </a:lnTo>
                  <a:lnTo>
                    <a:pt x="461963" y="2013088"/>
                  </a:lnTo>
                  <a:lnTo>
                    <a:pt x="411956" y="1945641"/>
                  </a:lnTo>
                  <a:lnTo>
                    <a:pt x="362744" y="1875814"/>
                  </a:lnTo>
                  <a:lnTo>
                    <a:pt x="317500" y="1804400"/>
                  </a:lnTo>
                  <a:lnTo>
                    <a:pt x="274638" y="1730605"/>
                  </a:lnTo>
                  <a:lnTo>
                    <a:pt x="234950" y="1656017"/>
                  </a:lnTo>
                  <a:lnTo>
                    <a:pt x="198438" y="1579841"/>
                  </a:lnTo>
                  <a:lnTo>
                    <a:pt x="165100" y="1503666"/>
                  </a:lnTo>
                  <a:lnTo>
                    <a:pt x="134144" y="1424317"/>
                  </a:lnTo>
                  <a:lnTo>
                    <a:pt x="107156" y="1345762"/>
                  </a:lnTo>
                  <a:lnTo>
                    <a:pt x="82550" y="1264825"/>
                  </a:lnTo>
                  <a:lnTo>
                    <a:pt x="61119" y="1183889"/>
                  </a:lnTo>
                  <a:lnTo>
                    <a:pt x="42863" y="1101366"/>
                  </a:lnTo>
                  <a:lnTo>
                    <a:pt x="27781" y="1018050"/>
                  </a:lnTo>
                  <a:lnTo>
                    <a:pt x="16669" y="933939"/>
                  </a:lnTo>
                  <a:lnTo>
                    <a:pt x="7938" y="850623"/>
                  </a:lnTo>
                  <a:lnTo>
                    <a:pt x="1588" y="766513"/>
                  </a:lnTo>
                  <a:lnTo>
                    <a:pt x="0" y="681609"/>
                  </a:lnTo>
                  <a:lnTo>
                    <a:pt x="1588" y="595912"/>
                  </a:lnTo>
                  <a:lnTo>
                    <a:pt x="6350" y="510215"/>
                  </a:lnTo>
                  <a:lnTo>
                    <a:pt x="13494" y="425312"/>
                  </a:lnTo>
                  <a:lnTo>
                    <a:pt x="26194" y="339614"/>
                  </a:lnTo>
                  <a:lnTo>
                    <a:pt x="41275" y="254711"/>
                  </a:lnTo>
                  <a:lnTo>
                    <a:pt x="59531" y="169014"/>
                  </a:lnTo>
                  <a:lnTo>
                    <a:pt x="80963" y="85697"/>
                  </a:lnTo>
                  <a:close/>
                </a:path>
              </a:pathLst>
            </a:custGeom>
            <a:solidFill>
              <a:srgbClr val="AAB5B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DeflateBottom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122102" y="1087508"/>
              <a:ext cx="2068513" cy="1903311"/>
            </a:xfrm>
            <a:custGeom>
              <a:avLst/>
              <a:gdLst>
                <a:gd name="connsiteX0" fmla="*/ 2068513 w 2068513"/>
                <a:gd name="connsiteY0" fmla="*/ 0 h 1903311"/>
                <a:gd name="connsiteX1" fmla="*/ 2068513 w 2068513"/>
                <a:gd name="connsiteY1" fmla="*/ 1291861 h 1903311"/>
                <a:gd name="connsiteX2" fmla="*/ 1228094 w 2068513"/>
                <a:gd name="connsiteY2" fmla="*/ 1903311 h 1903311"/>
                <a:gd name="connsiteX3" fmla="*/ 0 w 2068513"/>
                <a:gd name="connsiteY3" fmla="*/ 1504157 h 1903311"/>
                <a:gd name="connsiteX4" fmla="*/ 29369 w 2068513"/>
                <a:gd name="connsiteY4" fmla="*/ 1420019 h 1903311"/>
                <a:gd name="connsiteX5" fmla="*/ 61119 w 2068513"/>
                <a:gd name="connsiteY5" fmla="*/ 1339850 h 1903311"/>
                <a:gd name="connsiteX6" fmla="*/ 96044 w 2068513"/>
                <a:gd name="connsiteY6" fmla="*/ 1258888 h 1903311"/>
                <a:gd name="connsiteX7" fmla="*/ 132556 w 2068513"/>
                <a:gd name="connsiteY7" fmla="*/ 1181100 h 1903311"/>
                <a:gd name="connsiteX8" fmla="*/ 173831 w 2068513"/>
                <a:gd name="connsiteY8" fmla="*/ 1106488 h 1903311"/>
                <a:gd name="connsiteX9" fmla="*/ 218281 w 2068513"/>
                <a:gd name="connsiteY9" fmla="*/ 1031875 h 1903311"/>
                <a:gd name="connsiteX10" fmla="*/ 264319 w 2068513"/>
                <a:gd name="connsiteY10" fmla="*/ 960438 h 1903311"/>
                <a:gd name="connsiteX11" fmla="*/ 312738 w 2068513"/>
                <a:gd name="connsiteY11" fmla="*/ 889794 h 1903311"/>
                <a:gd name="connsiteX12" fmla="*/ 364331 w 2068513"/>
                <a:gd name="connsiteY12" fmla="*/ 823119 h 1903311"/>
                <a:gd name="connsiteX13" fmla="*/ 419100 w 2068513"/>
                <a:gd name="connsiteY13" fmla="*/ 757238 h 1903311"/>
                <a:gd name="connsiteX14" fmla="*/ 475457 w 2068513"/>
                <a:gd name="connsiteY14" fmla="*/ 695325 h 1903311"/>
                <a:gd name="connsiteX15" fmla="*/ 533400 w 2068513"/>
                <a:gd name="connsiteY15" fmla="*/ 634206 h 1903311"/>
                <a:gd name="connsiteX16" fmla="*/ 594519 w 2068513"/>
                <a:gd name="connsiteY16" fmla="*/ 576263 h 1903311"/>
                <a:gd name="connsiteX17" fmla="*/ 657225 w 2068513"/>
                <a:gd name="connsiteY17" fmla="*/ 519906 h 1903311"/>
                <a:gd name="connsiteX18" fmla="*/ 722313 w 2068513"/>
                <a:gd name="connsiteY18" fmla="*/ 466725 h 1903311"/>
                <a:gd name="connsiteX19" fmla="*/ 789782 w 2068513"/>
                <a:gd name="connsiteY19" fmla="*/ 415925 h 1903311"/>
                <a:gd name="connsiteX20" fmla="*/ 859632 w 2068513"/>
                <a:gd name="connsiteY20" fmla="*/ 367506 h 1903311"/>
                <a:gd name="connsiteX21" fmla="*/ 930275 w 2068513"/>
                <a:gd name="connsiteY21" fmla="*/ 321469 h 1903311"/>
                <a:gd name="connsiteX22" fmla="*/ 1003300 w 2068513"/>
                <a:gd name="connsiteY22" fmla="*/ 278606 h 1903311"/>
                <a:gd name="connsiteX23" fmla="*/ 1076325 w 2068513"/>
                <a:gd name="connsiteY23" fmla="*/ 238919 h 1903311"/>
                <a:gd name="connsiteX24" fmla="*/ 1152525 w 2068513"/>
                <a:gd name="connsiteY24" fmla="*/ 202406 h 1903311"/>
                <a:gd name="connsiteX25" fmla="*/ 1230313 w 2068513"/>
                <a:gd name="connsiteY25" fmla="*/ 167481 h 1903311"/>
                <a:gd name="connsiteX26" fmla="*/ 1309688 w 2068513"/>
                <a:gd name="connsiteY26" fmla="*/ 137319 h 1903311"/>
                <a:gd name="connsiteX27" fmla="*/ 1389063 w 2068513"/>
                <a:gd name="connsiteY27" fmla="*/ 109538 h 1903311"/>
                <a:gd name="connsiteX28" fmla="*/ 1470819 w 2068513"/>
                <a:gd name="connsiteY28" fmla="*/ 84138 h 1903311"/>
                <a:gd name="connsiteX29" fmla="*/ 1553369 w 2068513"/>
                <a:gd name="connsiteY29" fmla="*/ 62706 h 1903311"/>
                <a:gd name="connsiteX30" fmla="*/ 1637507 w 2068513"/>
                <a:gd name="connsiteY30" fmla="*/ 42863 h 1903311"/>
                <a:gd name="connsiteX31" fmla="*/ 1720851 w 2068513"/>
                <a:gd name="connsiteY31" fmla="*/ 27781 h 1903311"/>
                <a:gd name="connsiteX32" fmla="*/ 1808163 w 2068513"/>
                <a:gd name="connsiteY32" fmla="*/ 15081 h 1903311"/>
                <a:gd name="connsiteX33" fmla="*/ 1893094 w 2068513"/>
                <a:gd name="connsiteY33" fmla="*/ 7938 h 1903311"/>
                <a:gd name="connsiteX34" fmla="*/ 1981994 w 2068513"/>
                <a:gd name="connsiteY34" fmla="*/ 1588 h 1903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68513" h="1903311">
                  <a:moveTo>
                    <a:pt x="2068513" y="0"/>
                  </a:moveTo>
                  <a:lnTo>
                    <a:pt x="2068513" y="1291861"/>
                  </a:lnTo>
                  <a:lnTo>
                    <a:pt x="1228094" y="1903311"/>
                  </a:lnTo>
                  <a:lnTo>
                    <a:pt x="0" y="1504157"/>
                  </a:lnTo>
                  <a:lnTo>
                    <a:pt x="29369" y="1420019"/>
                  </a:lnTo>
                  <a:lnTo>
                    <a:pt x="61119" y="1339850"/>
                  </a:lnTo>
                  <a:lnTo>
                    <a:pt x="96044" y="1258888"/>
                  </a:lnTo>
                  <a:lnTo>
                    <a:pt x="132556" y="1181100"/>
                  </a:lnTo>
                  <a:lnTo>
                    <a:pt x="173831" y="1106488"/>
                  </a:lnTo>
                  <a:lnTo>
                    <a:pt x="218281" y="1031875"/>
                  </a:lnTo>
                  <a:lnTo>
                    <a:pt x="264319" y="960438"/>
                  </a:lnTo>
                  <a:lnTo>
                    <a:pt x="312738" y="889794"/>
                  </a:lnTo>
                  <a:lnTo>
                    <a:pt x="364331" y="823119"/>
                  </a:lnTo>
                  <a:lnTo>
                    <a:pt x="419100" y="757238"/>
                  </a:lnTo>
                  <a:lnTo>
                    <a:pt x="475457" y="695325"/>
                  </a:lnTo>
                  <a:lnTo>
                    <a:pt x="533400" y="634206"/>
                  </a:lnTo>
                  <a:lnTo>
                    <a:pt x="594519" y="576263"/>
                  </a:lnTo>
                  <a:lnTo>
                    <a:pt x="657225" y="519906"/>
                  </a:lnTo>
                  <a:lnTo>
                    <a:pt x="722313" y="466725"/>
                  </a:lnTo>
                  <a:lnTo>
                    <a:pt x="789782" y="415925"/>
                  </a:lnTo>
                  <a:lnTo>
                    <a:pt x="859632" y="367506"/>
                  </a:lnTo>
                  <a:lnTo>
                    <a:pt x="930275" y="321469"/>
                  </a:lnTo>
                  <a:lnTo>
                    <a:pt x="1003300" y="278606"/>
                  </a:lnTo>
                  <a:lnTo>
                    <a:pt x="1076325" y="238919"/>
                  </a:lnTo>
                  <a:lnTo>
                    <a:pt x="1152525" y="202406"/>
                  </a:lnTo>
                  <a:lnTo>
                    <a:pt x="1230313" y="167481"/>
                  </a:lnTo>
                  <a:lnTo>
                    <a:pt x="1309688" y="137319"/>
                  </a:lnTo>
                  <a:lnTo>
                    <a:pt x="1389063" y="109538"/>
                  </a:lnTo>
                  <a:lnTo>
                    <a:pt x="1470819" y="84138"/>
                  </a:lnTo>
                  <a:lnTo>
                    <a:pt x="1553369" y="62706"/>
                  </a:lnTo>
                  <a:lnTo>
                    <a:pt x="1637507" y="42863"/>
                  </a:lnTo>
                  <a:lnTo>
                    <a:pt x="1720851" y="27781"/>
                  </a:lnTo>
                  <a:lnTo>
                    <a:pt x="1808163" y="15081"/>
                  </a:lnTo>
                  <a:lnTo>
                    <a:pt x="1893094" y="7938"/>
                  </a:lnTo>
                  <a:lnTo>
                    <a:pt x="1981994" y="1588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DeflateBottom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431E123-F31F-43EF-92C7-CD20BE15554F}"/>
              </a:ext>
            </a:extLst>
          </p:cNvPr>
          <p:cNvSpPr txBox="1"/>
          <p:nvPr/>
        </p:nvSpPr>
        <p:spPr>
          <a:xfrm>
            <a:off x="4265829" y="1315449"/>
            <a:ext cx="20609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Проявляет инициативу и самостоятельность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5D8C8-C076-4F65-9B0D-4FE16A3AB215}"/>
              </a:ext>
            </a:extLst>
          </p:cNvPr>
          <p:cNvSpPr txBox="1"/>
          <p:nvPr/>
        </p:nvSpPr>
        <p:spPr>
          <a:xfrm flipH="1">
            <a:off x="3511636" y="4020482"/>
            <a:ext cx="18049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Положительное отношение к миру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2656F4-2C2F-4219-A1CB-346859044948}"/>
              </a:ext>
            </a:extLst>
          </p:cNvPr>
          <p:cNvSpPr txBox="1"/>
          <p:nvPr/>
        </p:nvSpPr>
        <p:spPr>
          <a:xfrm>
            <a:off x="2016719" y="2807725"/>
            <a:ext cx="1816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Обладает </a:t>
            </a:r>
          </a:p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воображением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A0BAE5-C0C9-4A6E-9951-AAD8DE9BF91D}"/>
              </a:ext>
            </a:extLst>
          </p:cNvPr>
          <p:cNvSpPr txBox="1"/>
          <p:nvPr/>
        </p:nvSpPr>
        <p:spPr>
          <a:xfrm>
            <a:off x="5104536" y="2795488"/>
            <a:ext cx="1593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Подчиняется 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правилам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и социальным 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нормам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D8D339-72D4-4E17-AEC6-60731B42D629}"/>
              </a:ext>
            </a:extLst>
          </p:cNvPr>
          <p:cNvSpPr txBox="1"/>
          <p:nvPr/>
        </p:nvSpPr>
        <p:spPr>
          <a:xfrm>
            <a:off x="2218634" y="1294889"/>
            <a:ext cx="22781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Проявляет </a:t>
            </a:r>
          </a:p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любознательность </a:t>
            </a:r>
          </a:p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и исследовательскую </a:t>
            </a:r>
          </a:p>
          <a:p>
            <a:pPr algn="ctr"/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активность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7448E8-A1E2-420D-940D-0838F8C37A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48" y="1355786"/>
            <a:ext cx="2094474" cy="16033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B66618-1F62-40CB-A10E-FF777E4EE9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72" y="5160949"/>
            <a:ext cx="1930682" cy="1448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1CB6C0-38F6-4622-A512-26C394BA6A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8454" y="593989"/>
            <a:ext cx="2484063" cy="19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50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0CB65A-6A4A-4DAB-AB49-419C4E7ADC5E}"/>
              </a:ext>
            </a:extLst>
          </p:cNvPr>
          <p:cNvSpPr txBox="1"/>
          <p:nvPr/>
        </p:nvSpPr>
        <p:spPr>
          <a:xfrm>
            <a:off x="1387601" y="1844824"/>
            <a:ext cx="636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EE60D0"/>
                </a:solidFill>
                <a:latin typeface="Comic Sans MS" panose="030F0702030302020204" pitchFamily="66" charset="0"/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6FC28-4EB2-45A2-BE31-3F9A93223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" y="5616499"/>
            <a:ext cx="9144000" cy="12679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C79A4A-78E8-4A82-A42F-9ADDE1E07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3051730"/>
            <a:ext cx="2883887" cy="119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52F07C-6136-4B75-9234-4AD485170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68" y="872115"/>
            <a:ext cx="2719052" cy="2036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06315-95EB-46A1-A093-0383C4D8F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630" y="5555396"/>
            <a:ext cx="1977897" cy="13169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4D73DA-24DA-49A2-8D56-DBC896DD3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871" y="836712"/>
            <a:ext cx="3103133" cy="2158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6A502C-D3B9-4AEE-B6D9-E231D0D71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877" y="3573016"/>
            <a:ext cx="2279442" cy="2972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57A41C-2ADD-4D53-BAD3-BEA30B303A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67" y="4008711"/>
            <a:ext cx="2660469" cy="1995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7EC30D-752A-42C3-9A8A-D6B12CCC1B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49" y="1915797"/>
            <a:ext cx="2500492" cy="3340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412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8F3647C-4B16-424A-A49D-E606437C5B17}"/>
              </a:ext>
            </a:extLst>
          </p:cNvPr>
          <p:cNvSpPr/>
          <p:nvPr/>
        </p:nvSpPr>
        <p:spPr>
          <a:xfrm>
            <a:off x="2554122" y="1917096"/>
            <a:ext cx="6467448" cy="3960175"/>
          </a:xfrm>
          <a:prstGeom prst="rect">
            <a:avLst/>
          </a:prstGeom>
          <a:solidFill>
            <a:srgbClr val="E7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3DE31-29CD-4870-8F5E-4DE7013FA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6424" y="1338601"/>
            <a:ext cx="6914868" cy="578495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DC30BB"/>
                </a:solidFill>
                <a:latin typeface="Comic Sans MS" panose="030F0702030302020204" pitchFamily="66" charset="0"/>
              </a:rPr>
              <a:t>Программа «Вдохновение»</a:t>
            </a:r>
            <a:br>
              <a:rPr lang="ru-RU" sz="4400" b="1" dirty="0">
                <a:solidFill>
                  <a:srgbClr val="DC30BB"/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rgbClr val="DC30BB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73FC41-0FFF-4254-9A11-2B7E2A0EC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742" y="1912345"/>
            <a:ext cx="6454828" cy="3964925"/>
          </a:xfrm>
          <a:solidFill>
            <a:srgbClr val="FFEBFF"/>
          </a:solidFill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ru-RU" sz="7200" b="1" i="1" dirty="0">
                <a:solidFill>
                  <a:schemeClr val="accent1">
                    <a:lumMod val="75000"/>
                  </a:schemeClr>
                </a:solidFill>
              </a:rPr>
              <a:t>Цель Программы «Вдохновение»: </a:t>
            </a:r>
            <a:r>
              <a:rPr lang="ru-RU" sz="7200" b="1" dirty="0">
                <a:solidFill>
                  <a:schemeClr val="accent1">
                    <a:lumMod val="75000"/>
                  </a:schemeClr>
                </a:solidFill>
              </a:rPr>
              <a:t>целостное и разностороннее развитие детей раннего и дошкольного возраста, сообразное актуальной социокультурной ситуации детства и требованиям современного общества и государства, через создание системы образовательных процессов и условий, поддерживающих активное участие детей в образовательной деятельности, обеспечивающих индивидуализацию их развития и позитивную социализацию.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8DB810-9D96-42CC-9ABD-8C9FC430B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9" y="445222"/>
            <a:ext cx="2194232" cy="26233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CBD41D-26E7-45FE-BFBD-9FB6CFD40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97" y="1876031"/>
            <a:ext cx="280440" cy="4633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8A29D8-FA30-4808-89E8-A8FECCD41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" y="4299993"/>
            <a:ext cx="2194750" cy="26215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BD2782-7582-400C-9A4E-9C24A595B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41" y="5487927"/>
            <a:ext cx="365792" cy="487722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8D6BD5A2-DDDA-48CC-BA61-09EF8E6CB090}"/>
              </a:ext>
            </a:extLst>
          </p:cNvPr>
          <p:cNvCxnSpPr/>
          <p:nvPr/>
        </p:nvCxnSpPr>
        <p:spPr>
          <a:xfrm flipH="1" flipV="1">
            <a:off x="3628103" y="3126658"/>
            <a:ext cx="7793" cy="256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987FDFD-71F4-4A8E-B0FC-B757DB789EB4}"/>
              </a:ext>
            </a:extLst>
          </p:cNvPr>
          <p:cNvCxnSpPr>
            <a:cxnSpLocks/>
          </p:cNvCxnSpPr>
          <p:nvPr/>
        </p:nvCxnSpPr>
        <p:spPr>
          <a:xfrm>
            <a:off x="2581905" y="5975649"/>
            <a:ext cx="6400800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E0AEE213-1D17-4F16-A966-4C9A9DE00894}"/>
              </a:ext>
            </a:extLst>
          </p:cNvPr>
          <p:cNvCxnSpPr>
            <a:cxnSpLocks/>
          </p:cNvCxnSpPr>
          <p:nvPr/>
        </p:nvCxnSpPr>
        <p:spPr>
          <a:xfrm>
            <a:off x="2557643" y="1813966"/>
            <a:ext cx="644932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E5826A-0C68-459B-8F90-B3CFD40C1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0" y="2807730"/>
            <a:ext cx="2488272" cy="192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49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C4888D-79F3-459B-8A55-E455B4956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91720"/>
            <a:ext cx="9144000" cy="12662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95101-D4E9-4618-9AF8-648D1A75D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34" y="759461"/>
            <a:ext cx="844093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Перезагрузка процесса деятельности педагога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0F5876F-7DFF-4F76-A006-8CAACB26C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4181" y="1346523"/>
            <a:ext cx="3203203" cy="244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BABD63-4F49-4300-ABB4-59F28E8A10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599"/>
          <a:stretch/>
        </p:blipFill>
        <p:spPr>
          <a:xfrm>
            <a:off x="611561" y="3988862"/>
            <a:ext cx="2543580" cy="2695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7688AD-F3BE-4F56-AB15-1FA8E8A17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6121" y="1412625"/>
            <a:ext cx="3111796" cy="244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611F2F-612C-4DEB-A4E5-9C5CAAC11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11" y="4428238"/>
            <a:ext cx="3912616" cy="2223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44CD92-77A3-4261-8638-574A30F90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83827">
            <a:off x="3606300" y="2543661"/>
            <a:ext cx="1790289" cy="2360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2633F8-DF3D-4F6F-AEEA-F96D4F0ABD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3038874"/>
            <a:ext cx="359695" cy="536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F5DE39-CB98-4352-A3DF-27FBFA26EAB0}"/>
              </a:ext>
            </a:extLst>
          </p:cNvPr>
          <p:cNvSpPr txBox="1"/>
          <p:nvPr/>
        </p:nvSpPr>
        <p:spPr>
          <a:xfrm>
            <a:off x="1044127" y="3651835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Comic Sans MS" panose="030F0702030302020204" pitchFamily="66" charset="0"/>
              </a:rPr>
              <a:t>Детский совет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EA8E25-B1AD-481C-81F0-0CCEB5ACDACF}"/>
              </a:ext>
            </a:extLst>
          </p:cNvPr>
          <p:cNvSpPr txBox="1"/>
          <p:nvPr/>
        </p:nvSpPr>
        <p:spPr>
          <a:xfrm>
            <a:off x="6130223" y="3988863"/>
            <a:ext cx="2069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Comic Sans MS" panose="030F0702030302020204" pitchFamily="66" charset="0"/>
              </a:rPr>
              <a:t>Центр математики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C8F44A-2607-4983-AE57-B5BF7C05C55F}"/>
              </a:ext>
            </a:extLst>
          </p:cNvPr>
          <p:cNvSpPr txBox="1"/>
          <p:nvPr/>
        </p:nvSpPr>
        <p:spPr>
          <a:xfrm>
            <a:off x="897451" y="6504837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Comic Sans MS" panose="030F0702030302020204" pitchFamily="66" charset="0"/>
              </a:rPr>
              <a:t>Центр кулинарии</a:t>
            </a:r>
          </a:p>
        </p:txBody>
      </p:sp>
    </p:spTree>
    <p:extLst>
      <p:ext uri="{BB962C8B-B14F-4D97-AF65-F5344CB8AC3E}">
        <p14:creationId xmlns:p14="http://schemas.microsoft.com/office/powerpoint/2010/main" val="697859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0479F2-2B8E-4BF2-80F2-750416E01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31" y="5684899"/>
            <a:ext cx="9144000" cy="1267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989393-587E-4D33-81D3-51ED4209B3EB}"/>
              </a:ext>
            </a:extLst>
          </p:cNvPr>
          <p:cNvSpPr txBox="1"/>
          <p:nvPr/>
        </p:nvSpPr>
        <p:spPr>
          <a:xfrm>
            <a:off x="4585832" y="5392512"/>
            <a:ext cx="4378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Comic Sans MS" panose="030F0702030302020204" pitchFamily="66" charset="0"/>
              </a:rPr>
              <a:t>Наш творческий молодой специалист – воспитатель логопедической группы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E368DC-C8A6-4DBA-B4D7-8365D6D75C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2" y="137790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B88C44-9AED-40AE-BCE0-6F211F8ACBEF}"/>
              </a:ext>
            </a:extLst>
          </p:cNvPr>
          <p:cNvSpPr txBox="1"/>
          <p:nvPr/>
        </p:nvSpPr>
        <p:spPr>
          <a:xfrm>
            <a:off x="611560" y="4418018"/>
            <a:ext cx="3215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Педагоги </a:t>
            </a:r>
            <a:r>
              <a:rPr lang="ru-RU" sz="24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стажисты</a:t>
            </a:r>
            <a:endParaRPr lang="ru-RU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114454-9806-48C2-B9DE-5ECAC4D4CE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32" y="2217702"/>
            <a:ext cx="4258661" cy="3193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962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8D62DF-280C-4135-B0CB-8183D8724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2636912"/>
            <a:ext cx="3136528" cy="78745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660A4-95F6-48A8-AAD5-A255B9A11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755" y="980728"/>
            <a:ext cx="2636738" cy="6793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9479B2-922B-40EF-82CB-24060B689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2" y="1196752"/>
            <a:ext cx="3783745" cy="338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20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D606D1-9D82-43A4-921B-D02D3B80C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99" y="1196752"/>
            <a:ext cx="3960440" cy="29703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BCE44-B79C-46CC-8530-E970D8F58C17}"/>
              </a:ext>
            </a:extLst>
          </p:cNvPr>
          <p:cNvSpPr txBox="1"/>
          <p:nvPr/>
        </p:nvSpPr>
        <p:spPr>
          <a:xfrm>
            <a:off x="339971" y="4509120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Работа учителя-логопеда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в центре активности «</a:t>
            </a:r>
            <a:r>
              <a:rPr lang="ru-RU" sz="20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Речевичок</a:t>
            </a:r>
            <a:r>
              <a:rPr lang="ru-RU" sz="2000" b="1" dirty="0">
                <a:solidFill>
                  <a:schemeClr val="tx2"/>
                </a:solidFill>
                <a:latin typeface="Comic Sans MS" panose="030F0702030302020204" pitchFamily="66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885FA-A2CD-4FBA-BBB9-0FD2A20B6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92896"/>
            <a:ext cx="4187971" cy="314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82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DFC5DA-E718-4AC3-ADD6-E0AD7069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" y="1262193"/>
            <a:ext cx="6986622" cy="16765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3EFC4-6113-4FDF-BF81-E15196D4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009" y="3032904"/>
            <a:ext cx="5980694" cy="17131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440A8B-24ED-49B1-B3FA-3D83F33E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49" y="4850570"/>
            <a:ext cx="6565961" cy="19447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17DE6B-F3FD-4CF5-BEE9-02FE97FA6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04664"/>
            <a:ext cx="7791363" cy="8596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CE7762-4D76-442F-B2F8-4F8FAEE3E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577" y="955457"/>
            <a:ext cx="1926503" cy="23044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E3D758-E0B0-41EB-9BA4-3ADCD5D85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068" y="2722261"/>
            <a:ext cx="3060457" cy="2389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3323C2-2A90-43E1-9B8A-CB357D1AE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680" y="4707367"/>
            <a:ext cx="285927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1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573947" y="260648"/>
            <a:ext cx="4575643" cy="47667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>
                  <a:alpha val="36000"/>
                </a:schemeClr>
              </a:solidFill>
            </a:endParaRPr>
          </a:p>
        </p:txBody>
      </p:sp>
      <p:sp>
        <p:nvSpPr>
          <p:cNvPr id="27" name="Rectangle 46"/>
          <p:cNvSpPr/>
          <p:nvPr/>
        </p:nvSpPr>
        <p:spPr>
          <a:xfrm>
            <a:off x="64058" y="1613938"/>
            <a:ext cx="8957187" cy="1132842"/>
          </a:xfrm>
          <a:prstGeom prst="rect">
            <a:avLst/>
          </a:prstGeom>
          <a:solidFill>
            <a:srgbClr val="D0EFFC">
              <a:alpha val="49804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>Комментарии к </a:t>
            </a:r>
            <a:r>
              <a:rPr lang="ru-RU" sz="3200" b="1" cap="small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itchFamily="34" charset="0"/>
              </a:rPr>
              <a:t>ФГОС ДО- </a:t>
            </a:r>
            <a:r>
              <a:rPr lang="ru-RU" sz="3200" b="1" i="0" dirty="0">
                <a:solidFill>
                  <a:schemeClr val="accent1">
                    <a:lumMod val="50000"/>
                  </a:schemeClr>
                </a:solidFill>
                <a:effectLst/>
                <a:latin typeface="PT sans"/>
              </a:rPr>
              <a:t>разделу II пункта 2.7. (первый абзац)</a:t>
            </a:r>
            <a:endParaRPr lang="en-US" sz="3200" cap="small" dirty="0">
              <a:solidFill>
                <a:schemeClr val="accent1">
                  <a:lumMod val="50000"/>
                </a:schemeClr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Algerian" panose="04020705040A02060702" pitchFamily="82" charset="0"/>
              <a:cs typeface="Arial" pitchFamily="34" charset="0"/>
            </a:endParaRPr>
          </a:p>
        </p:txBody>
      </p:sp>
      <p:sp>
        <p:nvSpPr>
          <p:cNvPr id="26" name="Rectangle 43"/>
          <p:cNvSpPr/>
          <p:nvPr/>
        </p:nvSpPr>
        <p:spPr>
          <a:xfrm>
            <a:off x="7452319" y="3334539"/>
            <a:ext cx="1576141" cy="3523462"/>
          </a:xfrm>
          <a:prstGeom prst="rect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900" cap="small" dirty="0">
              <a:solidFill>
                <a:srgbClr val="595959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22" name="Rectangle 31"/>
          <p:cNvSpPr/>
          <p:nvPr/>
        </p:nvSpPr>
        <p:spPr>
          <a:xfrm rot="5400000">
            <a:off x="3418885" y="-505794"/>
            <a:ext cx="2247111" cy="8957017"/>
          </a:xfrm>
          <a:prstGeom prst="rect">
            <a:avLst/>
          </a:prstGeom>
          <a:solidFill>
            <a:srgbClr val="FFCCFF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«Содержание образования не должно быть заранее расписано по конкретным образовательным областям, поскольку оно определяется конкретной ситуацией в группе, а именно: индивидуальными склонностями детей, их интересами, особенностями развития».</a:t>
            </a:r>
            <a:endParaRPr lang="en-US" sz="2400" b="1" cap="small" dirty="0">
              <a:solidFill>
                <a:schemeClr val="tx2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50950" y="2594803"/>
            <a:ext cx="5393258" cy="546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rgbClr val="993366"/>
              </a:solidFill>
              <a:latin typeface="Nefelibata Sans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E19BFB-0BAA-46F8-A056-60E71B26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2394"/>
            <a:ext cx="9144000" cy="12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91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6413</TotalTime>
  <Words>411</Words>
  <Application>Microsoft Office PowerPoint</Application>
  <PresentationFormat>Экран (4:3)</PresentationFormat>
  <Paragraphs>58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Algerian</vt:lpstr>
      <vt:lpstr>Arial</vt:lpstr>
      <vt:lpstr>Calibri</vt:lpstr>
      <vt:lpstr>Calibri Light</vt:lpstr>
      <vt:lpstr>Comic Sans MS</vt:lpstr>
      <vt:lpstr>Nefelibata Sans</vt:lpstr>
      <vt:lpstr>PT sans</vt:lpstr>
      <vt:lpstr>Times New Roman</vt:lpstr>
      <vt:lpstr>Тема Office</vt:lpstr>
      <vt:lpstr>Специальное оформление</vt:lpstr>
      <vt:lpstr> Программа «Вдохновение»  как базисная платформа для целостного и разностороннего развития детей дошкольного возраста </vt:lpstr>
      <vt:lpstr>Презентация PowerPoint</vt:lpstr>
      <vt:lpstr>Программа «Вдохновение» </vt:lpstr>
      <vt:lpstr>Перезагрузка процесса деятельности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Деятельность в центрах активности</vt:lpstr>
      <vt:lpstr>Вне зависимости от названия, детский совет -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Елена Масальская</cp:lastModifiedBy>
  <cp:revision>444</cp:revision>
  <dcterms:created xsi:type="dcterms:W3CDTF">2009-01-08T12:15:48Z</dcterms:created>
  <dcterms:modified xsi:type="dcterms:W3CDTF">2021-05-20T18:48:20Z</dcterms:modified>
</cp:coreProperties>
</file>