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41"/>
  </p:notesMasterIdLst>
  <p:handoutMasterIdLst>
    <p:handoutMasterId r:id="rId42"/>
  </p:handoutMasterIdLst>
  <p:sldIdLst>
    <p:sldId id="256" r:id="rId5"/>
    <p:sldId id="264" r:id="rId6"/>
    <p:sldId id="259" r:id="rId7"/>
    <p:sldId id="266" r:id="rId8"/>
    <p:sldId id="267" r:id="rId9"/>
    <p:sldId id="268" r:id="rId10"/>
    <p:sldId id="269" r:id="rId11"/>
    <p:sldId id="270" r:id="rId12"/>
    <p:sldId id="271" r:id="rId13"/>
    <p:sldId id="265" r:id="rId14"/>
    <p:sldId id="272" r:id="rId15"/>
    <p:sldId id="273" r:id="rId16"/>
    <p:sldId id="274" r:id="rId17"/>
    <p:sldId id="279" r:id="rId18"/>
    <p:sldId id="280" r:id="rId19"/>
    <p:sldId id="275" r:id="rId20"/>
    <p:sldId id="278" r:id="rId21"/>
    <p:sldId id="276" r:id="rId22"/>
    <p:sldId id="277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7" r:id="rId35"/>
    <p:sldId id="293" r:id="rId36"/>
    <p:sldId id="294" r:id="rId37"/>
    <p:sldId id="295" r:id="rId38"/>
    <p:sldId id="296" r:id="rId39"/>
    <p:sldId id="298" r:id="rId4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52" d="100"/>
          <a:sy n="52" d="100"/>
        </p:scale>
        <p:origin x="90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16C3876-1021-46A1-BA9F-C270BEFFA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FB8C2F1-D5ED-4A0A-BCBC-7FC7CBFD0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140A-278A-49D5-BF0F-33DA7B03A4EB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E7F7C49-6C83-4018-8338-1084D821AB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2FB98C4-0EBD-4598-9698-CAECA1774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1BC5-5BF4-4D05-BA20-742209105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261BC-A3DA-419A-875D-89AD614DE7A1}" type="datetime1">
              <a:rPr lang="ru-RU" smtClean="0"/>
              <a:pPr/>
              <a:t>25.05.2021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B7868-6AE5-4E0F-9CF1-081AC4FB8B2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04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9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6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AB34-9372-4D10-AAC3-D607699D9BEE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244D8-042D-4C78-8CC7-47CAC28736DA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11726-F43C-4118-8C74-D161B9676F32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06A61-10AE-433A-A70F-BFBD3B6C61C1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Надпись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0F0A58-052D-4DED-9F2E-609D0048A3E8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9C812-F750-4DC0-BCA1-8EA01D6A9A42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56E1E-BABC-4DA9-98C5-C012ED5EFA78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778C56-B6CC-41EA-A2A3-85FD91CC4421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444AEA-4150-4619-AAA8-86C4C75B8BAD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B1F20E-6565-44C4-856C-BB5885B066A1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416E7-C5FA-4B0C-A3F4-AE1855FB09B2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E5A02-DB86-44AD-82EB-4FF50A923659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3" name="Объект 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FF69BC-C298-47CD-93EF-331F1E6F8696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 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 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4B575-73F1-4FC2-885A-5F370B712ABC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ACAF53-E123-423A-83B9-A7EBC792C7AF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0816D3-4387-4D3D-A33A-6B11AB021178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Объект 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9A9A5-AF46-4254-8675-0487C6FAF990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31CC0-435D-4C6F-A0A4-2EB21B3870C3}" type="datetime1">
              <a:rPr lang="ru-RU" noProof="0" smtClean="0"/>
              <a:t>25.05.2021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3AB02B8-9681-4EC4-AA8D-4D8D21B86D6D}" type="datetime1">
              <a:rPr lang="ru-RU" noProof="0" smtClean="0"/>
              <a:t>25.05.2021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23.JP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xmlns="" id="{4A391C69-E52F-4DC0-B51A-0DABC54840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2" name="Рисунок 2">
            <a:extLst>
              <a:ext uri="{FF2B5EF4-FFF2-40B4-BE49-F238E27FC236}">
                <a16:creationId xmlns:a16="http://schemas.microsoft.com/office/drawing/2014/main" xmlns="" id="{C3C7ED6A-DE7F-4002-9699-B659DE5512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xmlns="" id="{048390FD-448E-4FF2-AEE8-C46960568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Чашка Петри">
            <a:extLst>
              <a:ext uri="{FF2B5EF4-FFF2-40B4-BE49-F238E27FC236}">
                <a16:creationId xmlns:a16="http://schemas.microsoft.com/office/drawing/2014/main" xmlns="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16" name="Рисунок 15">
            <a:extLst>
              <a:ext uri="{FF2B5EF4-FFF2-40B4-BE49-F238E27FC236}">
                <a16:creationId xmlns:a16="http://schemas.microsoft.com/office/drawing/2014/main" xmlns="" id="{0BD259F2-A289-4420-B3EB-BBC6A904F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78" y="2525252"/>
            <a:ext cx="6951405" cy="1159386"/>
          </a:xfrm>
        </p:spPr>
        <p:txBody>
          <a:bodyPr rtlCol="0">
            <a:noAutofit/>
          </a:bodyPr>
          <a:lstStyle/>
          <a:p>
            <a:pPr rt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сенсорно-обогащенной среды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детского сада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1934" y="4539227"/>
            <a:ext cx="3352800" cy="1371599"/>
          </a:xfrm>
        </p:spPr>
        <p:txBody>
          <a:bodyPr rtlCol="0">
            <a:normAutofit/>
          </a:bodyPr>
          <a:lstStyle/>
          <a:p>
            <a:pPr algn="l" rtl="0">
              <a:lnSpc>
                <a:spcPct val="100000"/>
              </a:lnSpc>
            </a:pPr>
            <a:r>
              <a:rPr lang="ru-RU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Болотова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pPr algn="l" rtl="0">
              <a:lnSpc>
                <a:spcPct val="100000"/>
              </a:lnSpc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МАДОУ д/с №46 «Незабудка»</a:t>
            </a:r>
          </a:p>
          <a:p>
            <a:pPr algn="l" rtl="0">
              <a:lnSpc>
                <a:spcPct val="100000"/>
              </a:lnSpc>
            </a:pPr>
            <a:r>
              <a:rPr lang="ru-RU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домодедово</a:t>
            </a:r>
            <a:endPara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lnSpc>
                <a:spcPct val="100000"/>
              </a:lnSpc>
            </a:pPr>
            <a:endParaRPr lang="ru-RU" dirty="0" smtClean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 2">
            <a:extLst>
              <a:ext uri="{FF2B5EF4-FFF2-40B4-BE49-F238E27FC236}">
                <a16:creationId xmlns:a16="http://schemas.microsoft.com/office/drawing/2014/main" xmlns="" id="{22790EC5-ACA7-4536-8066-B60199F3C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 23">
            <a:extLst>
              <a:ext uri="{FF2B5EF4-FFF2-40B4-BE49-F238E27FC236}">
                <a16:creationId xmlns:a16="http://schemas.microsoft.com/office/drawing/2014/main" xmlns="" id="{5F86BEAF-FD24-4827-AD37-6785EBC9C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Прямоугольник 25">
            <a:extLst>
              <a:ext uri="{FF2B5EF4-FFF2-40B4-BE49-F238E27FC236}">
                <a16:creationId xmlns:a16="http://schemas.microsoft.com/office/drawing/2014/main" xmlns="" id="{DC3B8C6B-63CA-4384-8059-2036BE5202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28" name="Рисунок 2">
            <a:extLst>
              <a:ext uri="{FF2B5EF4-FFF2-40B4-BE49-F238E27FC236}">
                <a16:creationId xmlns:a16="http://schemas.microsoft.com/office/drawing/2014/main" xmlns="" id="{F5B52056-26AD-4841-8A16-C1D9E3C099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 descr="Формула">
            <a:extLst>
              <a:ext uri="{FF2B5EF4-FFF2-40B4-BE49-F238E27FC236}">
                <a16:creationId xmlns:a16="http://schemas.microsoft.com/office/drawing/2014/main" xmlns="" id="{29B78601-F415-4A48-AB86-2F6B81FA91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30" name="Прямоугольник 29">
            <a:extLst>
              <a:ext uri="{FF2B5EF4-FFF2-40B4-BE49-F238E27FC236}">
                <a16:creationId xmlns:a16="http://schemas.microsoft.com/office/drawing/2014/main" xmlns="" id="{C71B03AA-C0EB-4104-84F8-E1AB8BFBE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09C2B723-6C2F-49DE-A429-50BDFD1ADB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660028" y="1160208"/>
            <a:ext cx="7128850" cy="5319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Сенсо́рика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 лат.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«восприятие») — категория, описывающая непосредственное восприятие ощущений, внешних воздействий.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физиологии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функция нервной системы, заключающаяся в восприятии внешних раздражителей.</a:t>
            </a:r>
          </a:p>
        </p:txBody>
      </p:sp>
    </p:spTree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Сенсорно-обогащенная среда в условиях детского сада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740580"/>
            <a:ext cx="5106026" cy="34241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предметно-развивающая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210837" y="2701943"/>
            <a:ext cx="5105400" cy="34241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Конструктивистские принципы обучения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3604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8058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человек-человек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(родители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sz="24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43188"/>
            <a:ext cx="5105400" cy="28717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43188"/>
            <a:ext cx="5105400" cy="2871787"/>
          </a:xfrm>
        </p:spPr>
      </p:pic>
    </p:spTree>
    <p:extLst>
      <p:ext uri="{BB962C8B-B14F-4D97-AF65-F5344CB8AC3E}">
        <p14:creationId xmlns:p14="http://schemas.microsoft.com/office/powerpoint/2010/main" val="34132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(родители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43188"/>
            <a:ext cx="5105400" cy="28717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81" y="2690533"/>
            <a:ext cx="4762500" cy="2622550"/>
          </a:xfrm>
        </p:spPr>
      </p:pic>
    </p:spTree>
    <p:extLst>
      <p:ext uri="{BB962C8B-B14F-4D97-AF65-F5344CB8AC3E}">
        <p14:creationId xmlns:p14="http://schemas.microsoft.com/office/powerpoint/2010/main" val="11949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2774156"/>
            <a:ext cx="4762500" cy="26098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2537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(педагоги)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2472744"/>
            <a:ext cx="5182942" cy="3284112"/>
          </a:xfrm>
        </p:spPr>
      </p:pic>
    </p:spTree>
    <p:extLst>
      <p:ext uri="{BB962C8B-B14F-4D97-AF65-F5344CB8AC3E}">
        <p14:creationId xmlns:p14="http://schemas.microsoft.com/office/powerpoint/2010/main" val="35262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(педагоги)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43188"/>
            <a:ext cx="5105400" cy="2871787"/>
          </a:xfrm>
        </p:spPr>
      </p:pic>
    </p:spTree>
    <p:extLst>
      <p:ext uri="{BB962C8B-B14F-4D97-AF65-F5344CB8AC3E}">
        <p14:creationId xmlns:p14="http://schemas.microsoft.com/office/powerpoint/2010/main" val="10562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(педагоги)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5757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2331076"/>
            <a:ext cx="5157184" cy="306245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2292439"/>
            <a:ext cx="5178649" cy="3078867"/>
          </a:xfrm>
        </p:spPr>
      </p:pic>
    </p:spTree>
    <p:extLst>
      <p:ext uri="{BB962C8B-B14F-4D97-AF65-F5344CB8AC3E}">
        <p14:creationId xmlns:p14="http://schemas.microsoft.com/office/powerpoint/2010/main" val="36911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xmlns="" id="{4D4DD4CF-9732-4771-98FE-77886DC91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xmlns="" id="{0917E639-5738-4605-929E-1222198314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A2861A9C-C970-4FFE-B67C-222B6F573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D2FDF82E-EBD8-4EC5-AD10-CD9E70EE8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7" y="0"/>
            <a:ext cx="9303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2395470"/>
            <a:ext cx="5024102" cy="319396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29" y="2395470"/>
            <a:ext cx="5337488" cy="3258354"/>
          </a:xfrm>
        </p:spPr>
      </p:pic>
    </p:spTree>
    <p:extLst>
      <p:ext uri="{BB962C8B-B14F-4D97-AF65-F5344CB8AC3E}">
        <p14:creationId xmlns:p14="http://schemas.microsoft.com/office/powerpoint/2010/main" val="39226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57260"/>
            <a:ext cx="10364451" cy="159617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(работники детского сада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4" y="2189409"/>
            <a:ext cx="4807397" cy="36017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39" y="2253803"/>
            <a:ext cx="4565649" cy="3537396"/>
          </a:xfrm>
        </p:spPr>
      </p:pic>
    </p:spTree>
    <p:extLst>
      <p:ext uri="{BB962C8B-B14F-4D97-AF65-F5344CB8AC3E}">
        <p14:creationId xmlns:p14="http://schemas.microsoft.com/office/powerpoint/2010/main" val="40313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человек-человек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9293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возраст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49" y="2382591"/>
            <a:ext cx="4912485" cy="3412901"/>
          </a:xfrm>
        </p:spPr>
      </p:pic>
    </p:spTree>
    <p:extLst>
      <p:ext uri="{BB962C8B-B14F-4D97-AF65-F5344CB8AC3E}">
        <p14:creationId xmlns:p14="http://schemas.microsoft.com/office/powerpoint/2010/main" val="29981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возраст</a:t>
            </a:r>
            <a:b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3" y="2366963"/>
            <a:ext cx="3643605" cy="38921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253803"/>
            <a:ext cx="6027313" cy="3940935"/>
          </a:xfrm>
        </p:spPr>
      </p:pic>
    </p:spTree>
    <p:extLst>
      <p:ext uri="{BB962C8B-B14F-4D97-AF65-F5344CB8AC3E}">
        <p14:creationId xmlns:p14="http://schemas.microsoft.com/office/powerpoint/2010/main" val="29826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(натуральные материалы / натуральные размеры)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4" y="2429188"/>
            <a:ext cx="3065172" cy="33019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56" y="2429188"/>
            <a:ext cx="2568177" cy="342423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9456" y="2429187"/>
            <a:ext cx="2566987" cy="342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9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(натуральные материалы / натуральные размеры)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3" y="2497350"/>
            <a:ext cx="4762500" cy="26225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28" y="2337449"/>
            <a:ext cx="2568177" cy="3424237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8237" y="2339037"/>
            <a:ext cx="3090930" cy="342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6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974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b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тематизмы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8842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принадлежит детям</a:t>
            </a:r>
            <a:endParaRPr lang="ru-RU" sz="24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93" y="2444236"/>
            <a:ext cx="4570410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3" y="2379841"/>
            <a:ext cx="3438659" cy="3853534"/>
          </a:xfrm>
        </p:spPr>
      </p:pic>
    </p:spTree>
    <p:extLst>
      <p:ext uri="{BB962C8B-B14F-4D97-AF65-F5344CB8AC3E}">
        <p14:creationId xmlns:p14="http://schemas.microsoft.com/office/powerpoint/2010/main" val="31400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06393"/>
            <a:ext cx="10364451" cy="1596177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принадлежит детям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4" y="1826051"/>
            <a:ext cx="2568177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10" y="1619990"/>
            <a:ext cx="4565649" cy="3424237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6879" y="3123061"/>
            <a:ext cx="404383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7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 21">
            <a:extLst>
              <a:ext uri="{FF2B5EF4-FFF2-40B4-BE49-F238E27FC236}">
                <a16:creationId xmlns:a16="http://schemas.microsoft.com/office/drawing/2014/main" xmlns="" id="{CD7ECD05-B4E0-4A46-AE36-17B3B1B208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24" name="Рисунок 23">
            <a:extLst>
              <a:ext uri="{FF2B5EF4-FFF2-40B4-BE49-F238E27FC236}">
                <a16:creationId xmlns:a16="http://schemas.microsoft.com/office/drawing/2014/main" xmlns="" id="{210643E1-7ABA-4C1E-A734-A26C5D704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1" y="1715875"/>
            <a:ext cx="10364098" cy="3426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6" y="235975"/>
            <a:ext cx="11198941" cy="649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принадлежит детям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9663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381" y="270788"/>
            <a:ext cx="10364451" cy="1596177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Динамичная 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принадлежит детям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2987" y="2104613"/>
            <a:ext cx="4172499" cy="40845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2371" y="1977260"/>
            <a:ext cx="4565649" cy="4203643"/>
          </a:xfrm>
        </p:spPr>
      </p:pic>
    </p:spTree>
    <p:extLst>
      <p:ext uri="{BB962C8B-B14F-4D97-AF65-F5344CB8AC3E}">
        <p14:creationId xmlns:p14="http://schemas.microsoft.com/office/powerpoint/2010/main" val="28932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Системно-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подход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(проектная деятельность)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50" y="2366963"/>
            <a:ext cx="4635699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9" y="2366963"/>
            <a:ext cx="4481848" cy="3424237"/>
          </a:xfrm>
        </p:spPr>
      </p:pic>
    </p:spTree>
    <p:extLst>
      <p:ext uri="{BB962C8B-B14F-4D97-AF65-F5344CB8AC3E}">
        <p14:creationId xmlns:p14="http://schemas.microsoft.com/office/powerpoint/2010/main" val="32313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8" y="348502"/>
            <a:ext cx="2490958" cy="34242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390" y="516463"/>
            <a:ext cx="4762500" cy="2514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8319" y="315534"/>
            <a:ext cx="2413296" cy="349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750" y="3805708"/>
            <a:ext cx="441504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234" y="3206587"/>
            <a:ext cx="2487613" cy="331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0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14069"/>
          </a:xfrm>
        </p:spPr>
        <p:txBody>
          <a:bodyPr>
            <a:normAutofit fontScale="90000"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Конструктивистские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принципы обучения 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38" y="1568474"/>
            <a:ext cx="4565649" cy="342423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5" y="1403797"/>
            <a:ext cx="4546242" cy="4207099"/>
          </a:xfrm>
        </p:spPr>
      </p:pic>
    </p:spTree>
    <p:extLst>
      <p:ext uri="{BB962C8B-B14F-4D97-AF65-F5344CB8AC3E}">
        <p14:creationId xmlns:p14="http://schemas.microsoft.com/office/powerpoint/2010/main" val="28129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170444"/>
            <a:ext cx="5105400" cy="28717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57" y="170443"/>
            <a:ext cx="5105400" cy="2871787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853" y="3431381"/>
            <a:ext cx="5102225" cy="287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2657" y="3429595"/>
            <a:ext cx="510540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3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55737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с нами!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1854559"/>
            <a:ext cx="5144617" cy="39366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1841679"/>
            <a:ext cx="4955728" cy="3949521"/>
          </a:xfrm>
        </p:spPr>
      </p:pic>
    </p:spTree>
    <p:extLst>
      <p:ext uri="{BB962C8B-B14F-4D97-AF65-F5344CB8AC3E}">
        <p14:creationId xmlns:p14="http://schemas.microsoft.com/office/powerpoint/2010/main" val="14772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7" y="196646"/>
            <a:ext cx="11238271" cy="65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4" y="147484"/>
            <a:ext cx="11611896" cy="65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4400" y="3280506"/>
            <a:ext cx="10363200" cy="1597151"/>
          </a:xfrm>
          <a:prstGeom prst="rect">
            <a:avLst/>
          </a:prstGeom>
        </p:spPr>
      </p:pic>
      <p:pic>
        <p:nvPicPr>
          <p:cNvPr id="7" name="RPReplay_Final162119167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7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51" y="1715875"/>
            <a:ext cx="10364098" cy="3426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51" y="1868275"/>
            <a:ext cx="10364098" cy="3426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" y="383459"/>
            <a:ext cx="11957649" cy="63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90" y="275187"/>
            <a:ext cx="4139383" cy="3446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26" y="337093"/>
            <a:ext cx="3739748" cy="2777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51" y="2630355"/>
            <a:ext cx="10364098" cy="1597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51" y="2782755"/>
            <a:ext cx="10364098" cy="1597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6" y="3347882"/>
            <a:ext cx="3411771" cy="3092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27" y="3873795"/>
            <a:ext cx="3932902" cy="27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17" y="884905"/>
            <a:ext cx="4758812" cy="298986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5" y="884904"/>
            <a:ext cx="4660939" cy="2989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20" y="4090219"/>
            <a:ext cx="6007510" cy="25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8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7E0B37-40BF-4857-B2E5-B52E6B39D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B31D25-712D-46FD-A9DF-85443E55562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E158AC7-AA74-4FE4-9207-24EA2187AA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Лаборатория</Template>
  <TotalTime>0</TotalTime>
  <Words>102</Words>
  <Application>Microsoft Office PowerPoint</Application>
  <PresentationFormat>Широкоэкранный</PresentationFormat>
  <Paragraphs>35</Paragraphs>
  <Slides>36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Tw Cen MT</vt:lpstr>
      <vt:lpstr>Wingdings</vt:lpstr>
      <vt:lpstr>Капля</vt:lpstr>
      <vt:lpstr>Формирование  сенсорно-обогащенной среды  в условиях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Сенсорно-обогащенная среда в условиях детского сада</vt:lpstr>
      <vt:lpstr>Взаимодействие человек-человек сверстники</vt:lpstr>
      <vt:lpstr>Взаимодействие человек-человек взрослые (родители) – дети</vt:lpstr>
      <vt:lpstr>Взаимодействие человек-человек взрослые (родители) – дети</vt:lpstr>
      <vt:lpstr>Взаимодействие человек-человек взрослые (родители) – дети</vt:lpstr>
      <vt:lpstr>Взаимодействие человек-человек взрослые – дети (педагоги)</vt:lpstr>
      <vt:lpstr>Взаимодействие человек-человек взрослые – дети (педагоги)</vt:lpstr>
      <vt:lpstr>Взаимодействие человек-человек взрослые – дети (педагоги)</vt:lpstr>
      <vt:lpstr>Взаимодействие человек-человек взрослые (педагоги) – дети</vt:lpstr>
      <vt:lpstr>Взаимодействие человек-человек взрослые (педагоги) – дети</vt:lpstr>
      <vt:lpstr>Взаимодействие человек-человек взрослые (работники детского сада) – дети</vt:lpstr>
      <vt:lpstr>Взаимодействие человек-человек взрослые (гости) – дети</vt:lpstr>
      <vt:lpstr> Динамичная  предметно-развивающая среда ранний возраст </vt:lpstr>
      <vt:lpstr> Динамичная  предметно-развивающая среда ранний возраст </vt:lpstr>
      <vt:lpstr>Динамичная  предметно-развивающая среда (натуральные материалы / натуральные размеры) </vt:lpstr>
      <vt:lpstr>Динамичная  предметно-развивающая среда (натуральные материалы / натуральные размеры) </vt:lpstr>
      <vt:lpstr> Динамичная  предметно-развивающая среда тематизмы </vt:lpstr>
      <vt:lpstr>Динамичная  предметно-развивающая среда детский сад принадлежит детям</vt:lpstr>
      <vt:lpstr>Динамичная  предметно-развивающая среда детский сад принадлежит детям</vt:lpstr>
      <vt:lpstr>Динамичная  предметно-развивающая среда детский сад принадлежит детям</vt:lpstr>
      <vt:lpstr>Динамичная  предметно-развивающая среда детский сад принадлежит детям</vt:lpstr>
      <vt:lpstr>Системно-Деятельностный подход (проектная деятельность)</vt:lpstr>
      <vt:lpstr>Презентация PowerPoint</vt:lpstr>
      <vt:lpstr> Конструктивистские принципы обучения  </vt:lpstr>
      <vt:lpstr>Презентация PowerPoint</vt:lpstr>
      <vt:lpstr>Будьте с нами!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2021-05-20T13:47:20Z</dcterms:created>
  <dcterms:modified xsi:type="dcterms:W3CDTF">2021-05-25T06:04:16Z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