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56" r:id="rId4"/>
    <p:sldId id="257" r:id="rId5"/>
    <p:sldId id="267" r:id="rId6"/>
    <p:sldId id="259" r:id="rId7"/>
    <p:sldId id="260" r:id="rId8"/>
    <p:sldId id="261" r:id="rId9"/>
    <p:sldId id="262" r:id="rId10"/>
    <p:sldId id="278" r:id="rId11"/>
    <p:sldId id="263" r:id="rId12"/>
    <p:sldId id="280" r:id="rId13"/>
    <p:sldId id="268" r:id="rId14"/>
    <p:sldId id="269" r:id="rId15"/>
    <p:sldId id="270" r:id="rId16"/>
    <p:sldId id="274" r:id="rId17"/>
    <p:sldId id="281" r:id="rId18"/>
    <p:sldId id="277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9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10C3-2DFA-4561-837A-ACB48564E1D3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5E28B-115F-4EB8-B139-F6ADAF8A7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932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10C3-2DFA-4561-837A-ACB48564E1D3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5E28B-115F-4EB8-B139-F6ADAF8A7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666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10C3-2DFA-4561-837A-ACB48564E1D3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5E28B-115F-4EB8-B139-F6ADAF8A7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403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10C3-2DFA-4561-837A-ACB48564E1D3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5E28B-115F-4EB8-B139-F6ADAF8A7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137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10C3-2DFA-4561-837A-ACB48564E1D3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5E28B-115F-4EB8-B139-F6ADAF8A7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301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10C3-2DFA-4561-837A-ACB48564E1D3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5E28B-115F-4EB8-B139-F6ADAF8A7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156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10C3-2DFA-4561-837A-ACB48564E1D3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5E28B-115F-4EB8-B139-F6ADAF8A7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231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10C3-2DFA-4561-837A-ACB48564E1D3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5E28B-115F-4EB8-B139-F6ADAF8A7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458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10C3-2DFA-4561-837A-ACB48564E1D3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5E28B-115F-4EB8-B139-F6ADAF8A7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144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10C3-2DFA-4561-837A-ACB48564E1D3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5E28B-115F-4EB8-B139-F6ADAF8A7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877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10C3-2DFA-4561-837A-ACB48564E1D3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5E28B-115F-4EB8-B139-F6ADAF8A7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748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4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910C3-2DFA-4561-837A-ACB48564E1D3}" type="datetimeFigureOut">
              <a:rPr lang="ru-RU" smtClean="0"/>
              <a:t>16.01.2019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5E28B-115F-4EB8-B139-F6ADAF8A7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71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mailto:permdetsad1@mail.ru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dn.fishki.net/upload/post/201509/07/1655114/328929026.jpg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0135" y="188898"/>
            <a:ext cx="6681716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МАДОУ «Эврика»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г.Перми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6427" y="4553163"/>
            <a:ext cx="10515600" cy="1122291"/>
          </a:xfrm>
        </p:spPr>
        <p:txBody>
          <a:bodyPr/>
          <a:lstStyle/>
          <a:p>
            <a:pPr marL="0" indent="0" algn="r">
              <a:buNone/>
            </a:pP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Заместитель заведующего по ВМР </a:t>
            </a:r>
          </a:p>
          <a:p>
            <a:pPr marL="0" indent="0" algn="r">
              <a:buNone/>
            </a:pPr>
            <a:r>
              <a:rPr lang="ru-RU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Ижболдина Виктория Сергеевна</a:t>
            </a:r>
            <a:endParaRPr lang="ru-RU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01504" y="2707622"/>
            <a:ext cx="97854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«Детское патентное бюро – </a:t>
            </a:r>
          </a:p>
          <a:p>
            <a:pPr algn="ctr"/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будущее инженерной школы России»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39" y="306416"/>
            <a:ext cx="2809628" cy="2098075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533615" y="5675454"/>
            <a:ext cx="2680745" cy="821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Пермь, 2019</a:t>
            </a:r>
            <a:endParaRPr lang="ru-RU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68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 descr="C:\Users\Елена\Desktop\доу162 робот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955" y="213071"/>
            <a:ext cx="4725258" cy="2901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Объект 12" descr="пылесос.pn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81818">
            <a:off x="906284" y="3906952"/>
            <a:ext cx="3655506" cy="1766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Объект 7" descr="C:\Users\Админ\Desktop\Заявка на патент\DSC_0421.JPG"/>
          <p:cNvPicPr>
            <a:picLocks/>
          </p:cNvPicPr>
          <p:nvPr/>
        </p:nvPicPr>
        <p:blipFill rotWithShape="1">
          <a:blip r:embed="rId4" cstate="print"/>
          <a:srcRect l="7006" r="4985"/>
          <a:stretch/>
        </p:blipFill>
        <p:spPr bwMode="auto">
          <a:xfrm>
            <a:off x="8024883" y="213071"/>
            <a:ext cx="3759958" cy="2484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Rectangle 408"/>
          <p:cNvSpPr/>
          <p:nvPr/>
        </p:nvSpPr>
        <p:spPr>
          <a:xfrm>
            <a:off x="7421900" y="3196048"/>
            <a:ext cx="59285" cy="26252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Rectangle 409"/>
          <p:cNvSpPr/>
          <p:nvPr/>
        </p:nvSpPr>
        <p:spPr>
          <a:xfrm>
            <a:off x="5205861" y="3459700"/>
            <a:ext cx="59284" cy="26252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Rectangle 410"/>
          <p:cNvSpPr/>
          <p:nvPr/>
        </p:nvSpPr>
        <p:spPr>
          <a:xfrm>
            <a:off x="5205861" y="3663915"/>
            <a:ext cx="59284" cy="26252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Rectangle 411"/>
          <p:cNvSpPr/>
          <p:nvPr/>
        </p:nvSpPr>
        <p:spPr>
          <a:xfrm>
            <a:off x="5205861" y="3868132"/>
            <a:ext cx="59284" cy="26252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Rectangle 412"/>
          <p:cNvSpPr/>
          <p:nvPr/>
        </p:nvSpPr>
        <p:spPr>
          <a:xfrm>
            <a:off x="5205861" y="4072348"/>
            <a:ext cx="59284" cy="26252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Rectangle 413"/>
          <p:cNvSpPr/>
          <p:nvPr/>
        </p:nvSpPr>
        <p:spPr>
          <a:xfrm>
            <a:off x="5205861" y="4276564"/>
            <a:ext cx="59284" cy="26252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Rectangle 414"/>
          <p:cNvSpPr/>
          <p:nvPr/>
        </p:nvSpPr>
        <p:spPr>
          <a:xfrm>
            <a:off x="5205861" y="4482303"/>
            <a:ext cx="59284" cy="26252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Rectangle 415"/>
          <p:cNvSpPr/>
          <p:nvPr/>
        </p:nvSpPr>
        <p:spPr>
          <a:xfrm>
            <a:off x="5004704" y="4686520"/>
            <a:ext cx="59284" cy="26252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Rectangle 416"/>
          <p:cNvSpPr/>
          <p:nvPr/>
        </p:nvSpPr>
        <p:spPr>
          <a:xfrm>
            <a:off x="5205861" y="4890736"/>
            <a:ext cx="59284" cy="26252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Rectangle 417"/>
          <p:cNvSpPr/>
          <p:nvPr/>
        </p:nvSpPr>
        <p:spPr>
          <a:xfrm>
            <a:off x="5205861" y="5095333"/>
            <a:ext cx="59284" cy="26252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ectangle 418"/>
          <p:cNvSpPr/>
          <p:nvPr/>
        </p:nvSpPr>
        <p:spPr>
          <a:xfrm>
            <a:off x="5205861" y="5299549"/>
            <a:ext cx="59284" cy="26252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Rectangle 419"/>
          <p:cNvSpPr/>
          <p:nvPr/>
        </p:nvSpPr>
        <p:spPr>
          <a:xfrm>
            <a:off x="5205861" y="5503764"/>
            <a:ext cx="59284" cy="26252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Rectangle 420"/>
          <p:cNvSpPr/>
          <p:nvPr/>
        </p:nvSpPr>
        <p:spPr>
          <a:xfrm>
            <a:off x="5205861" y="5709504"/>
            <a:ext cx="59284" cy="26252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Rectangle 421"/>
          <p:cNvSpPr/>
          <p:nvPr/>
        </p:nvSpPr>
        <p:spPr>
          <a:xfrm>
            <a:off x="5205861" y="5913721"/>
            <a:ext cx="59284" cy="26252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Rectangle 422"/>
          <p:cNvSpPr/>
          <p:nvPr/>
        </p:nvSpPr>
        <p:spPr>
          <a:xfrm>
            <a:off x="5205861" y="6117937"/>
            <a:ext cx="59284" cy="26252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Rectangle 423"/>
          <p:cNvSpPr/>
          <p:nvPr/>
        </p:nvSpPr>
        <p:spPr>
          <a:xfrm>
            <a:off x="5205861" y="6322153"/>
            <a:ext cx="59284" cy="26252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2" name="Picture 3685"/>
          <p:cNvPicPr/>
          <p:nvPr/>
        </p:nvPicPr>
        <p:blipFill rotWithShape="1">
          <a:blip r:embed="rId5"/>
          <a:srcRect l="-731" r="731"/>
          <a:stretch/>
        </p:blipFill>
        <p:spPr>
          <a:xfrm>
            <a:off x="5407018" y="4289022"/>
            <a:ext cx="6280774" cy="2283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6" name="Shape 3808"/>
          <p:cNvSpPr/>
          <p:nvPr/>
        </p:nvSpPr>
        <p:spPr>
          <a:xfrm>
            <a:off x="6737023" y="4026115"/>
            <a:ext cx="9144" cy="48260"/>
          </a:xfrm>
          <a:custGeom>
            <a:avLst/>
            <a:gdLst/>
            <a:ahLst/>
            <a:cxnLst/>
            <a:rect l="0" t="0" r="0" b="0"/>
            <a:pathLst>
              <a:path w="9144" h="48260">
                <a:moveTo>
                  <a:pt x="0" y="0"/>
                </a:moveTo>
                <a:lnTo>
                  <a:pt x="9144" y="0"/>
                </a:lnTo>
                <a:lnTo>
                  <a:pt x="9144" y="48260"/>
                </a:lnTo>
                <a:lnTo>
                  <a:pt x="0" y="48260"/>
                </a:lnTo>
                <a:lnTo>
                  <a:pt x="0" y="0"/>
                </a:lnTo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4F81BD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ru-RU"/>
          </a:p>
        </p:txBody>
      </p:sp>
      <p:pic>
        <p:nvPicPr>
          <p:cNvPr id="102" name="Рисунок 101" descr="DSC_0211.jpg"/>
          <p:cNvPicPr/>
          <p:nvPr/>
        </p:nvPicPr>
        <p:blipFill rotWithShape="1">
          <a:blip r:embed="rId6" cstate="print"/>
          <a:srcRect l="7397" t="9046" r="7747" b="5244"/>
          <a:stretch/>
        </p:blipFill>
        <p:spPr>
          <a:xfrm>
            <a:off x="4593113" y="1555158"/>
            <a:ext cx="3753135" cy="2518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3" name="Заголовок 1"/>
          <p:cNvSpPr>
            <a:spLocks noGrp="1"/>
          </p:cNvSpPr>
          <p:nvPr>
            <p:ph type="title"/>
          </p:nvPr>
        </p:nvSpPr>
        <p:spPr>
          <a:xfrm>
            <a:off x="293856" y="6044983"/>
            <a:ext cx="2341728" cy="644809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+mn-lt"/>
              </a:rPr>
              <a:t>Пылесос</a:t>
            </a:r>
            <a:endParaRPr lang="ru-RU" sz="3600" b="1" dirty="0">
              <a:latin typeface="+mn-lt"/>
            </a:endParaRPr>
          </a:p>
        </p:txBody>
      </p:sp>
      <p:sp>
        <p:nvSpPr>
          <p:cNvPr id="104" name="Заголовок 1"/>
          <p:cNvSpPr txBox="1">
            <a:spLocks/>
          </p:cNvSpPr>
          <p:nvPr/>
        </p:nvSpPr>
        <p:spPr>
          <a:xfrm>
            <a:off x="9052560" y="2446021"/>
            <a:ext cx="2320358" cy="690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err="1" smtClean="0">
                <a:latin typeface="+mn-lt"/>
              </a:rPr>
              <a:t>Щеткоробот</a:t>
            </a:r>
            <a:endParaRPr lang="ru-RU" b="1" dirty="0">
              <a:latin typeface="+mn-lt"/>
            </a:endParaRPr>
          </a:p>
        </p:txBody>
      </p:sp>
      <p:sp>
        <p:nvSpPr>
          <p:cNvPr id="105" name="Заголовок 1"/>
          <p:cNvSpPr txBox="1">
            <a:spLocks/>
          </p:cNvSpPr>
          <p:nvPr/>
        </p:nvSpPr>
        <p:spPr>
          <a:xfrm>
            <a:off x="5139457" y="1036208"/>
            <a:ext cx="2341728" cy="6448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err="1" smtClean="0">
                <a:latin typeface="+mn-lt"/>
              </a:rPr>
              <a:t>СнегоВИТ</a:t>
            </a:r>
            <a:endParaRPr lang="ru-RU" sz="3600" b="1" dirty="0">
              <a:latin typeface="+mn-lt"/>
            </a:endParaRPr>
          </a:p>
        </p:txBody>
      </p:sp>
      <p:sp>
        <p:nvSpPr>
          <p:cNvPr id="106" name="Заголовок 1"/>
          <p:cNvSpPr txBox="1">
            <a:spLocks/>
          </p:cNvSpPr>
          <p:nvPr/>
        </p:nvSpPr>
        <p:spPr>
          <a:xfrm>
            <a:off x="7577957" y="3808252"/>
            <a:ext cx="3231070" cy="6448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atin typeface="+mn-lt"/>
              </a:rPr>
              <a:t>Робот-помощник</a:t>
            </a:r>
            <a:endParaRPr lang="ru-RU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049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858" y="2102785"/>
            <a:ext cx="4572000" cy="22913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+mn-lt"/>
              </a:rPr>
              <a:t>  Январь 2019 года </a:t>
            </a:r>
            <a:r>
              <a:rPr lang="ru-RU" dirty="0" smtClean="0">
                <a:latin typeface="+mn-lt"/>
              </a:rPr>
              <a:t>– </a:t>
            </a:r>
            <a:r>
              <a:rPr lang="ru-RU" b="1" dirty="0" smtClean="0">
                <a:solidFill>
                  <a:srgbClr val="C00000"/>
                </a:solidFill>
                <a:latin typeface="+mn-lt"/>
              </a:rPr>
              <a:t>более </a:t>
            </a:r>
            <a:r>
              <a:rPr lang="ru-RU" b="1" dirty="0" smtClean="0">
                <a:solidFill>
                  <a:srgbClr val="C00000"/>
                </a:solidFill>
                <a:latin typeface="+mn-lt"/>
              </a:rPr>
              <a:t>80 </a:t>
            </a:r>
            <a:r>
              <a:rPr lang="ru-RU" b="1" dirty="0" smtClean="0">
                <a:solidFill>
                  <a:srgbClr val="C00000"/>
                </a:solidFill>
                <a:latin typeface="+mn-lt"/>
              </a:rPr>
              <a:t>изобретений</a:t>
            </a:r>
            <a:br>
              <a:rPr lang="ru-RU" b="1" dirty="0" smtClean="0">
                <a:solidFill>
                  <a:srgbClr val="C00000"/>
                </a:solidFill>
                <a:latin typeface="+mn-lt"/>
              </a:rPr>
            </a:br>
            <a:r>
              <a:rPr lang="ru-RU" b="1" dirty="0" smtClean="0">
                <a:latin typeface="+mn-lt"/>
              </a:rPr>
              <a:t>( 15 территорий Пермского края)</a:t>
            </a:r>
            <a:endParaRPr lang="ru-RU" b="1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8" b="99904" l="5156" r="89688">
                        <a14:foregroundMark x1="16187" y1="13384" x2="32854" y2="28394"/>
                        <a14:foregroundMark x1="5156" y1="16539" x2="7314" y2="22849"/>
                        <a14:foregroundMark x1="40288" y1="19694" x2="85612" y2="2103"/>
                        <a14:foregroundMark x1="59233" y1="84895" x2="59712" y2="99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58" y="0"/>
            <a:ext cx="5467003" cy="6856697"/>
          </a:xfrm>
        </p:spPr>
      </p:pic>
      <p:sp>
        <p:nvSpPr>
          <p:cNvPr id="5" name="5-конечная звезда 4"/>
          <p:cNvSpPr/>
          <p:nvPr/>
        </p:nvSpPr>
        <p:spPr>
          <a:xfrm>
            <a:off x="9431481" y="5404168"/>
            <a:ext cx="350520" cy="28956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8440881" y="2232423"/>
            <a:ext cx="350520" cy="28956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6448252" y="3247801"/>
            <a:ext cx="350520" cy="28956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9058101" y="3650821"/>
            <a:ext cx="350520" cy="28956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9488631" y="1220835"/>
            <a:ext cx="350520" cy="28956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6085955" y="4110356"/>
            <a:ext cx="350520" cy="28956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8090361" y="5368432"/>
            <a:ext cx="350520" cy="28956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6743699" y="5997734"/>
            <a:ext cx="350520" cy="28956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9877598" y="4237935"/>
            <a:ext cx="350520" cy="28956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7674205" y="4413989"/>
            <a:ext cx="350520" cy="28956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5-конечная звезда 14"/>
          <p:cNvSpPr/>
          <p:nvPr/>
        </p:nvSpPr>
        <p:spPr>
          <a:xfrm>
            <a:off x="8596051" y="4544560"/>
            <a:ext cx="350520" cy="28956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5-конечная звезда 15"/>
          <p:cNvSpPr/>
          <p:nvPr/>
        </p:nvSpPr>
        <p:spPr>
          <a:xfrm>
            <a:off x="9451693" y="2521983"/>
            <a:ext cx="350520" cy="28956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5-конечная звезда 16"/>
          <p:cNvSpPr/>
          <p:nvPr/>
        </p:nvSpPr>
        <p:spPr>
          <a:xfrm>
            <a:off x="6941818" y="5190014"/>
            <a:ext cx="350520" cy="28956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5-конечная звезда 17"/>
          <p:cNvSpPr/>
          <p:nvPr/>
        </p:nvSpPr>
        <p:spPr>
          <a:xfrm>
            <a:off x="8527472" y="5188746"/>
            <a:ext cx="350520" cy="28956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-конечная звезда 18"/>
          <p:cNvSpPr/>
          <p:nvPr/>
        </p:nvSpPr>
        <p:spPr>
          <a:xfrm>
            <a:off x="7863839" y="4105355"/>
            <a:ext cx="350520" cy="28956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01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481" y="365125"/>
            <a:ext cx="2491740" cy="644810"/>
          </a:xfrm>
        </p:spPr>
        <p:txBody>
          <a:bodyPr>
            <a:normAutofit fontScale="90000"/>
          </a:bodyPr>
          <a:lstStyle/>
          <a:p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C:\Users\User\Desktop\качалка\G1g3dydXTko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480" y="1009934"/>
            <a:ext cx="2768448" cy="2119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1829" y="365125"/>
            <a:ext cx="4615332" cy="276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3" descr="C:\Users\Катя\Desktop\1\20181218_161212.jpg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" r="6702"/>
          <a:stretch/>
        </p:blipFill>
        <p:spPr bwMode="auto">
          <a:xfrm>
            <a:off x="5855649" y="3601636"/>
            <a:ext cx="5185731" cy="3256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Содержимое 3" descr="IMG_0047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3927" y="264699"/>
            <a:ext cx="2143200" cy="3210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3" descr="YiKYwsImX3M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80" y="3365149"/>
            <a:ext cx="449194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93855" y="152400"/>
            <a:ext cx="3770071" cy="10099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/>
              <a:t>Нефтяная качалка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18128" y="2560319"/>
            <a:ext cx="34124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/>
              <a:t>ЛИФТ</a:t>
            </a:r>
            <a:endParaRPr lang="ru-RU" sz="44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93855" y="6044983"/>
            <a:ext cx="5561794" cy="6448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atin typeface="+mn-lt"/>
              </a:rPr>
              <a:t>Нефтегазовый станок</a:t>
            </a:r>
            <a:endParaRPr lang="ru-RU" b="1" dirty="0">
              <a:latin typeface="+mn-lt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951829" y="2446020"/>
            <a:ext cx="4421089" cy="1155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err="1" smtClean="0">
                <a:latin typeface="+mn-lt"/>
              </a:rPr>
              <a:t>Гидропогрузчик</a:t>
            </a:r>
            <a:endParaRPr lang="ru-RU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167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440" y="0"/>
            <a:ext cx="3962400" cy="1325563"/>
          </a:xfrm>
        </p:spPr>
        <p:txBody>
          <a:bodyPr/>
          <a:lstStyle/>
          <a:p>
            <a:r>
              <a:rPr lang="ru-RU" b="1" i="1" u="sng" dirty="0" smtClean="0">
                <a:solidFill>
                  <a:srgbClr val="C00000"/>
                </a:solidFill>
                <a:latin typeface="+mn-lt"/>
              </a:rPr>
              <a:t>Результаты:</a:t>
            </a:r>
            <a:endParaRPr lang="ru-RU" b="1" i="1" u="sng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440" y="1200785"/>
            <a:ext cx="842772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u="sng" dirty="0">
                <a:solidFill>
                  <a:srgbClr val="002060"/>
                </a:solidFill>
              </a:rPr>
              <a:t>Ребенок:</a:t>
            </a:r>
            <a:endParaRPr lang="ru-RU" sz="3200" b="1" dirty="0">
              <a:solidFill>
                <a:srgbClr val="002060"/>
              </a:solidFill>
            </a:endParaRPr>
          </a:p>
          <a:p>
            <a:r>
              <a:rPr lang="ru-RU" sz="3200" b="1" dirty="0" smtClean="0"/>
              <a:t>самореализация </a:t>
            </a:r>
            <a:r>
              <a:rPr lang="ru-RU" sz="3200" b="1" dirty="0"/>
              <a:t>(от задумки до результата);</a:t>
            </a:r>
          </a:p>
          <a:p>
            <a:r>
              <a:rPr lang="ru-RU" sz="3200" b="1" dirty="0" smtClean="0"/>
              <a:t> </a:t>
            </a:r>
            <a:r>
              <a:rPr lang="ru-RU" sz="3200" b="1" dirty="0"/>
              <a:t>индивидуальность, уникальность,  «я – изобретатель», то чем я отличаюсь от других;</a:t>
            </a:r>
          </a:p>
          <a:p>
            <a:r>
              <a:rPr lang="ru-RU" sz="3200" b="1" dirty="0" smtClean="0"/>
              <a:t> </a:t>
            </a:r>
            <a:r>
              <a:rPr lang="ru-RU" sz="3200" b="1" dirty="0"/>
              <a:t>поддержка детской инициативы, создание ситуации успеха;</a:t>
            </a:r>
          </a:p>
          <a:p>
            <a:r>
              <a:rPr lang="ru-RU" sz="3200" b="1" dirty="0" smtClean="0"/>
              <a:t>возможность </a:t>
            </a:r>
            <a:r>
              <a:rPr lang="ru-RU" sz="3200" b="1" dirty="0"/>
              <a:t>презентовать свое изобретение  и пообщаться со сверстниками.</a:t>
            </a:r>
          </a:p>
          <a:p>
            <a:endParaRPr lang="ru-RU" sz="3200" b="1" dirty="0"/>
          </a:p>
        </p:txBody>
      </p:sp>
      <p:pic>
        <p:nvPicPr>
          <p:cNvPr id="4" name="Picture 4" descr="Картинки по запросу векторные человечки инженер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4" t="13465" r="16369" b="3447"/>
          <a:stretch/>
        </p:blipFill>
        <p:spPr bwMode="auto">
          <a:xfrm>
            <a:off x="8580109" y="3041493"/>
            <a:ext cx="2830884" cy="346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2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840" y="330359"/>
            <a:ext cx="3962400" cy="1325563"/>
          </a:xfrm>
        </p:spPr>
        <p:txBody>
          <a:bodyPr/>
          <a:lstStyle/>
          <a:p>
            <a:r>
              <a:rPr lang="ru-RU" b="1" i="1" u="sng" dirty="0" smtClean="0">
                <a:solidFill>
                  <a:srgbClr val="C00000"/>
                </a:solidFill>
                <a:latin typeface="+mn-lt"/>
              </a:rPr>
              <a:t>Результаты:</a:t>
            </a:r>
            <a:endParaRPr lang="ru-RU" b="1" i="1" u="sng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71800" y="1325563"/>
            <a:ext cx="8427720" cy="4351338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3600" b="1" u="sng" dirty="0" smtClean="0">
                <a:solidFill>
                  <a:srgbClr val="002060"/>
                </a:solidFill>
              </a:rPr>
              <a:t>Родитель:</a:t>
            </a:r>
            <a:endParaRPr lang="ru-RU" sz="3600" b="1" dirty="0">
              <a:solidFill>
                <a:srgbClr val="002060"/>
              </a:solidFill>
            </a:endParaRPr>
          </a:p>
          <a:p>
            <a:pPr algn="r"/>
            <a:r>
              <a:rPr lang="ru-RU" sz="3600" b="1" dirty="0" smtClean="0"/>
              <a:t>участие в жизни ребенка, способ познания его интересов </a:t>
            </a:r>
            <a:r>
              <a:rPr lang="ru-RU" sz="3600" b="1" dirty="0"/>
              <a:t>и </a:t>
            </a:r>
            <a:r>
              <a:rPr lang="ru-RU" sz="3600" b="1" dirty="0" smtClean="0"/>
              <a:t>возможностей</a:t>
            </a:r>
            <a:r>
              <a:rPr lang="ru-RU" sz="3600" b="1" dirty="0"/>
              <a:t>;</a:t>
            </a:r>
            <a:endParaRPr lang="ru-RU" sz="3600" b="1" dirty="0" smtClean="0"/>
          </a:p>
          <a:p>
            <a:pPr algn="r"/>
            <a:r>
              <a:rPr lang="ru-RU" sz="3600" b="1" dirty="0" smtClean="0"/>
              <a:t>признание ребенка в ДОУ, городе, крае;</a:t>
            </a:r>
          </a:p>
          <a:p>
            <a:pPr algn="r"/>
            <a:r>
              <a:rPr lang="ru-RU" sz="3600" b="1" dirty="0" smtClean="0"/>
              <a:t> возможность участия в </a:t>
            </a:r>
            <a:r>
              <a:rPr lang="ru-RU" sz="3600" b="1" dirty="0" err="1" smtClean="0"/>
              <a:t>воспитательно</a:t>
            </a:r>
            <a:r>
              <a:rPr lang="ru-RU" sz="3600" b="1" dirty="0" smtClean="0"/>
              <a:t>-образовательном процессе ДОУ</a:t>
            </a:r>
          </a:p>
          <a:p>
            <a:endParaRPr lang="ru-RU" sz="3600" b="1" dirty="0"/>
          </a:p>
        </p:txBody>
      </p:sp>
      <p:pic>
        <p:nvPicPr>
          <p:cNvPr id="5" name="Picture 1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348895"/>
            <a:ext cx="3846181" cy="366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33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440" y="0"/>
            <a:ext cx="3962400" cy="1325563"/>
          </a:xfrm>
        </p:spPr>
        <p:txBody>
          <a:bodyPr/>
          <a:lstStyle/>
          <a:p>
            <a:r>
              <a:rPr lang="ru-RU" b="1" i="1" u="sng" dirty="0" smtClean="0">
                <a:solidFill>
                  <a:srgbClr val="C00000"/>
                </a:solidFill>
                <a:latin typeface="+mn-lt"/>
              </a:rPr>
              <a:t>Результаты:</a:t>
            </a:r>
            <a:endParaRPr lang="ru-RU" b="1" i="1" u="sng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3480" y="1673225"/>
            <a:ext cx="842772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u="sng" dirty="0" smtClean="0">
                <a:solidFill>
                  <a:srgbClr val="002060"/>
                </a:solidFill>
              </a:rPr>
              <a:t>Педагог:</a:t>
            </a:r>
            <a:endParaRPr lang="ru-RU" sz="3600" b="1" dirty="0">
              <a:solidFill>
                <a:srgbClr val="002060"/>
              </a:solidFill>
            </a:endParaRPr>
          </a:p>
          <a:p>
            <a:r>
              <a:rPr lang="ru-RU" sz="3600" b="1" dirty="0" smtClean="0"/>
              <a:t>самореализация;</a:t>
            </a:r>
          </a:p>
          <a:p>
            <a:r>
              <a:rPr lang="ru-RU" sz="3600" b="1" dirty="0" smtClean="0"/>
              <a:t>документ в портфолио для аттестации;</a:t>
            </a:r>
          </a:p>
          <a:p>
            <a:r>
              <a:rPr lang="ru-RU" sz="3600" b="1" dirty="0" smtClean="0"/>
              <a:t>повышение технической компетенции;</a:t>
            </a:r>
          </a:p>
          <a:p>
            <a:r>
              <a:rPr lang="ru-RU" sz="3600" b="1" dirty="0" smtClean="0"/>
              <a:t>опыт описания технического устройства, подготовка к конкурсному движению</a:t>
            </a:r>
          </a:p>
          <a:p>
            <a:endParaRPr lang="ru-RU" sz="3600" b="1" dirty="0" smtClean="0"/>
          </a:p>
          <a:p>
            <a:endParaRPr lang="ru-RU" sz="3200" b="1" dirty="0"/>
          </a:p>
        </p:txBody>
      </p:sp>
      <p:pic>
        <p:nvPicPr>
          <p:cNvPr id="5" name="Picture 12" descr="Картинки по запросу человечки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2132" y="335280"/>
            <a:ext cx="2546468" cy="393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19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440" y="0"/>
            <a:ext cx="3962400" cy="1325563"/>
          </a:xfrm>
        </p:spPr>
        <p:txBody>
          <a:bodyPr/>
          <a:lstStyle/>
          <a:p>
            <a:r>
              <a:rPr lang="ru-RU" b="1" i="1" u="sng" dirty="0" smtClean="0">
                <a:solidFill>
                  <a:srgbClr val="C00000"/>
                </a:solidFill>
                <a:latin typeface="+mn-lt"/>
              </a:rPr>
              <a:t>Результаты:</a:t>
            </a:r>
            <a:endParaRPr lang="ru-RU" b="1" i="1" u="sng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8680" y="941704"/>
            <a:ext cx="10988040" cy="5916295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4000" b="1" u="sng" dirty="0" smtClean="0">
                <a:solidFill>
                  <a:srgbClr val="002060"/>
                </a:solidFill>
              </a:rPr>
              <a:t>Детское Патентное бюро</a:t>
            </a:r>
            <a:r>
              <a:rPr lang="ru-RU" sz="3200" b="1" u="sng" dirty="0" smtClean="0">
                <a:solidFill>
                  <a:srgbClr val="002060"/>
                </a:solidFill>
              </a:rPr>
              <a:t>:</a:t>
            </a:r>
            <a:endParaRPr lang="ru-RU" sz="3200" b="1" dirty="0">
              <a:solidFill>
                <a:srgbClr val="002060"/>
              </a:solidFill>
            </a:endParaRPr>
          </a:p>
          <a:p>
            <a:pPr algn="r"/>
            <a:r>
              <a:rPr lang="ru-RU" sz="4000" b="1" dirty="0"/>
              <a:t>с</a:t>
            </a:r>
            <a:r>
              <a:rPr lang="ru-RU" sz="4000" b="1" dirty="0" smtClean="0"/>
              <a:t>оздан реестр детских технических изобретений Пермского края;</a:t>
            </a:r>
          </a:p>
          <a:p>
            <a:pPr algn="r"/>
            <a:r>
              <a:rPr lang="ru-RU" sz="4000" b="1" dirty="0" smtClean="0"/>
              <a:t>выявлены дети, склонные к изобретательству и техническому творчеству;</a:t>
            </a:r>
          </a:p>
          <a:p>
            <a:pPr algn="r"/>
            <a:r>
              <a:rPr lang="ru-RU" sz="4000" b="1" dirty="0" smtClean="0"/>
              <a:t>дети проявляют стремление стать авторами и правообладателями интеллектуальной собственности</a:t>
            </a:r>
          </a:p>
          <a:p>
            <a:endParaRPr lang="ru-RU" sz="3200" b="1" dirty="0" smtClean="0"/>
          </a:p>
          <a:p>
            <a:endParaRPr lang="ru-RU" sz="3200" b="1" dirty="0"/>
          </a:p>
        </p:txBody>
      </p:sp>
      <p:pic>
        <p:nvPicPr>
          <p:cNvPr id="5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4565173"/>
            <a:ext cx="2633911" cy="218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1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440" y="0"/>
            <a:ext cx="4465320" cy="2743200"/>
          </a:xfrm>
        </p:spPr>
        <p:txBody>
          <a:bodyPr>
            <a:normAutofit/>
          </a:bodyPr>
          <a:lstStyle/>
          <a:p>
            <a:r>
              <a:rPr lang="ru-RU" b="1" i="1" u="sng" dirty="0" smtClean="0">
                <a:solidFill>
                  <a:srgbClr val="C00000"/>
                </a:solidFill>
                <a:latin typeface="+mn-lt"/>
              </a:rPr>
              <a:t>17 января – Всемирный день детских изобретений</a:t>
            </a:r>
            <a:endParaRPr lang="ru-RU" b="1" i="1" u="sng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780" y="662781"/>
            <a:ext cx="6482240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" y="2743200"/>
            <a:ext cx="5809751" cy="3899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249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Заголовок 5"/>
          <p:cNvSpPr>
            <a:spLocks noGrp="1"/>
          </p:cNvSpPr>
          <p:nvPr>
            <p:ph type="title"/>
          </p:nvPr>
        </p:nvSpPr>
        <p:spPr>
          <a:xfrm>
            <a:off x="2897516" y="-502920"/>
            <a:ext cx="9190251" cy="1862137"/>
          </a:xfrm>
        </p:spPr>
        <p:txBody>
          <a:bodyPr/>
          <a:lstStyle/>
          <a:p>
            <a:pPr algn="ctr"/>
            <a:r>
              <a:rPr lang="ru-RU" sz="5400" b="1" i="1" dirty="0" smtClean="0">
                <a:latin typeface="+mn-lt"/>
              </a:rPr>
              <a:t>Благодарим за внимание!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246267" y="1404935"/>
            <a:ext cx="8492748" cy="209503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chemeClr val="tx1"/>
                </a:solidFill>
              </a:rPr>
              <a:t> </a:t>
            </a:r>
            <a:r>
              <a:rPr lang="ru-RU" sz="3600" b="1" i="1" dirty="0" smtClean="0">
                <a:solidFill>
                  <a:schemeClr val="tx1"/>
                </a:solidFill>
              </a:rPr>
              <a:t>Электронный </a:t>
            </a:r>
            <a:r>
              <a:rPr lang="ru-RU" sz="3600" b="1" i="1" dirty="0">
                <a:solidFill>
                  <a:schemeClr val="tx1"/>
                </a:solidFill>
              </a:rPr>
              <a:t>адрес:</a:t>
            </a:r>
            <a:endParaRPr lang="ru-RU" sz="3600" b="1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3600" b="1" i="1" u="sng" dirty="0" smtClean="0">
                <a:solidFill>
                  <a:schemeClr val="tx1"/>
                </a:solidFill>
                <a:hlinkClick r:id="rId2"/>
              </a:rPr>
              <a:t> </a:t>
            </a:r>
            <a:r>
              <a:rPr lang="en-US" sz="3600" b="1" i="1" u="sng" dirty="0" err="1" smtClean="0">
                <a:solidFill>
                  <a:schemeClr val="tx1"/>
                </a:solidFill>
                <a:hlinkClick r:id="rId2"/>
              </a:rPr>
              <a:t>permdetsad</a:t>
            </a:r>
            <a:r>
              <a:rPr lang="ru-RU" sz="3600" b="1" i="1" u="sng" dirty="0">
                <a:solidFill>
                  <a:schemeClr val="tx1"/>
                </a:solidFill>
                <a:hlinkClick r:id="rId2"/>
              </a:rPr>
              <a:t>1@</a:t>
            </a:r>
            <a:r>
              <a:rPr lang="en-US" sz="3600" b="1" i="1" u="sng" dirty="0">
                <a:solidFill>
                  <a:schemeClr val="tx1"/>
                </a:solidFill>
                <a:hlinkClick r:id="rId2"/>
              </a:rPr>
              <a:t>mail</a:t>
            </a:r>
            <a:r>
              <a:rPr lang="ru-RU" sz="3600" b="1" i="1" u="sng" dirty="0">
                <a:solidFill>
                  <a:schemeClr val="tx1"/>
                </a:solidFill>
                <a:hlinkClick r:id="rId2"/>
              </a:rPr>
              <a:t>.</a:t>
            </a:r>
            <a:r>
              <a:rPr lang="en-US" sz="3600" b="1" i="1" u="sng" dirty="0" err="1">
                <a:solidFill>
                  <a:schemeClr val="tx1"/>
                </a:solidFill>
                <a:hlinkClick r:id="rId2"/>
              </a:rPr>
              <a:t>ru</a:t>
            </a:r>
            <a:r>
              <a:rPr lang="ru-RU" sz="3600" b="1" i="1" dirty="0">
                <a:solidFill>
                  <a:schemeClr val="tx1"/>
                </a:solidFill>
              </a:rPr>
              <a:t>,</a:t>
            </a:r>
            <a:endParaRPr lang="ru-RU" sz="3600" b="1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tx1"/>
                </a:solidFill>
              </a:rPr>
              <a:t> Юридический </a:t>
            </a:r>
            <a:r>
              <a:rPr lang="ru-RU" sz="3600" b="1" i="1" dirty="0">
                <a:solidFill>
                  <a:schemeClr val="tx1"/>
                </a:solidFill>
              </a:rPr>
              <a:t>адрес: </a:t>
            </a:r>
            <a:endParaRPr lang="ru-RU" sz="3600" b="1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tx1"/>
                </a:solidFill>
              </a:rPr>
              <a:t> 614036</a:t>
            </a:r>
            <a:r>
              <a:rPr lang="ru-RU" sz="3600" b="1" i="1" dirty="0">
                <a:solidFill>
                  <a:schemeClr val="tx1"/>
                </a:solidFill>
              </a:rPr>
              <a:t>, Пермь, ул. Нефтяников </a:t>
            </a:r>
            <a:r>
              <a:rPr lang="ru-RU" sz="3600" b="1" i="1" dirty="0" smtClean="0">
                <a:solidFill>
                  <a:schemeClr val="tx1"/>
                </a:solidFill>
              </a:rPr>
              <a:t> 22а </a:t>
            </a:r>
            <a:r>
              <a:rPr lang="ru-RU" sz="3600" b="1" i="1" dirty="0">
                <a:solidFill>
                  <a:schemeClr val="tx1"/>
                </a:solidFill>
              </a:rPr>
              <a:t>Телефон/факс:</a:t>
            </a:r>
            <a:endParaRPr lang="ru-RU" sz="3600" b="1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tx1"/>
                </a:solidFill>
              </a:rPr>
              <a:t>(</a:t>
            </a:r>
            <a:r>
              <a:rPr lang="ru-RU" sz="3600" b="1" i="1" dirty="0">
                <a:solidFill>
                  <a:schemeClr val="tx1"/>
                </a:solidFill>
              </a:rPr>
              <a:t>342) 226-44-47; </a:t>
            </a:r>
            <a:r>
              <a:rPr lang="ru-RU" sz="3600" b="1" i="1" dirty="0" smtClean="0">
                <a:solidFill>
                  <a:schemeClr val="tx1"/>
                </a:solidFill>
              </a:rPr>
              <a:t>226-44-24 </a:t>
            </a:r>
            <a:endParaRPr lang="ru-RU" sz="3600" b="1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25" y="405104"/>
            <a:ext cx="2676376" cy="1999661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2025" y="5309574"/>
            <a:ext cx="11799975" cy="17579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b="1" i="1" dirty="0" smtClean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А  вы уже подали свое заявление</a:t>
            </a:r>
          </a:p>
          <a:p>
            <a:r>
              <a:rPr lang="ru-RU" sz="4400" b="1" i="1" dirty="0" smtClean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 в Патентное бюро?</a:t>
            </a:r>
            <a:br>
              <a:rPr lang="ru-RU" sz="4400" b="1" i="1" dirty="0" smtClean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</a:br>
            <a:endParaRPr lang="ru-RU" sz="4400" b="1" i="1" dirty="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Объект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496" y="4264025"/>
            <a:ext cx="3125271" cy="259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0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scientificrussia.ru/data/shared/publikatsii/deti/maxresdefaul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9105" y="250094"/>
            <a:ext cx="3807727" cy="2844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https://scientificrussia.ru/data/shared/publikatsii/deti/bgl_det_fw12_0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8026" y="527271"/>
            <a:ext cx="4312243" cy="3002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https://scientificrussia.ru/data/shared/publikatsii/deti/f88e841ac2ed280d5d56782c0b6c17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445" y="3650245"/>
            <a:ext cx="4521507" cy="2934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https://scientificrussia.ru/data/shared/publikatsii/deti/Flag_of_Alask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994" y="374139"/>
            <a:ext cx="3389196" cy="2551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Зубная щетка для космонавтов дети, изобретение, патент, ребенок, своими руками, факты">
            <a:hlinkClick r:id="rId6" tgtFrame="&quot;_blank&quot;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85715" y="3529286"/>
            <a:ext cx="5073940" cy="3176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79994" y="2822658"/>
            <a:ext cx="3722805" cy="4830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Флаг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Аляски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25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37360" y="1809541"/>
            <a:ext cx="1022604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u="sng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Задачи: </a:t>
            </a:r>
          </a:p>
          <a:p>
            <a:pPr marL="514350" indent="-514350">
              <a:buAutoNum type="arabicParenR"/>
            </a:pPr>
            <a:r>
              <a:rPr lang="ru-RU" sz="2800" b="1" dirty="0" smtClean="0">
                <a:cs typeface="Times New Roman" panose="02020603050405020304" pitchFamily="18" charset="0"/>
              </a:rPr>
              <a:t>Создавать условия для поддержки детей дошкольного возраста, занимающихся техническим конструированием,  робототехникой на уровне творчества и элементарного изобретательства.</a:t>
            </a:r>
          </a:p>
          <a:p>
            <a:pPr marL="514350" indent="-514350">
              <a:buAutoNum type="arabicParenR" startAt="2"/>
            </a:pPr>
            <a:r>
              <a:rPr lang="ru-RU" sz="2800" b="1" dirty="0" smtClean="0">
                <a:cs typeface="Times New Roman" panose="02020603050405020304" pitchFamily="18" charset="0"/>
              </a:rPr>
              <a:t>Формировать культуру охраны интеллектуальной собственности.</a:t>
            </a:r>
          </a:p>
          <a:p>
            <a:r>
              <a:rPr lang="ru-RU" sz="2800" b="1" dirty="0" smtClean="0">
                <a:cs typeface="Times New Roman" panose="02020603050405020304" pitchFamily="18" charset="0"/>
              </a:rPr>
              <a:t>3)  Способствовать распространению педагогического опыта  </a:t>
            </a:r>
          </a:p>
          <a:p>
            <a:r>
              <a:rPr lang="ru-RU" sz="2800" b="1" dirty="0"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cs typeface="Times New Roman" panose="02020603050405020304" pitchFamily="18" charset="0"/>
              </a:rPr>
              <a:t>    индивидуального сопровождения детей по техническому </a:t>
            </a:r>
          </a:p>
          <a:p>
            <a:r>
              <a:rPr lang="ru-RU" sz="2800" b="1" dirty="0"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cs typeface="Times New Roman" panose="02020603050405020304" pitchFamily="18" charset="0"/>
              </a:rPr>
              <a:t>    творчеству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0040" y="239881"/>
            <a:ext cx="116433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u="sng" dirty="0" smtClean="0">
                <a:solidFill>
                  <a:srgbClr val="002060"/>
                </a:solidFill>
              </a:rPr>
              <a:t>Цель: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smtClean="0"/>
              <a:t>формирование реестра детских технических           изобретений, регистрации результатов интеллектуальной и продуктивной деятельности детей, включая выдачу Патента.</a:t>
            </a:r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3974"/>
            <a:ext cx="2369026" cy="236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0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0"/>
          <a:stretch/>
        </p:blipFill>
        <p:spPr>
          <a:xfrm>
            <a:off x="7360919" y="3203094"/>
            <a:ext cx="4831081" cy="3560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5125"/>
            <a:ext cx="10896600" cy="461835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«Мы видим, что научно-технический потенциал в России очень большой, и мы надеемся, что наши изобретатели и будут более эффективно использовать </a:t>
            </a:r>
            <a:r>
              <a:rPr lang="ru-RU" b="1" dirty="0" smtClean="0">
                <a:solidFill>
                  <a:srgbClr val="C00000"/>
                </a:solidFill>
              </a:rPr>
              <a:t>инструмент интеллектуальной собственности</a:t>
            </a:r>
            <a:r>
              <a:rPr lang="ru-RU" b="1" dirty="0" smtClean="0"/>
              <a:t>. Для этого нужно выходить на </a:t>
            </a:r>
            <a:r>
              <a:rPr lang="ru-RU" b="1" dirty="0" smtClean="0">
                <a:solidFill>
                  <a:srgbClr val="C00000"/>
                </a:solidFill>
              </a:rPr>
              <a:t>уровень патентной заявки», </a:t>
            </a:r>
            <a:r>
              <a:rPr lang="ru-RU" b="1" dirty="0" smtClean="0"/>
              <a:t>— сообщил руководитель Федеральной службы </a:t>
            </a:r>
            <a:br>
              <a:rPr lang="ru-RU" b="1" dirty="0" smtClean="0"/>
            </a:br>
            <a:r>
              <a:rPr lang="ru-RU" b="1" dirty="0" smtClean="0"/>
              <a:t>по интеллектуальной собственности </a:t>
            </a:r>
            <a:br>
              <a:rPr lang="ru-RU" b="1" dirty="0" smtClean="0"/>
            </a:br>
            <a:r>
              <a:rPr lang="ru-RU" b="1" dirty="0" smtClean="0"/>
              <a:t>Григорий  Петрович </a:t>
            </a:r>
            <a:r>
              <a:rPr lang="ru-RU" b="1" dirty="0" err="1" smtClean="0"/>
              <a:t>Ивлиев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8382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8200" y="365125"/>
            <a:ext cx="8163588" cy="6349574"/>
          </a:xfrm>
        </p:spPr>
        <p:txBody>
          <a:bodyPr>
            <a:normAutofit/>
          </a:bodyPr>
          <a:lstStyle/>
          <a:p>
            <a:r>
              <a:rPr lang="ru-RU" b="1" i="1" u="sng" dirty="0" smtClean="0">
                <a:solidFill>
                  <a:srgbClr val="009999"/>
                </a:solidFill>
                <a:latin typeface="+mn-lt"/>
                <a:cs typeface="Arial" panose="020B0604020202020204" pitchFamily="34" charset="0"/>
              </a:rPr>
              <a:t>Патент </a:t>
            </a:r>
            <a:r>
              <a:rPr lang="ru-RU" i="1" dirty="0">
                <a:latin typeface="+mn-lt"/>
                <a:cs typeface="Arial" panose="020B0604020202020204" pitchFamily="34" charset="0"/>
              </a:rPr>
              <a:t>- (от лат. </a:t>
            </a:r>
            <a:r>
              <a:rPr lang="ru-RU" i="1" dirty="0" err="1">
                <a:latin typeface="+mn-lt"/>
                <a:cs typeface="Arial" panose="020B0604020202020204" pitchFamily="34" charset="0"/>
              </a:rPr>
              <a:t>patens</a:t>
            </a:r>
            <a:r>
              <a:rPr lang="ru-RU" i="1" dirty="0">
                <a:latin typeface="+mn-lt"/>
                <a:cs typeface="Arial" panose="020B0604020202020204" pitchFamily="34" charset="0"/>
              </a:rPr>
              <a:t> — открытый, ясный, очевидный от полного наименования — </a:t>
            </a:r>
            <a:r>
              <a:rPr lang="ru-RU" i="1" dirty="0" err="1">
                <a:latin typeface="+mn-lt"/>
                <a:cs typeface="Arial" panose="020B0604020202020204" pitchFamily="34" charset="0"/>
              </a:rPr>
              <a:t>litterae</a:t>
            </a:r>
            <a:r>
              <a:rPr lang="ru-RU" i="1" dirty="0">
                <a:latin typeface="+mn-lt"/>
                <a:cs typeface="Arial" panose="020B0604020202020204" pitchFamily="34" charset="0"/>
              </a:rPr>
              <a:t> </a:t>
            </a:r>
            <a:r>
              <a:rPr lang="ru-RU" i="1" dirty="0" err="1">
                <a:latin typeface="+mn-lt"/>
                <a:cs typeface="Arial" panose="020B0604020202020204" pitchFamily="34" charset="0"/>
              </a:rPr>
              <a:t>patentes</a:t>
            </a:r>
            <a:r>
              <a:rPr lang="ru-RU" i="1" dirty="0">
                <a:latin typeface="+mn-lt"/>
                <a:cs typeface="Arial" panose="020B0604020202020204" pitchFamily="34" charset="0"/>
              </a:rPr>
              <a:t> — открытое письмо) — охранный документ, удостоверяющий исключительное право, авторство и приоритет изобретения.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854" y="3987694"/>
            <a:ext cx="3888860" cy="2592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923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65124"/>
            <a:ext cx="10515600" cy="3321118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+mn-lt"/>
              </a:rPr>
              <a:t>Детское изобретение </a:t>
            </a:r>
            <a:r>
              <a:rPr lang="ru-RU" i="1" dirty="0" smtClean="0"/>
              <a:t>- это устройство (конструкция), созданное для использования ребёнком</a:t>
            </a:r>
            <a:br>
              <a:rPr lang="ru-RU" i="1" dirty="0" smtClean="0"/>
            </a:br>
            <a:r>
              <a:rPr lang="ru-RU" i="1" dirty="0" smtClean="0"/>
              <a:t>в своей деятельности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829" y="1090554"/>
            <a:ext cx="3759082" cy="2714558"/>
          </a:xfrm>
          <a:prstGeom prst="rect">
            <a:avLst/>
          </a:prstGeom>
        </p:spPr>
      </p:pic>
      <p:sp>
        <p:nvSpPr>
          <p:cNvPr id="7" name="Прямоугольник с одним скругленным углом 6"/>
          <p:cNvSpPr/>
          <p:nvPr/>
        </p:nvSpPr>
        <p:spPr>
          <a:xfrm>
            <a:off x="731520" y="5562600"/>
            <a:ext cx="3139440" cy="914400"/>
          </a:xfrm>
          <a:prstGeom prst="round1Rect">
            <a:avLst/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cs typeface="Times New Roman" panose="02020603050405020304" pitchFamily="18" charset="0"/>
              </a:rPr>
              <a:t>У</a:t>
            </a:r>
            <a:r>
              <a:rPr lang="ru-RU" sz="2800" b="1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МЕХАНИЗМЫ</a:t>
            </a:r>
            <a:endParaRPr lang="ru-RU" sz="2800" b="1" i="1" dirty="0"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с одним скругленным углом 8"/>
          <p:cNvSpPr/>
          <p:nvPr/>
        </p:nvSpPr>
        <p:spPr>
          <a:xfrm>
            <a:off x="2514600" y="3774642"/>
            <a:ext cx="3139440" cy="914400"/>
          </a:xfrm>
          <a:prstGeom prst="round1Rect">
            <a:avLst/>
          </a:prstGeom>
          <a:solidFill>
            <a:schemeClr val="bg1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cs typeface="Times New Roman" panose="02020603050405020304" pitchFamily="18" charset="0"/>
              </a:rPr>
              <a:t>У</a:t>
            </a:r>
            <a:r>
              <a:rPr lang="ru-RU" sz="2800" b="1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МАШИНЫ</a:t>
            </a:r>
            <a:endParaRPr lang="ru-RU" sz="2800" b="1" i="1" dirty="0"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с одним скругленным углом 9"/>
          <p:cNvSpPr/>
          <p:nvPr/>
        </p:nvSpPr>
        <p:spPr>
          <a:xfrm>
            <a:off x="4957963" y="5166360"/>
            <a:ext cx="3139440" cy="914400"/>
          </a:xfrm>
          <a:prstGeom prst="round1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cs typeface="Times New Roman" panose="02020603050405020304" pitchFamily="18" charset="0"/>
              </a:rPr>
              <a:t>У</a:t>
            </a:r>
            <a:r>
              <a:rPr lang="ru-RU" sz="2800" b="1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ПРИБОРЫ</a:t>
            </a:r>
            <a:endParaRPr lang="ru-RU" sz="2800" b="1" i="1" dirty="0"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126480" y="3009582"/>
            <a:ext cx="3139440" cy="914400"/>
          </a:xfrm>
          <a:prstGeom prst="round1Rect">
            <a:avLst/>
          </a:prstGeom>
          <a:solidFill>
            <a:schemeClr val="bg1"/>
          </a:solidFill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cs typeface="Times New Roman" panose="02020603050405020304" pitchFamily="18" charset="0"/>
              </a:rPr>
              <a:t>У</a:t>
            </a:r>
            <a:r>
              <a:rPr lang="ru-RU" sz="2800" b="1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ИНСТРУМЕНТЫ</a:t>
            </a:r>
            <a:endParaRPr lang="ru-RU" sz="2800" b="1" i="1" dirty="0"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с одним скругленным углом 11"/>
          <p:cNvSpPr/>
          <p:nvPr/>
        </p:nvSpPr>
        <p:spPr>
          <a:xfrm>
            <a:off x="8605461" y="4343400"/>
            <a:ext cx="3139440" cy="914400"/>
          </a:xfrm>
          <a:prstGeom prst="round1Rect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АГРЕГАТЫ</a:t>
            </a:r>
            <a:endParaRPr lang="ru-RU" sz="2800" b="1" i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51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Картинки по запросу векторные человечки инженеры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4" t="13465" r="16369" b="3447"/>
          <a:stretch/>
        </p:blipFill>
        <p:spPr bwMode="auto">
          <a:xfrm>
            <a:off x="222637" y="1288893"/>
            <a:ext cx="2830884" cy="346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Штриховая стрелка вправо 8"/>
          <p:cNvSpPr/>
          <p:nvPr/>
        </p:nvSpPr>
        <p:spPr>
          <a:xfrm>
            <a:off x="2663233" y="2814337"/>
            <a:ext cx="1161288" cy="484632"/>
          </a:xfrm>
          <a:prstGeom prst="stripedRightArrow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12" descr="Картинки по запросу человечки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02374" y="1463041"/>
            <a:ext cx="2133120" cy="329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21438" y="1226439"/>
            <a:ext cx="3846181" cy="366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Штриховая стрелка вправо 12"/>
          <p:cNvSpPr/>
          <p:nvPr/>
        </p:nvSpPr>
        <p:spPr>
          <a:xfrm>
            <a:off x="7692746" y="2900569"/>
            <a:ext cx="1161288" cy="484632"/>
          </a:xfrm>
          <a:prstGeom prst="stripedRightArrow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Объект 3"/>
          <p:cNvPicPr>
            <a:picLocks/>
          </p:cNvPicPr>
          <p:nvPr/>
        </p:nvPicPr>
        <p:blipFill>
          <a:blip r:embed="rId5"/>
          <a:srcRect l="7161" t="17504" r="50404" b="7972"/>
          <a:stretch>
            <a:fillRect/>
          </a:stretch>
        </p:blipFill>
        <p:spPr bwMode="auto">
          <a:xfrm>
            <a:off x="9024378" y="1191206"/>
            <a:ext cx="2688054" cy="363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с одним скругленным углом 15"/>
          <p:cNvSpPr/>
          <p:nvPr/>
        </p:nvSpPr>
        <p:spPr>
          <a:xfrm>
            <a:off x="8798685" y="5038886"/>
            <a:ext cx="3139440" cy="914400"/>
          </a:xfrm>
          <a:prstGeom prst="round1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cs typeface="Times New Roman" panose="02020603050405020304" pitchFamily="18" charset="0"/>
              </a:rPr>
              <a:t>У</a:t>
            </a:r>
            <a:r>
              <a:rPr lang="ru-RU" sz="28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П</a:t>
            </a:r>
            <a:r>
              <a:rPr lang="ru-RU" sz="2800" b="1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АТЕНТ</a:t>
            </a:r>
            <a:endParaRPr lang="ru-RU" sz="2800" b="1" i="1" dirty="0"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с одним скругленным углом 16"/>
          <p:cNvSpPr/>
          <p:nvPr/>
        </p:nvSpPr>
        <p:spPr>
          <a:xfrm>
            <a:off x="223339" y="4830443"/>
            <a:ext cx="3139440" cy="914400"/>
          </a:xfrm>
          <a:prstGeom prst="round1Rect">
            <a:avLst/>
          </a:prstGeom>
          <a:solidFill>
            <a:schemeClr val="bg1"/>
          </a:solidFill>
          <a:ln w="76200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cs typeface="Times New Roman" panose="02020603050405020304" pitchFamily="18" charset="0"/>
              </a:rPr>
              <a:t>У</a:t>
            </a:r>
            <a:r>
              <a:rPr lang="ru-RU" sz="2800" b="1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РЕБЁНОК</a:t>
            </a:r>
            <a:endParaRPr lang="ru-RU" sz="2800" b="1" i="1" dirty="0"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с одним скругленным углом 17"/>
          <p:cNvSpPr/>
          <p:nvPr/>
        </p:nvSpPr>
        <p:spPr>
          <a:xfrm>
            <a:off x="4553306" y="5409995"/>
            <a:ext cx="3139440" cy="914400"/>
          </a:xfrm>
          <a:prstGeom prst="round1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cs typeface="Times New Roman" panose="02020603050405020304" pitchFamily="18" charset="0"/>
              </a:rPr>
              <a:t>У</a:t>
            </a:r>
            <a:r>
              <a:rPr lang="ru-RU" sz="2800" b="1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РОДИТЕЛЬ ИЛИ ПЕДАГОГ</a:t>
            </a:r>
            <a:endParaRPr lang="ru-RU" sz="2800" b="1" i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0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25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2120" y="2585866"/>
            <a:ext cx="443484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+mn-lt"/>
              </a:rPr>
              <a:t>Август 2017 года -  </a:t>
            </a:r>
            <a:r>
              <a:rPr lang="ru-RU" b="1" dirty="0" smtClean="0">
                <a:solidFill>
                  <a:srgbClr val="C00000"/>
                </a:solidFill>
                <a:latin typeface="+mn-lt"/>
              </a:rPr>
              <a:t>8 изобретений</a:t>
            </a:r>
            <a:r>
              <a:rPr lang="ru-RU" b="1" dirty="0" smtClean="0">
                <a:latin typeface="+mn-lt"/>
              </a:rPr>
              <a:t/>
            </a:r>
            <a:br>
              <a:rPr lang="ru-RU" b="1" dirty="0" smtClean="0">
                <a:latin typeface="+mn-lt"/>
              </a:rPr>
            </a:br>
            <a:r>
              <a:rPr lang="ru-RU" b="1" dirty="0" smtClean="0">
                <a:latin typeface="+mn-lt"/>
              </a:rPr>
              <a:t> (</a:t>
            </a:r>
            <a:r>
              <a:rPr lang="ru-RU" b="1" dirty="0" err="1" smtClean="0">
                <a:latin typeface="+mn-lt"/>
              </a:rPr>
              <a:t>г.Пермь</a:t>
            </a:r>
            <a:r>
              <a:rPr lang="ru-RU" b="1" dirty="0" smtClean="0">
                <a:latin typeface="+mn-lt"/>
              </a:rPr>
              <a:t>)</a:t>
            </a:r>
            <a:endParaRPr lang="ru-RU" b="1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21" b="99331" l="3957" r="89688">
                        <a14:foregroundMark x1="3957" y1="16635" x2="46523" y2="26960"/>
                        <a14:foregroundMark x1="85252" y1="1721" x2="72542" y2="24283"/>
                        <a14:foregroundMark x1="59712" y1="83270" x2="61631" y2="993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60" y="35538"/>
            <a:ext cx="5437246" cy="6822461"/>
          </a:xfrm>
        </p:spPr>
      </p:pic>
      <p:sp>
        <p:nvSpPr>
          <p:cNvPr id="5" name="5-конечная звезда 4"/>
          <p:cNvSpPr/>
          <p:nvPr/>
        </p:nvSpPr>
        <p:spPr>
          <a:xfrm>
            <a:off x="9540240" y="4404360"/>
            <a:ext cx="350520" cy="28956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49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6820" y="2675730"/>
            <a:ext cx="4419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+mn-lt"/>
              </a:rPr>
              <a:t>Январь 2018 года –</a:t>
            </a:r>
            <a:br>
              <a:rPr lang="ru-RU" b="1" dirty="0" smtClean="0">
                <a:solidFill>
                  <a:srgbClr val="002060"/>
                </a:solidFill>
                <a:latin typeface="+mn-lt"/>
              </a:rPr>
            </a:br>
            <a:r>
              <a:rPr lang="ru-RU" b="1" dirty="0" smtClean="0">
                <a:solidFill>
                  <a:srgbClr val="C00000"/>
                </a:solidFill>
                <a:latin typeface="+mn-lt"/>
              </a:rPr>
              <a:t>73 изобретения</a:t>
            </a:r>
            <a:r>
              <a:rPr lang="ru-RU" b="1" dirty="0" smtClean="0">
                <a:latin typeface="+mn-lt"/>
              </a:rPr>
              <a:t/>
            </a:r>
            <a:br>
              <a:rPr lang="ru-RU" b="1" dirty="0" smtClean="0">
                <a:latin typeface="+mn-lt"/>
              </a:rPr>
            </a:br>
            <a:r>
              <a:rPr lang="ru-RU" b="1" dirty="0" smtClean="0">
                <a:latin typeface="+mn-lt"/>
              </a:rPr>
              <a:t>(11 территорий)</a:t>
            </a:r>
            <a:br>
              <a:rPr lang="ru-RU" b="1" dirty="0" smtClean="0">
                <a:latin typeface="+mn-lt"/>
              </a:rPr>
            </a:br>
            <a:endParaRPr lang="ru-RU" b="1" dirty="0">
              <a:latin typeface="+mn-lt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8" b="99904" l="5156" r="89688">
                        <a14:foregroundMark x1="16187" y1="13384" x2="32854" y2="28394"/>
                        <a14:foregroundMark x1="5156" y1="16539" x2="7314" y2="22849"/>
                        <a14:foregroundMark x1="40288" y1="19694" x2="85612" y2="2103"/>
                        <a14:foregroundMark x1="59233" y1="84895" x2="59712" y2="99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880" y="0"/>
            <a:ext cx="5394960" cy="6766341"/>
          </a:xfrm>
        </p:spPr>
      </p:pic>
      <p:sp>
        <p:nvSpPr>
          <p:cNvPr id="7" name="5-конечная звезда 6"/>
          <p:cNvSpPr/>
          <p:nvPr/>
        </p:nvSpPr>
        <p:spPr>
          <a:xfrm>
            <a:off x="7844790" y="4259580"/>
            <a:ext cx="350520" cy="28956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6156960" y="3193732"/>
            <a:ext cx="350520" cy="28956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8442960" y="2098883"/>
            <a:ext cx="350520" cy="28956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8442960" y="3708821"/>
            <a:ext cx="350520" cy="28956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8195310" y="4693920"/>
            <a:ext cx="350520" cy="28956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8202930" y="5092801"/>
            <a:ext cx="350520" cy="28956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8378190" y="4085114"/>
            <a:ext cx="350520" cy="28956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6210300" y="4549140"/>
            <a:ext cx="350520" cy="28956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5-конечная звезда 14"/>
          <p:cNvSpPr/>
          <p:nvPr/>
        </p:nvSpPr>
        <p:spPr>
          <a:xfrm>
            <a:off x="6393180" y="5913120"/>
            <a:ext cx="350520" cy="28956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5-конечная звезда 15"/>
          <p:cNvSpPr/>
          <p:nvPr/>
        </p:nvSpPr>
        <p:spPr>
          <a:xfrm>
            <a:off x="7658100" y="5242560"/>
            <a:ext cx="350520" cy="28956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5-конечная звезда 16"/>
          <p:cNvSpPr/>
          <p:nvPr/>
        </p:nvSpPr>
        <p:spPr>
          <a:xfrm>
            <a:off x="9090660" y="4259580"/>
            <a:ext cx="350520" cy="28956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11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414</Words>
  <Application>Microsoft Office PowerPoint</Application>
  <PresentationFormat>Широкоэкранный</PresentationFormat>
  <Paragraphs>83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 МАДОУ «Эврика» г.Перми</vt:lpstr>
      <vt:lpstr>Презентация PowerPoint</vt:lpstr>
      <vt:lpstr>Презентация PowerPoint</vt:lpstr>
      <vt:lpstr>«Мы видим, что научно-технический потенциал в России очень большой, и мы надеемся, что наши изобретатели и будут более эффективно использовать инструмент интеллектуальной собственности. Для этого нужно выходить на уровень патентной заявки», — сообщил руководитель Федеральной службы  по интеллектуальной собственности  Григорий  Петрович Ивлиев.</vt:lpstr>
      <vt:lpstr>Патент - (от лат. patens — открытый, ясный, очевидный от полного наименования — litterae patentes — открытое письмо) — охранный документ, удостоверяющий исключительное право, авторство и приоритет изобретения.</vt:lpstr>
      <vt:lpstr>Детское изобретение - это устройство (конструкция), созданное для использования ребёнком в своей деятельности </vt:lpstr>
      <vt:lpstr>Презентация PowerPoint</vt:lpstr>
      <vt:lpstr>Август 2017 года -  8 изобретений  (г.Пермь)</vt:lpstr>
      <vt:lpstr>Январь 2018 года – 73 изобретения (11 территорий) </vt:lpstr>
      <vt:lpstr>Пылесос</vt:lpstr>
      <vt:lpstr>  Январь 2019 года – более 80 изобретений ( 15 территорий Пермского края)</vt:lpstr>
      <vt:lpstr>Презентация PowerPoint</vt:lpstr>
      <vt:lpstr>Результаты:</vt:lpstr>
      <vt:lpstr>Результаты:</vt:lpstr>
      <vt:lpstr>Результаты:</vt:lpstr>
      <vt:lpstr>Результаты:</vt:lpstr>
      <vt:lpstr>17 января – Всемирный день детских изобретений</vt:lpstr>
      <vt:lpstr>Благодарим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Мой</dc:creator>
  <cp:lastModifiedBy>АХЧ</cp:lastModifiedBy>
  <cp:revision>27</cp:revision>
  <dcterms:created xsi:type="dcterms:W3CDTF">2019-01-14T19:04:52Z</dcterms:created>
  <dcterms:modified xsi:type="dcterms:W3CDTF">2019-01-16T13:34:49Z</dcterms:modified>
</cp:coreProperties>
</file>