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56" r:id="rId2"/>
  </p:sldMasterIdLst>
  <p:notesMasterIdLst>
    <p:notesMasterId r:id="rId60"/>
  </p:notesMasterIdLst>
  <p:handoutMasterIdLst>
    <p:handoutMasterId r:id="rId61"/>
  </p:handoutMasterIdLst>
  <p:sldIdLst>
    <p:sldId id="343" r:id="rId3"/>
    <p:sldId id="344" r:id="rId4"/>
    <p:sldId id="258" r:id="rId5"/>
    <p:sldId id="280" r:id="rId6"/>
    <p:sldId id="259" r:id="rId7"/>
    <p:sldId id="346" r:id="rId8"/>
    <p:sldId id="257" r:id="rId9"/>
    <p:sldId id="279" r:id="rId10"/>
    <p:sldId id="299" r:id="rId11"/>
    <p:sldId id="292" r:id="rId12"/>
    <p:sldId id="359" r:id="rId13"/>
    <p:sldId id="361" r:id="rId14"/>
    <p:sldId id="362" r:id="rId15"/>
    <p:sldId id="363" r:id="rId16"/>
    <p:sldId id="364" r:id="rId17"/>
    <p:sldId id="331" r:id="rId18"/>
    <p:sldId id="347" r:id="rId19"/>
    <p:sldId id="340" r:id="rId20"/>
    <p:sldId id="348" r:id="rId21"/>
    <p:sldId id="304" r:id="rId22"/>
    <p:sldId id="289" r:id="rId23"/>
    <p:sldId id="302" r:id="rId24"/>
    <p:sldId id="306" r:id="rId25"/>
    <p:sldId id="314" r:id="rId26"/>
    <p:sldId id="309" r:id="rId27"/>
    <p:sldId id="358" r:id="rId28"/>
    <p:sldId id="353" r:id="rId29"/>
    <p:sldId id="354" r:id="rId30"/>
    <p:sldId id="360" r:id="rId31"/>
    <p:sldId id="365" r:id="rId32"/>
    <p:sldId id="333" r:id="rId33"/>
    <p:sldId id="349" r:id="rId34"/>
    <p:sldId id="321" r:id="rId35"/>
    <p:sldId id="318" r:id="rId36"/>
    <p:sldId id="294" r:id="rId37"/>
    <p:sldId id="323" r:id="rId38"/>
    <p:sldId id="297" r:id="rId39"/>
    <p:sldId id="335" r:id="rId40"/>
    <p:sldId id="350" r:id="rId41"/>
    <p:sldId id="316" r:id="rId42"/>
    <p:sldId id="341" r:id="rId43"/>
    <p:sldId id="342" r:id="rId44"/>
    <p:sldId id="317" r:id="rId45"/>
    <p:sldId id="356" r:id="rId46"/>
    <p:sldId id="334" r:id="rId47"/>
    <p:sldId id="352" r:id="rId48"/>
    <p:sldId id="312" r:id="rId49"/>
    <p:sldId id="313" r:id="rId50"/>
    <p:sldId id="337" r:id="rId51"/>
    <p:sldId id="351" r:id="rId52"/>
    <p:sldId id="367" r:id="rId53"/>
    <p:sldId id="338" r:id="rId54"/>
    <p:sldId id="283" r:id="rId55"/>
    <p:sldId id="285" r:id="rId56"/>
    <p:sldId id="336" r:id="rId57"/>
    <p:sldId id="278" r:id="rId58"/>
    <p:sldId id="345" r:id="rId59"/>
  </p:sldIdLst>
  <p:sldSz cx="12192000" cy="6858000"/>
  <p:notesSz cx="6858000" cy="9144000"/>
  <p:embeddedFontLst>
    <p:embeddedFont>
      <p:font typeface="Open Sans SemiBold" panose="020B0604020202020204" charset="0"/>
      <p:regular r:id="rId62"/>
      <p:bold r:id="rId63"/>
      <p:italic r:id="rId64"/>
      <p:boldItalic r:id="rId65"/>
    </p:embeddedFont>
    <p:embeddedFont>
      <p:font typeface="MS PGothic" panose="020B0600070205080204" pitchFamily="34" charset="-128"/>
      <p:regular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Arial Black" panose="020B0A04020102020204" pitchFamily="34" charset="0"/>
      <p:bold r:id="rId69"/>
    </p:embeddedFont>
    <p:embeddedFont>
      <p:font typeface="Montserrat" panose="020B0604020202020204" charset="-52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Open Sans" panose="020B0604020202020204" charset="0"/>
      <p:regular r:id="rId78"/>
      <p:bold r:id="rId79"/>
      <p:italic r:id="rId80"/>
      <p:boldItalic r:id="rId81"/>
    </p:embeddedFont>
    <p:embeddedFont>
      <p:font typeface="Franklin Gothic Demi" panose="020B0703020102020204" pitchFamily="34" charset="0"/>
      <p:regular r:id="rId82"/>
      <p:italic r:id="rId83"/>
    </p:embeddedFont>
    <p:embeddedFont>
      <p:font typeface="Arial Narrow" panose="020B060602020203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000000"/>
          </p15:clr>
        </p15:guide>
        <p15:guide id="3" pos="257" userDrawn="1">
          <p15:clr>
            <a:srgbClr val="000000"/>
          </p15:clr>
        </p15:guide>
        <p15:guide id="4" pos="7423" userDrawn="1">
          <p15:clr>
            <a:srgbClr val="000000"/>
          </p15:clr>
        </p15:guide>
        <p15:guide id="6" pos="415" userDrawn="1">
          <p15:clr>
            <a:srgbClr val="000000"/>
          </p15:clr>
        </p15:guide>
        <p15:guide id="9" orient="horz" pos="4320" userDrawn="1">
          <p15:clr>
            <a:srgbClr val="000000"/>
          </p15:clr>
        </p15:guide>
        <p15:guide id="12" pos="768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801"/>
    <a:srgbClr val="00850B"/>
    <a:srgbClr val="B71D3F"/>
    <a:srgbClr val="B41D3E"/>
    <a:srgbClr val="FFD966"/>
    <a:srgbClr val="FF7500"/>
    <a:srgbClr val="B9AB00"/>
    <a:srgbClr val="6585C0"/>
    <a:srgbClr val="E87701"/>
    <a:srgbClr val="D60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084A0F-9C0E-4D64-AB93-F340531244CB}">
  <a:tblStyle styleId="{07084A0F-9C0E-4D64-AB93-F340531244C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778" y="34"/>
      </p:cViewPr>
      <p:guideLst>
        <p:guide orient="horz" pos="300"/>
        <p:guide pos="257"/>
        <p:guide pos="7423"/>
        <p:guide pos="415"/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handoutMaster" Target="handoutMasters/handoutMaster1.xml"/><Relationship Id="rId82" Type="http://schemas.openxmlformats.org/officeDocument/2006/relationships/font" Target="fonts/font21.fntdata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A2-1945-BECC-C8725C1EE68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A2-1945-BECC-C8725C1EE68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A2-1945-BECC-C8725C1EE688}"/>
              </c:ext>
            </c:extLst>
          </c:dPt>
          <c:cat>
            <c:strRef>
              <c:f>Sheet1!$A$2:$A$5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Nov</c:v>
                </c:pt>
                <c:pt idx="3">
                  <c:v>Dec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A2-1945-BECC-C8725C1EE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26"/>
        <c:axId val="727519391"/>
        <c:axId val="690515471"/>
      </c:barChart>
      <c:catAx>
        <c:axId val="727519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515471"/>
        <c:crosses val="autoZero"/>
        <c:auto val="1"/>
        <c:lblAlgn val="ctr"/>
        <c:lblOffset val="100"/>
        <c:noMultiLvlLbl val="0"/>
      </c:catAx>
      <c:valAx>
        <c:axId val="6905154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751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A2-1945-BECC-C8725C1EE68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A2-1945-BECC-C8725C1EE68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A2-1945-BECC-C8725C1EE688}"/>
              </c:ext>
            </c:extLst>
          </c:dPt>
          <c:cat>
            <c:strRef>
              <c:f>Sheet1!$A$2:$A$5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Nov</c:v>
                </c:pt>
                <c:pt idx="3">
                  <c:v>Dec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A2-1945-BECC-C8725C1EE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26"/>
        <c:axId val="727519391"/>
        <c:axId val="690515471"/>
      </c:barChart>
      <c:catAx>
        <c:axId val="727519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515471"/>
        <c:crosses val="autoZero"/>
        <c:auto val="1"/>
        <c:lblAlgn val="ctr"/>
        <c:lblOffset val="100"/>
        <c:noMultiLvlLbl val="0"/>
      </c:catAx>
      <c:valAx>
        <c:axId val="6905154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751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A2-1945-BECC-C8725C1EE68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A2-1945-BECC-C8725C1EE68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A2-1945-BECC-C8725C1EE688}"/>
              </c:ext>
            </c:extLst>
          </c:dPt>
          <c:cat>
            <c:strRef>
              <c:f>Sheet1!$A$2:$A$5</c:f>
              <c:strCache>
                <c:ptCount val="4"/>
                <c:pt idx="0">
                  <c:v>Aug</c:v>
                </c:pt>
                <c:pt idx="1">
                  <c:v>Sep</c:v>
                </c:pt>
                <c:pt idx="2">
                  <c:v>Nov</c:v>
                </c:pt>
                <c:pt idx="3">
                  <c:v>Dec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A2-1945-BECC-C8725C1EE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26"/>
        <c:axId val="727519391"/>
        <c:axId val="690515471"/>
      </c:barChart>
      <c:catAx>
        <c:axId val="727519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515471"/>
        <c:crosses val="autoZero"/>
        <c:auto val="1"/>
        <c:lblAlgn val="ctr"/>
        <c:lblOffset val="100"/>
        <c:noMultiLvlLbl val="0"/>
      </c:catAx>
      <c:valAx>
        <c:axId val="6905154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751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accent1"/>
                </a:gs>
              </a:gsLst>
              <a:lin ang="5400000" scaled="1"/>
            </a:gradFill>
          </c:spPr>
          <c:cat>
            <c:numRef>
              <c:f>Sheet1!$A$2:$A$8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39</c:v>
                </c:pt>
                <c:pt idx="4">
                  <c:v>33</c:v>
                </c:pt>
                <c:pt idx="5">
                  <c:v>35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0-8A41-A8CA-341CC40E5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782080"/>
        <c:axId val="420784000"/>
      </c:areaChart>
      <c:catAx>
        <c:axId val="42078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Calibri" panose="020F0502020204030204" pitchFamily="34" charset="0"/>
              </a:defRPr>
            </a:pPr>
            <a:endParaRPr lang="ru-RU"/>
          </a:p>
        </c:txPr>
        <c:crossAx val="420784000"/>
        <c:crosses val="autoZero"/>
        <c:auto val="1"/>
        <c:lblAlgn val="ctr"/>
        <c:lblOffset val="100"/>
        <c:noMultiLvlLbl val="0"/>
      </c:catAx>
      <c:valAx>
        <c:axId val="4207840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  <a:alpha val="1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  <a:alpha val="10000"/>
              </a:schemeClr>
            </a:solidFill>
          </a:ln>
        </c:spPr>
        <c:txPr>
          <a:bodyPr/>
          <a:lstStyle/>
          <a:p>
            <a:pPr>
              <a:defRPr baseline="0">
                <a:latin typeface="Calibri" panose="020F0502020204030204" pitchFamily="34" charset="0"/>
              </a:defRPr>
            </a:pPr>
            <a:endParaRPr lang="ru-RU"/>
          </a:p>
        </c:txPr>
        <c:crossAx val="420782080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5E68-3745-8876-4D4638D2B2D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5E68-3745-8876-4D4638D2B2D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5E68-3745-8876-4D4638D2B2D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5E68-3745-8876-4D4638D2B2D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68-3745-8876-4D4638D2B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5">
          <a:noFill/>
        </a:ln>
      </c:spPr>
    </c:plotArea>
    <c:plotVisOnly val="1"/>
    <c:dispBlanksAs val="gap"/>
    <c:showDLblsOverMax val="0"/>
  </c:chart>
  <c:txPr>
    <a:bodyPr/>
    <a:lstStyle/>
    <a:p>
      <a:pPr>
        <a:defRPr sz="999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6C305-4C28-4627-A19C-E85446086236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1C41B-D48E-4BFC-A28E-6B4FEDDCD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6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69f2a5a6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gf69f2a5a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b="1" dirty="0"/>
              <a:t>КАРТЫ РАЗВИТИЯ ДЕТЕЙ ОТ 0 ДО 3 ЛЕТ </a:t>
            </a:r>
          </a:p>
          <a:p>
            <a:r>
              <a:rPr lang="ru-RU" dirty="0"/>
              <a:t>(128 стр.) </a:t>
            </a:r>
          </a:p>
          <a:p>
            <a:r>
              <a:rPr lang="ru-RU" i="1" dirty="0"/>
              <a:t>ISBN 978-5-4454-0763-8</a:t>
            </a:r>
          </a:p>
          <a:p>
            <a:endParaRPr lang="ru-RU" dirty="0"/>
          </a:p>
          <a:p>
            <a:r>
              <a:rPr lang="ru-RU" dirty="0"/>
              <a:t>Издание предназначено для документирования результатов педагогических наблюдений за динамикой развития детей от рождения до 3 лет в соответствии с требованиями Федерального государственного образовательного стандарта дошкольного образования (ФГОС ДО).</a:t>
            </a:r>
          </a:p>
          <a:p>
            <a:r>
              <a:rPr lang="ru-RU" dirty="0"/>
              <a:t>Карты могут использоваться при организации развивающего оценивания, предусмотренного Примерной основной образовательной программой дошкольного образования (</a:t>
            </a:r>
            <a:r>
              <a:rPr lang="ru-RU" dirty="0" err="1"/>
              <a:t>fgosreestr.ru</a:t>
            </a:r>
            <a:r>
              <a:rPr lang="ru-RU" dirty="0"/>
              <a:t>) и другими образовательными программами, для наблюдения за индивидуальной траекторией развития каждого ребенка.</a:t>
            </a:r>
          </a:p>
          <a:p>
            <a:r>
              <a:rPr lang="ru-RU" dirty="0"/>
              <a:t>Карты развития содержат методические рекомендации и комплекты бланков для записи наблюдений с перечнем умений и навыков детей и выделенными</a:t>
            </a:r>
          </a:p>
          <a:p>
            <a:r>
              <a:rPr lang="ru-RU" dirty="0"/>
              <a:t>возрастными периодами их первого проявления.</a:t>
            </a:r>
          </a:p>
          <a:p>
            <a:r>
              <a:rPr lang="ru-RU" dirty="0"/>
              <a:t>Перечень структурирован по пяти образовательным областям: социально-коммуникативному, познавательному, речевому, художественно-эстетическому и физическому развитию — и сопровождается удобной системой навигации.</a:t>
            </a:r>
          </a:p>
          <a:p>
            <a:r>
              <a:rPr lang="ru-RU" dirty="0"/>
              <a:t>Для педагогов дошкольного образования, руководителей организаций, осуществляющих образовательную деятельность в сфере дошкольного образования, родителей и других лиц, заинтересованных в детском развитии.</a:t>
            </a:r>
          </a:p>
          <a:p>
            <a:endParaRPr lang="ru-RU" dirty="0"/>
          </a:p>
          <a:p>
            <a:r>
              <a:rPr lang="ru-RU" b="1" dirty="0"/>
              <a:t>КАРТЫ РАЗВИТИЯ ДЕТЕЙ ОТ 3 ДО 7 ЛЕТ </a:t>
            </a:r>
          </a:p>
          <a:p>
            <a:r>
              <a:rPr lang="ru-RU" dirty="0"/>
              <a:t>(112 стр.) </a:t>
            </a:r>
          </a:p>
          <a:p>
            <a:r>
              <a:rPr lang="ru-RU" i="1" dirty="0"/>
              <a:t>ISBN 978-5-4454-0764-5</a:t>
            </a:r>
          </a:p>
          <a:p>
            <a:endParaRPr lang="ru-RU" dirty="0"/>
          </a:p>
          <a:p>
            <a:r>
              <a:rPr lang="ru-RU" dirty="0"/>
              <a:t>Издание предназначено для документирования результатов педагогических наблюдений за динамикой развития детей от 3 до 7 лет в соответствии с требованиями Федерального государственного образовательного стандарта дошкольного образования (ФГОС ДО).</a:t>
            </a:r>
          </a:p>
          <a:p>
            <a:r>
              <a:rPr lang="ru-RU" dirty="0"/>
              <a:t>Карты могут использоваться при организации развивающего оценивания, предусмотренного Примерной основной образовательной программой дошкольного образования (</a:t>
            </a:r>
            <a:r>
              <a:rPr lang="ru-RU" dirty="0" err="1"/>
              <a:t>fgosreestr.ru</a:t>
            </a:r>
            <a:r>
              <a:rPr lang="ru-RU" dirty="0"/>
              <a:t>) и другими образовательными программами, для наблюдения за индивидуальным развитием каждого ребенка.</a:t>
            </a:r>
          </a:p>
          <a:p>
            <a:r>
              <a:rPr lang="ru-RU" dirty="0"/>
              <a:t>Карты развития представляют собой комплекты бланков для фиксирования результатов наблюдений с перечнем умений и навыков детей и выделенными возрастными периодами их первого проявления. Перечень структурирован по пяти образовательным областям развития: социально-коммуникативному, познавательному, речевому, художественно-эстетическому и физическому — и сопровождается удобной системой навигации.</a:t>
            </a:r>
          </a:p>
          <a:p>
            <a:r>
              <a:rPr lang="ru-RU" dirty="0"/>
              <a:t>Для педагогов дошкольного образования, руководителей организаций, осуществляющих образовательную деятельность в сфере дошкольного образования, родителей и других лиц, заинтересованных в успешном развитии ребенка.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6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174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83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69f2a5a6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gf69f2a5a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233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168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1. </a:t>
            </a:r>
            <a:r>
              <a:rPr lang="ru-RU" sz="1200" dirty="0"/>
              <a:t>Целенаправленное </a:t>
            </a:r>
            <a:r>
              <a:rPr lang="ru-RU" sz="1200" b="1" dirty="0"/>
              <a:t>развитие «способностей-предшественников»</a:t>
            </a:r>
            <a:r>
              <a:rPr lang="ru-RU" sz="1200" dirty="0"/>
              <a:t> (ранних </a:t>
            </a:r>
            <a:r>
              <a:rPr lang="ru-RU" sz="1200" dirty="0" err="1"/>
              <a:t>дочисловых</a:t>
            </a:r>
            <a:r>
              <a:rPr lang="ru-RU" sz="1200" dirty="0"/>
              <a:t> математических способностей), </a:t>
            </a:r>
            <a:r>
              <a:rPr lang="x-none" sz="1200" dirty="0"/>
              <a:t>на основе которых в дальнейшем происходит освоение собственно математический понятий, представлений и действий.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2. Р</a:t>
            </a:r>
            <a:r>
              <a:rPr lang="x-none" dirty="0"/>
              <a:t>азвитие математических понятий, представлений и действий и в контексте ситуаций повседневной жизни, детской деятельности и режимных моментов</a:t>
            </a:r>
            <a:r>
              <a:rPr lang="ru-RU" dirty="0"/>
              <a:t> с привлечением </a:t>
            </a:r>
            <a:r>
              <a:rPr lang="ru-RU" b="1" dirty="0"/>
              <a:t>жизненного опыта детей</a:t>
            </a:r>
            <a:r>
              <a:rPr lang="x-none" dirty="0"/>
              <a:t> </a:t>
            </a:r>
            <a:r>
              <a:rPr lang="x-none" dirty="0">
                <a:solidFill>
                  <a:srgbClr val="00B050"/>
                </a:solidFill>
              </a:rPr>
              <a:t>(время, календарь, последовательности действий, игра и математические элементы в ролевой, символической и режиссерской играх)</a:t>
            </a:r>
            <a:r>
              <a:rPr lang="ru-RU" dirty="0"/>
              <a:t>, в</a:t>
            </a:r>
            <a:r>
              <a:rPr lang="x-none" dirty="0"/>
              <a:t> других образовательных областях </a:t>
            </a:r>
            <a:r>
              <a:rPr lang="x-none" dirty="0">
                <a:solidFill>
                  <a:srgbClr val="00B050"/>
                </a:solidFill>
              </a:rPr>
              <a:t>(музыка, эксперименты, игры т.п.)</a:t>
            </a:r>
            <a:r>
              <a:rPr lang="ru-RU" dirty="0"/>
              <a:t>, в свободной деятельности.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4. Целенаправленное развитие понимания </a:t>
            </a:r>
            <a:r>
              <a:rPr lang="ru-RU" i="1" dirty="0"/>
              <a:t>базовых математических представлений и концепций</a:t>
            </a:r>
            <a:r>
              <a:rPr lang="ru-RU" dirty="0"/>
              <a:t> с помощью материалов и игр УМК «Мате:плюс. Математика в детском саду».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5. Осознанное с</a:t>
            </a:r>
            <a:r>
              <a:rPr lang="x-none" dirty="0"/>
              <a:t>оздание пространственно-предметной среды </a:t>
            </a:r>
            <a:r>
              <a:rPr lang="ru-RU" dirty="0"/>
              <a:t/>
            </a:r>
            <a:br>
              <a:rPr lang="ru-RU" dirty="0"/>
            </a:br>
            <a:r>
              <a:rPr lang="x-none" b="1" dirty="0"/>
              <a:t>для спонтанного освоения </a:t>
            </a:r>
            <a:r>
              <a:rPr lang="x-none" dirty="0"/>
              <a:t>детьми математических представлений и </a:t>
            </a:r>
            <a:r>
              <a:rPr lang="ru-RU" dirty="0"/>
              <a:t>математической деятельности</a:t>
            </a:r>
            <a:r>
              <a:rPr lang="x-none" dirty="0"/>
              <a:t>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6. </a:t>
            </a:r>
            <a:r>
              <a:rPr lang="x-none" sz="1200" dirty="0"/>
              <a:t>Формирование необходимых для обеспечения качества образовательного процесса профессиональных компетентностей педагогов в ходе </a:t>
            </a:r>
            <a:r>
              <a:rPr lang="x-none" sz="1200" b="1" dirty="0"/>
              <a:t>дополнительного профессионального обучения и профессионального консультирования</a:t>
            </a:r>
            <a:r>
              <a:rPr lang="x-none" sz="1200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74107-6667-435C-B785-5759359613B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725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290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1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/>
              <a:t>Выготский, Лев Семенович</a:t>
            </a:r>
          </a:p>
          <a:p>
            <a:r>
              <a:rPr lang="ru-RU" dirty="0"/>
              <a:t>Мышление и речь : психологические исследования </a:t>
            </a:r>
          </a:p>
          <a:p>
            <a:endParaRPr lang="ru-RU" dirty="0"/>
          </a:p>
          <a:p>
            <a:r>
              <a:rPr lang="ru-RU" dirty="0"/>
              <a:t>ISBN 978-5-4454-0723-2</a:t>
            </a:r>
          </a:p>
          <a:p>
            <a:endParaRPr lang="ru-RU" dirty="0"/>
          </a:p>
          <a:p>
            <a:r>
              <a:rPr lang="ru-RU" dirty="0"/>
              <a:t>368 стр.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Книга «Мышление и речь», написанная в начале XX века, считается одной из основополагающих</a:t>
            </a:r>
          </a:p>
          <a:p>
            <a:r>
              <a:rPr lang="ru-RU" dirty="0"/>
              <a:t>работ в области современной психологической науки, ориентиром для любого думающего читателя.</a:t>
            </a:r>
          </a:p>
          <a:p>
            <a:r>
              <a:rPr lang="ru-RU" dirty="0"/>
              <a:t>Исследуя причины кризиса в психологии, возникшие в начале прошлого века, Л. С. Выготский обнаружил</a:t>
            </a:r>
          </a:p>
          <a:p>
            <a:r>
              <a:rPr lang="ru-RU" dirty="0"/>
              <a:t>во всех современных ему концепциях развития психики ошибочный, по его мнению, подход, который он назвал</a:t>
            </a:r>
          </a:p>
          <a:p>
            <a:r>
              <a:rPr lang="ru-RU" dirty="0"/>
              <a:t>«натуралистическим», пытающимся «выстроить в один ряд психологическое развитие животного и развитие</a:t>
            </a:r>
          </a:p>
          <a:p>
            <a:r>
              <a:rPr lang="ru-RU" dirty="0"/>
              <a:t>ребенка». Этому подходу Выготский противопоставил свою культурно-историческую концепцию развития</a:t>
            </a:r>
          </a:p>
          <a:p>
            <a:r>
              <a:rPr lang="ru-RU" dirty="0"/>
              <a:t>психики. Основные положения этой теории нашли отражение в книге «Мышление и речь» и сохранили</a:t>
            </a:r>
          </a:p>
          <a:p>
            <a:r>
              <a:rPr lang="ru-RU" dirty="0"/>
              <a:t>свое значение для многих поколений ученых — как зарубежных, так и отечественных.</a:t>
            </a:r>
          </a:p>
          <a:p>
            <a:r>
              <a:rPr lang="ru-RU" dirty="0"/>
              <a:t>Данная публикация воспроизводит первое издание книги «Мышление и речь» Л. С. Выготского, вышедшее</a:t>
            </a:r>
          </a:p>
          <a:p>
            <a:r>
              <a:rPr lang="ru-RU" dirty="0"/>
              <a:t>в 1934 году, с учетом правил современной орфографии и пунктуации, и сопровождается предисловием</a:t>
            </a:r>
          </a:p>
          <a:p>
            <a:r>
              <a:rPr lang="ru-RU" dirty="0"/>
              <a:t>Л. Ф. Обуховой, профессора, доктора психологических наук, заведующей кафедрой возрастной психологии</a:t>
            </a:r>
          </a:p>
          <a:p>
            <a:r>
              <a:rPr lang="ru-RU" dirty="0"/>
              <a:t>факультета психологии образования МГППУ, одного из ведущих исследователей научного наследия Л. С. Выготского.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r>
              <a:rPr lang="ru-RU" dirty="0"/>
              <a:t>Л. Ф. Обухова. Л. С. Выготский под знаком времени 6</a:t>
            </a:r>
          </a:p>
          <a:p>
            <a:r>
              <a:rPr lang="ru-RU" dirty="0"/>
              <a:t>Предисловие автора 20</a:t>
            </a:r>
          </a:p>
          <a:p>
            <a:r>
              <a:rPr lang="ru-RU" dirty="0"/>
              <a:t>ГЛАВА ЕРВАЯ	</a:t>
            </a:r>
          </a:p>
          <a:p>
            <a:r>
              <a:rPr lang="ru-RU" dirty="0"/>
              <a:t>Проблема и метод исследования 24</a:t>
            </a:r>
          </a:p>
          <a:p>
            <a:r>
              <a:rPr lang="ru-RU" dirty="0"/>
              <a:t>ГЛАВА ВТОРАЯ</a:t>
            </a:r>
          </a:p>
          <a:p>
            <a:r>
              <a:rPr lang="ru-RU" dirty="0"/>
              <a:t>Проблема речи и мышления ребенка в учении Ж. Пиаже 37</a:t>
            </a:r>
          </a:p>
          <a:p>
            <a:r>
              <a:rPr lang="ru-RU" dirty="0"/>
              <a:t>ГЛАВА ТРЕТЬЯ	</a:t>
            </a:r>
          </a:p>
          <a:p>
            <a:r>
              <a:rPr lang="ru-RU" dirty="0"/>
              <a:t>Проблема развития речи в учении В. Штерна 90</a:t>
            </a:r>
          </a:p>
          <a:p>
            <a:r>
              <a:rPr lang="ru-RU" dirty="0"/>
              <a:t>ГЛАВА ЧЕТВЕРТАЯ	</a:t>
            </a:r>
          </a:p>
          <a:p>
            <a:r>
              <a:rPr lang="ru-RU" dirty="0"/>
              <a:t>Генетические корни мышления и речи 99</a:t>
            </a:r>
          </a:p>
          <a:p>
            <a:r>
              <a:rPr lang="ru-RU" dirty="0"/>
              <a:t>ГЛАВА ПЯТАЯ	</a:t>
            </a:r>
          </a:p>
          <a:p>
            <a:r>
              <a:rPr lang="ru-RU" dirty="0"/>
              <a:t>Экспериментальное исследование развития понятий 126</a:t>
            </a:r>
          </a:p>
          <a:p>
            <a:r>
              <a:rPr lang="ru-RU" dirty="0"/>
              <a:t>ГЛАВА ШЕСТАЯ</a:t>
            </a:r>
          </a:p>
          <a:p>
            <a:r>
              <a:rPr lang="ru-RU" dirty="0"/>
              <a:t>Исследование развития научных понятий в детском возрасте 188</a:t>
            </a:r>
          </a:p>
          <a:p>
            <a:r>
              <a:rPr lang="ru-RU" dirty="0"/>
              <a:t>ГЛАВА СЕДЬМАЯ	</a:t>
            </a:r>
          </a:p>
          <a:p>
            <a:r>
              <a:rPr lang="ru-RU" dirty="0"/>
              <a:t>Мысль и слово 290</a:t>
            </a:r>
          </a:p>
          <a:p>
            <a:r>
              <a:rPr lang="ru-RU" dirty="0"/>
              <a:t>Литература 352</a:t>
            </a:r>
          </a:p>
          <a:p>
            <a:r>
              <a:rPr lang="ru-RU" dirty="0"/>
              <a:t>Основные научные работы Л. С. Выготского 353</a:t>
            </a:r>
          </a:p>
          <a:p>
            <a:r>
              <a:rPr lang="ru-RU" dirty="0"/>
              <a:t>Комментарии 357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2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Серия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ДЛЯ ДЕТСКИХ ПРОЕКТОВ»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ПРОЕКТЫ В ДЕТСКОМ САДУ открывают детям возможность исследовать важные для них вопросы с разных сторон, совершая собственные открытия многообразия окружающего мира. Работая над проектами в сотрудничестве с другими детьми и взрослыми, дети развивают логическое и творческое мышление, речевые способности и социальные навыки.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Погружаясь в тему проекта и увлеченно изучая ее, дети с интересом работают с тематическими печатными материалами. Такие материалы предлагают тематические игры-задания с включенным в них образовательным содержанием различных областей: речевым, математическим, художественно-эстетическим.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ОБУЧАЮЩИЕ КАРТОЧКИ предназначены для самостоятельной и совместной работы детей в ходе реализации проектов соответствующей тематики. Задания на карточках иллюстрируют выбранную тему со всех сторон в изображениях, словах, символах и цифрах. На карточках каждый ребенок найдет себе задания по силам и интересам.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ОБУЧАЮЩИЕ КАРТОЧКИ ДЛЯ ДЕТСКИХ ПРОЕКТОВ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задания на развитие элементарных естественно-научных и математических представлений, формирование основ грамотности, развитие мелкой моторики и изобразительных навыков;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развивают целостное представление о предметах, явлениях, событиях и обеспечивают интеграцию образовательных областей;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предлагают обучение через типичные для дошкольников виды деятельности (рассматривание, рисование, игру) и более продвинутые, но характерные для многих дошкольников: копирование, чтение, решение простейших математических задач;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оставляют ребенку право выбора содержания, вида, последовательности, интенсивности, длительности и формы представления результата своей 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предоставляют ребенку возможность выполнить работу вместе со сверстниками и/или взрослыми и получить как персональный, так и общий результат;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обеспечивают организацию работы с детьми с ОВЗ с учетом особенностей их развития (например: преобладание наглядно-действенного мышления; необходимость организации обучения в уединенном месте, многократного повторения учебного материала на разном содержании).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Карточки можно использовать в ходе реализации детских проектов, а также в другой групповой и индивидуальной образовательной деятельности в детском саду, развивающих центрах, начальных классах школы и в семейном образовании.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69f2a5a6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gf69f2a5a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6441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Л. В. Михайлова-Свирская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ОРГАНИЗАЦИЯ ОБРАЗОВАТЕЛЬНОЙ ДЕЯТЕЛЬНОСТИ В ДЕТСКОМ САДУ: вариативные формы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Учебно-практическое пособие для педагогов дошкольного образования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ISBN 978-5-4454-1049-2</a:t>
            </a:r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«Мама, нужно обязательно сходить в магазин!» — просит Катюша. «Да я уже была сегодня в магазине. Посмотри, я все купила…» — с недоумением отвечает мама. «Да нет же, мам, нужно пойти и посчитать, сколько всяких-</a:t>
            </a:r>
            <a:r>
              <a:rPr lang="ru-RU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превсяких</a:t>
            </a:r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булочек бывает. Я знаю, что много, но вот сколько…» — настаивает Катюша. Мама удивляется: «Зачем тебе это?» — «У нас проект про хлеб. Вот зачем!»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Когда образование дошкольников ориентировано на реальные интересы и потребности детей, построено на активном общении и взаимодействии взрослых с детьми и детей друг с другом, тогда и рождаются персональные и общие смыслы, формируются и крепнут логические связи. Так дети находят свое место сначала в ближайшем, а затем во все более широком окружении.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книге приводится множество примеров использования разных форм организации образовательной деятельности, основанной на поддержке взрослыми познавательной активности, инициативы и сотрудничества в группах раннего и дошкольного возраста. Педагог дошкольного образования почерпнет в ней множество интересных тем и идей, которые сможет воплотить при работе с детьми.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Книга входит в методический комплект образовательной программы «Вдохновение» и полностью соответствует ФГОС ДО.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b="1" dirty="0"/>
              <a:t>СОДЕРЖАНИЕ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ВВЕДЕНИЕ 7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1. Цели-ценности дошкольного образования 11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2. Примерная основная образовательная программа дошкольного образования о вариативности содержания, технологий, форм и методов 15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3. Образовательное событие как технология организации образовательной деятельности 19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4. Вариативные формы организации образовательной деятельности в группах раннего возраста (от 1,5 до 3 лет) 29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Целевые ориентиры развития ребенка в раннем возрасте 30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Содействие развитию привязанности ребенка к близким взрослым и воспитателям 32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баланса привязанности — автономности 36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Общение взрослых с детьми 42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Образовательные предложения для детей всей группы 48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5. Вариативные формы организации образовательной деятельности в дошкольных группах (от 3 до 6-7 лет) 61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Целевые ориентиры на этапе завершения освоения Программы 62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Игра 63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69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Проектная деятельность 73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Образовательные предложения для всей группы (групповые/подгрупповые занятия) 77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дни (недели) 92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Социальные акции 92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Флешмобы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95</a:t>
            </a:r>
          </a:p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Квесты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Праздники 104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Досуг 104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Прогулка 104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Экскурсии (целевые прогулки) 109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Еда, сон, гигиенические процедуры 111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6. Образование, «вписанное» в условия местности 113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Черемуха 115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хотим на море 115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лугу пасутся... 117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 и студенты 117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делают кино? 119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Творческая гостиная 120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нас пропала рыбка... 121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Мимо чего мы проходим? 123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7. Анализ педагогами собственной деятельности и развитие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рефлексивности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детей 125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выбора и участия детей в планировании собственной деятельности 128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дневной работы в центрах активности детьми 3−4 лет 129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Планы и итоги работы детей средней группы 131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Самые старшие дети (6−7 лет) подводят итоги своей недельной работы в центрах активности 132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Глава 8. Результаты дошкольного образования как основа преемственности с начальной школой 135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ЗАКЛЮЧЕНИЯ 138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6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413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301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072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36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69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80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92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/>
              <a:t>Проекты в области естественных наук, математики и техники для дошкольников. Учебно-практическое пособие</a:t>
            </a:r>
          </a:p>
          <a:p>
            <a:r>
              <a:rPr lang="ru-RU" dirty="0"/>
              <a:t>Под редакцией профессора В. Э. </a:t>
            </a:r>
            <a:r>
              <a:rPr lang="ru-RU" dirty="0" err="1"/>
              <a:t>Фтенакиса</a:t>
            </a:r>
            <a:endParaRPr lang="ru-RU" dirty="0"/>
          </a:p>
          <a:p>
            <a:endParaRPr lang="ru-RU" dirty="0"/>
          </a:p>
          <a:p>
            <a:r>
              <a:rPr lang="en-GB" dirty="0"/>
              <a:t>ISBN 978-5-4454-0783-6</a:t>
            </a:r>
            <a:r>
              <a:rPr lang="ru-RU" dirty="0"/>
              <a:t> </a:t>
            </a:r>
          </a:p>
          <a:p>
            <a:r>
              <a:rPr lang="ru-RU" dirty="0"/>
              <a:t>192 стр.</a:t>
            </a:r>
          </a:p>
          <a:p>
            <a:endParaRPr lang="ru-RU" dirty="0"/>
          </a:p>
          <a:p>
            <a:r>
              <a:rPr lang="ru-RU" dirty="0"/>
              <a:t>Как побудить детей уже в раннем возрасте осваивать естественно-научное, математическое и техническое содержание образования и поддержать возникший</a:t>
            </a:r>
          </a:p>
          <a:p>
            <a:r>
              <a:rPr lang="ru-RU" dirty="0"/>
              <a:t>интерес к этим направлениям? Как сделать познавательное развитие непременной составной частью деятельности дошкольной организации? В настоящем издании</a:t>
            </a:r>
          </a:p>
          <a:p>
            <a:r>
              <a:rPr lang="ru-RU" dirty="0"/>
              <a:t>педагоги детских садов найдут рекомендации по укреплению у своих воспитанников начальных знаний и умений в данных областях знания.</a:t>
            </a:r>
          </a:p>
          <a:p>
            <a:r>
              <a:rPr lang="ru-RU" dirty="0"/>
              <a:t>Представленные проекты проверены педагогической практикой. Все они основаны на современных научных данных, которыми располагает психология развития,</a:t>
            </a:r>
          </a:p>
          <a:p>
            <a:r>
              <a:rPr lang="ru-RU" dirty="0"/>
              <a:t>и направлены на то, чтобы дети активно знакомились с явлениями и объектами окружающего мира, учась при этом взаимодействовать друг с другом и со взрослыми.</a:t>
            </a:r>
          </a:p>
          <a:p>
            <a:r>
              <a:rPr lang="ru-RU" dirty="0"/>
              <a:t>Задача педагогов — не дать угаснуть естественной любознательности детей и их исследовательскому задору. Эта книга послужит источником идей, которые помогут не</a:t>
            </a:r>
          </a:p>
          <a:p>
            <a:r>
              <a:rPr lang="ru-RU" dirty="0"/>
              <a:t>только повысить качество дошкольного образования, но и сделать повседневную жизнь детского сада ярче и занимательнее.</a:t>
            </a:r>
          </a:p>
          <a:p>
            <a:r>
              <a:rPr lang="ru-RU" dirty="0"/>
              <a:t>Предлагаемое практическое пособие является первым в серии книг «Вдохновение. Создавать естество знания», знакомящей читателей с опытом работы зарубежных детских садов в области раннего естественно-научного образования.</a:t>
            </a:r>
          </a:p>
          <a:p>
            <a:r>
              <a:rPr lang="ru-RU" dirty="0"/>
              <a:t>Издание предназначено для педагогов и методистов дошкольного образования, сотрудников детских центров, родителей, заинтересованных в разностороннем развитии</a:t>
            </a:r>
          </a:p>
          <a:p>
            <a:r>
              <a:rPr lang="ru-RU" dirty="0"/>
              <a:t>своих детей.</a:t>
            </a:r>
          </a:p>
          <a:p>
            <a:endParaRPr lang="ru-RU" dirty="0"/>
          </a:p>
          <a:p>
            <a:r>
              <a:rPr lang="ru-RU" dirty="0"/>
              <a:t>СОДЕРЖАНИЕ</a:t>
            </a:r>
          </a:p>
          <a:p>
            <a:endParaRPr lang="ru-RU" dirty="0"/>
          </a:p>
          <a:p>
            <a:r>
              <a:rPr lang="ru-RU" dirty="0"/>
              <a:t>Предисловие к русскому изданию 4</a:t>
            </a:r>
          </a:p>
          <a:p>
            <a:r>
              <a:rPr lang="ru-RU" dirty="0"/>
              <a:t>1. Теоретические основы</a:t>
            </a:r>
          </a:p>
          <a:p>
            <a:r>
              <a:rPr lang="ru-RU" dirty="0"/>
              <a:t>Естественные науки, математика и техника 8</a:t>
            </a:r>
          </a:p>
          <a:p>
            <a:r>
              <a:rPr lang="ru-RU" dirty="0"/>
              <a:t>Дети и педагоги совместно строят знания и картину мира 13</a:t>
            </a:r>
          </a:p>
          <a:p>
            <a:r>
              <a:rPr lang="ru-RU" dirty="0"/>
              <a:t>Планирование и проведение проектов 17</a:t>
            </a:r>
          </a:p>
          <a:p>
            <a:r>
              <a:rPr lang="ru-RU" dirty="0"/>
              <a:t>Выбор и проведение экспериментов 23</a:t>
            </a:r>
          </a:p>
          <a:p>
            <a:r>
              <a:rPr lang="ru-RU" dirty="0"/>
              <a:t>2. Проекты</a:t>
            </a:r>
          </a:p>
          <a:p>
            <a:r>
              <a:rPr lang="ru-RU" dirty="0"/>
              <a:t>Вода — элемент природы 28</a:t>
            </a:r>
          </a:p>
          <a:p>
            <a:r>
              <a:rPr lang="ru-RU" dirty="0"/>
              <a:t>Гусеницы — бабочки — насекомые:</a:t>
            </a:r>
          </a:p>
          <a:p>
            <a:r>
              <a:rPr lang="ru-RU" dirty="0"/>
              <a:t>наблюдение за природой и эксперименты 36</a:t>
            </a:r>
          </a:p>
          <a:p>
            <a:r>
              <a:rPr lang="ru-RU" dirty="0"/>
              <a:t>Чудесный мир воды 42</a:t>
            </a:r>
          </a:p>
          <a:p>
            <a:r>
              <a:rPr lang="ru-RU" dirty="0"/>
              <a:t>«Включить воду»: уголок для экспериментов с водой 51</a:t>
            </a:r>
          </a:p>
          <a:p>
            <a:r>
              <a:rPr lang="ru-RU" dirty="0"/>
              <a:t>Исследования и эксперименты для дошкольников 60</a:t>
            </a:r>
          </a:p>
          <a:p>
            <a:r>
              <a:rPr lang="ru-RU" dirty="0"/>
              <a:t>Мастерская знаний 74</a:t>
            </a:r>
          </a:p>
          <a:p>
            <a:r>
              <a:rPr lang="ru-RU" dirty="0"/>
              <a:t>Раз, два, три, четыре, пять, всё мы можем сосчитать! Путешествие в страну чисел и множеств 82</a:t>
            </a:r>
          </a:p>
          <a:p>
            <a:r>
              <a:rPr lang="ru-RU" dirty="0"/>
              <a:t>Цвета, формы и числа: игрушечный магазин 92</a:t>
            </a:r>
          </a:p>
          <a:p>
            <a:r>
              <a:rPr lang="ru-RU" dirty="0"/>
              <a:t>Математическая мастерская 98</a:t>
            </a:r>
          </a:p>
          <a:p>
            <a:r>
              <a:rPr lang="ru-RU" dirty="0"/>
              <a:t>Детская конференция 107</a:t>
            </a:r>
          </a:p>
          <a:p>
            <a:r>
              <a:rPr lang="ru-RU" dirty="0"/>
              <a:t>Дети создают образовательную среду 113</a:t>
            </a:r>
          </a:p>
          <a:p>
            <a:r>
              <a:rPr lang="ru-RU" dirty="0"/>
              <a:t>«Детский город» и «Пашкина пекарня» 121</a:t>
            </a:r>
          </a:p>
          <a:p>
            <a:r>
              <a:rPr lang="ru-RU" dirty="0"/>
              <a:t>Концепция пространства: оборудование лаборатории 127</a:t>
            </a:r>
          </a:p>
          <a:p>
            <a:r>
              <a:rPr lang="ru-RU" dirty="0"/>
              <a:t>Юные метеорологи 137</a:t>
            </a:r>
          </a:p>
          <a:p>
            <a:r>
              <a:rPr lang="ru-RU" dirty="0"/>
              <a:t>От демонстрации опыта к самостоятельному экспериментированию: детская лаборатория 144</a:t>
            </a:r>
          </a:p>
          <a:p>
            <a:r>
              <a:rPr lang="ru-RU" dirty="0"/>
              <a:t>Делаем сами: игровой домик с электричеством и водосточной трубой 158</a:t>
            </a:r>
          </a:p>
          <a:p>
            <a:r>
              <a:rPr lang="ru-RU" dirty="0"/>
              <a:t>Дети знают больше! 166</a:t>
            </a:r>
          </a:p>
          <a:p>
            <a:r>
              <a:rPr lang="ru-RU" dirty="0"/>
              <a:t>Силы действуют везде: раннее образование в области физики и техники 179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46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28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69f2a5a6d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gf69f2a5a6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817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609fa6a72_0_7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f609fa6a7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484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609fa6a72_0_8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f609fa6a72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79bff3d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79bff3d7b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lang="en-US" altLang="en-US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1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5763" y="695325"/>
            <a:ext cx="6073775" cy="34178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Устойчивое развитие – это не просто непрерывное, это развитие «продолжающееся» (самодостаточное)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200E325-9F69-4EB4-900D-F0A642C5B201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10</a:t>
            </a:fld>
            <a:endParaRPr lang="ru-RU" altLang="ru-RU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err="1"/>
              <a:t>Бостельман</a:t>
            </a:r>
            <a:r>
              <a:rPr lang="ru-RU" dirty="0"/>
              <a:t> А. </a:t>
            </a:r>
          </a:p>
          <a:p>
            <a:r>
              <a:rPr lang="ru-RU" b="1" dirty="0"/>
              <a:t>ПРИМЕНЕНИЕ ПОРТФОЛИО В ЯСЛЯХ </a:t>
            </a:r>
          </a:p>
          <a:p>
            <a:r>
              <a:rPr lang="ru-RU" dirty="0"/>
              <a:t>Учебно-практическое пособие для педагогов дошкольного образования </a:t>
            </a:r>
          </a:p>
          <a:p>
            <a:r>
              <a:rPr lang="ru-RU" dirty="0"/>
              <a:t>Под редакцией С. Н. </a:t>
            </a:r>
            <a:r>
              <a:rPr lang="ru-RU" dirty="0" err="1"/>
              <a:t>Бондаревой</a:t>
            </a:r>
            <a:r>
              <a:rPr lang="ru-RU" dirty="0"/>
              <a:t> </a:t>
            </a:r>
          </a:p>
          <a:p>
            <a:r>
              <a:rPr lang="ru-RU" i="1" dirty="0"/>
              <a:t>ISBN 978-5-4454-0618-1</a:t>
            </a:r>
          </a:p>
          <a:p>
            <a:endParaRPr lang="ru-RU" dirty="0"/>
          </a:p>
          <a:p>
            <a:r>
              <a:rPr lang="ru-RU" dirty="0"/>
              <a:t>Портфолио – один из лучших педагогических инструментов, который позволяет всесторонне задокументировать достижения ребенка, отразить динамику и вектор его развития.</a:t>
            </a:r>
          </a:p>
          <a:p>
            <a:r>
              <a:rPr lang="ru-RU" dirty="0"/>
              <a:t>Собранные и красиво оформленные детские портфолио не только станут важным элементом профессиональных педагогических наблюдений, но и позволят привлечь внимание родителей к совместной работе, подарят детям возможность многое узнать о себе, например: «Это я уже умею», «Кого я люблю», «Как я учусь бегать».</a:t>
            </a:r>
          </a:p>
          <a:p>
            <a:r>
              <a:rPr lang="ru-RU" dirty="0"/>
              <a:t>Планомерная работа по наполнению портфолио, грамотная интерпретация материалов и активное использование его в педагогическом процессе позволят решить многие задачи, поставленные Федеральным государственным образовательным стандартом дошкольного образования, в частности:</a:t>
            </a:r>
          </a:p>
          <a:p>
            <a:r>
              <a:rPr lang="ru-RU" dirty="0"/>
              <a:t>• реализовать индивидуальный подход к работе с ребенком; планировать работу, учитывая его способности и потребности (индивидуальную траекторию развития);</a:t>
            </a:r>
          </a:p>
          <a:p>
            <a:r>
              <a:rPr lang="ru-RU" dirty="0"/>
              <a:t>• организовать сотрудничество с родителями и их психолого-педагогическую поддержку, опираясь на объективные данные;</a:t>
            </a:r>
          </a:p>
          <a:p>
            <a:r>
              <a:rPr lang="ru-RU" dirty="0"/>
              <a:t>• обеспечить преемственность между ступенями образования.</a:t>
            </a:r>
          </a:p>
          <a:p>
            <a:r>
              <a:rPr lang="ru-RU" dirty="0"/>
              <a:t>В этом руководстве педагог найдет базовую информацию о том, как правильно документировать этапы развития ребенка, специально разработанные материалы для быстрого копирования в портфолио, а также идеи по оформлению и наполнению портфолио, заполненные примеры страниц из оригинальных портфолио, полезные советы и отзывы коллег. А многочисленные цветные фотографии из ясельной жизни покажут, что работать с портфолио реально и увлекательно!</a:t>
            </a:r>
          </a:p>
          <a:p>
            <a:r>
              <a:rPr lang="ru-RU" dirty="0"/>
              <a:t>Книга входит в методический комплект образовательной программы «Вдохновение» и полностью соответствует требованиям ФГОС ДО.</a:t>
            </a:r>
          </a:p>
          <a:p>
            <a:endParaRPr lang="ru-RU" dirty="0"/>
          </a:p>
          <a:p>
            <a:r>
              <a:rPr lang="ru-RU" b="1" dirty="0"/>
              <a:t>СОДЕРЖАНИЕ</a:t>
            </a:r>
          </a:p>
          <a:p>
            <a:r>
              <a:rPr lang="ru-RU" dirty="0"/>
              <a:t>1. ОТ АЛЬБОМА К ДОКУМЕНТАЦИИ РАЗВИТИЯ: ЧТО ТАКОЕ ПОРТФОЛИО?</a:t>
            </a:r>
          </a:p>
          <a:p>
            <a:r>
              <a:rPr lang="ru-RU" dirty="0"/>
              <a:t>Кто боится папки для бумаг? 8</a:t>
            </a:r>
          </a:p>
          <a:p>
            <a:r>
              <a:rPr lang="ru-RU" dirty="0"/>
              <a:t>От портфеля и папки для рисунков до документации развития: термин «портфолио» 10</a:t>
            </a:r>
          </a:p>
          <a:p>
            <a:r>
              <a:rPr lang="ru-RU" dirty="0"/>
              <a:t>Приглашение к сотрудничеству: современная педагогика 11</a:t>
            </a:r>
          </a:p>
          <a:p>
            <a:r>
              <a:rPr lang="ru-RU" dirty="0"/>
              <a:t>Что мы понимаем под работой с портфолио? 12</a:t>
            </a:r>
          </a:p>
          <a:p>
            <a:r>
              <a:rPr lang="ru-RU" dirty="0"/>
              <a:t>2. РАЦИОНАЛЬНО ОФОРМЛЯТЬ ДОКУМЕНТЫ, ПРАВИЛЬНО ФОРМУЛИРОВАТЬ: КАК ВЕСТИ ПОРТФОЛИО В ЯСЛЯХ?</a:t>
            </a:r>
          </a:p>
          <a:p>
            <a:r>
              <a:rPr lang="ru-RU" dirty="0"/>
              <a:t>Как это делается 16</a:t>
            </a:r>
          </a:p>
          <a:p>
            <a:r>
              <a:rPr lang="ru-RU" dirty="0"/>
              <a:t>Искусство формулировать 19</a:t>
            </a:r>
          </a:p>
          <a:p>
            <a:r>
              <a:rPr lang="ru-RU" dirty="0"/>
              <a:t>Как оформлять портфолио? 23</a:t>
            </a:r>
          </a:p>
          <a:p>
            <a:r>
              <a:rPr lang="ru-RU" dirty="0"/>
              <a:t>3. СДЕЛАТЬ ВИДИМЫМ ПРОЦЕСС РАЗВИТИЯ: ФОРМУЛЯРЫ ПОРТФОЛИО</a:t>
            </a:r>
          </a:p>
          <a:p>
            <a:r>
              <a:rPr lang="ru-RU" dirty="0"/>
              <a:t>На пути к своему «я»: формуляры, знакомящие с личностью ребенка 26</a:t>
            </a:r>
          </a:p>
          <a:p>
            <a:r>
              <a:rPr lang="ru-RU" dirty="0"/>
              <a:t>Приобретенные навыки: документация обучения 32</a:t>
            </a:r>
          </a:p>
          <a:p>
            <a:r>
              <a:rPr lang="ru-RU" dirty="0"/>
              <a:t>Рука об руку с родителями и ребенком: формуляры, отражающие сотрудничество с родителями 39</a:t>
            </a:r>
          </a:p>
          <a:p>
            <a:r>
              <a:rPr lang="ru-RU" dirty="0"/>
              <a:t>4. ПЛАНИРОВАТЬ, НАБЛЮДАТЬ, ОБСУЖДАТЬ РАЗВИТИЕ РЕБЕНКА: ПОРТФОЛИО КАК ИНСТРУМЕНТ ПЛАНИРОВАНИЯ</a:t>
            </a:r>
          </a:p>
          <a:p>
            <a:r>
              <a:rPr lang="ru-RU" dirty="0"/>
              <a:t>Где начинается планирование в яслях? 44</a:t>
            </a:r>
          </a:p>
          <a:p>
            <a:r>
              <a:rPr lang="ru-RU" dirty="0"/>
              <a:t>Последний вопрос: что делают дети? 46</a:t>
            </a:r>
          </a:p>
          <a:p>
            <a:r>
              <a:rPr lang="ru-RU" dirty="0"/>
              <a:t>Лотус-план — инструмент структурирования 47</a:t>
            </a:r>
          </a:p>
          <a:p>
            <a:r>
              <a:rPr lang="ru-RU" dirty="0"/>
              <a:t>Наблюдения 50</a:t>
            </a:r>
          </a:p>
          <a:p>
            <a:r>
              <a:rPr lang="ru-RU" dirty="0"/>
              <a:t>Беседа с родителями о развитии ребенка 52</a:t>
            </a:r>
          </a:p>
          <a:p>
            <a:r>
              <a:rPr lang="ru-RU" dirty="0"/>
              <a:t>5. ОБЗОР ПРОЦЕССА ПРИОБРЕТЕНИЯ УМЕНИЙ: ПЛАН ИНДИВИДУАЛЬНОГО РАЗВИТИЯ (ПИР)</a:t>
            </a:r>
          </a:p>
          <a:p>
            <a:r>
              <a:rPr lang="ru-RU" dirty="0"/>
              <a:t>Таблицы развития 58</a:t>
            </a:r>
          </a:p>
          <a:p>
            <a:r>
              <a:rPr lang="ru-RU" dirty="0"/>
              <a:t>Использование ПИР-модели для оценки развития 62</a:t>
            </a:r>
          </a:p>
          <a:p>
            <a:r>
              <a:rPr lang="ru-RU" dirty="0"/>
              <a:t>6. СДЕЛАТЬ ПЕРВЫЕ ШАГИ, ОПРЕДЕЛИТЬ ПРИНЦИПЫ, ПРАВИЛЬНО АРГУМЕНТИРОВАТЬ: НА ПУТИ К ИСПОЛЬЗОВАНИЮ ПОРТФОЛИО В ЯСЛЯХ</a:t>
            </a:r>
          </a:p>
          <a:p>
            <a:r>
              <a:rPr lang="ru-RU" dirty="0"/>
              <a:t>На пути к использованию портфолио в яслях 66</a:t>
            </a:r>
          </a:p>
          <a:p>
            <a:r>
              <a:rPr lang="ru-RU" dirty="0"/>
              <a:t>Пять основных принципов эффективной работы с портфолио в яслях 68</a:t>
            </a:r>
          </a:p>
          <a:p>
            <a:r>
              <a:rPr lang="ru-RU" dirty="0"/>
              <a:t>Аргументы в пользу работы с портфолио 72</a:t>
            </a:r>
          </a:p>
          <a:p>
            <a:r>
              <a:rPr lang="ru-RU" dirty="0"/>
              <a:t>ФОРМУЛЯРЫ ПОРТФОЛИО</a:t>
            </a:r>
          </a:p>
          <a:p>
            <a:r>
              <a:rPr lang="ru-RU" dirty="0"/>
              <a:t>Это ты 78</a:t>
            </a:r>
          </a:p>
          <a:p>
            <a:r>
              <a:rPr lang="ru-RU" dirty="0"/>
              <a:t>Как ты взрослеешь 79</a:t>
            </a:r>
          </a:p>
          <a:p>
            <a:r>
              <a:rPr lang="ru-RU" dirty="0"/>
              <a:t>Ты это умеешь 80</a:t>
            </a:r>
          </a:p>
          <a:p>
            <a:r>
              <a:rPr lang="ru-RU" dirty="0"/>
              <a:t>Твоя группа 81</a:t>
            </a:r>
          </a:p>
          <a:p>
            <a:r>
              <a:rPr lang="ru-RU" dirty="0"/>
              <a:t>Твоя семья 82</a:t>
            </a:r>
          </a:p>
          <a:p>
            <a:r>
              <a:rPr lang="ru-RU" dirty="0"/>
              <a:t>Истории о тебе 83</a:t>
            </a:r>
          </a:p>
          <a:p>
            <a:r>
              <a:rPr lang="ru-RU" dirty="0"/>
              <a:t>Твои любимые вещи 84</a:t>
            </a:r>
          </a:p>
          <a:p>
            <a:r>
              <a:rPr lang="ru-RU" dirty="0"/>
              <a:t>Твой день в яслях 85</a:t>
            </a:r>
          </a:p>
          <a:p>
            <a:r>
              <a:rPr lang="ru-RU" dirty="0"/>
              <a:t>Сделано! Освоено! 86</a:t>
            </a:r>
          </a:p>
          <a:p>
            <a:r>
              <a:rPr lang="ru-RU" dirty="0"/>
              <a:t>Твое любимое место 87</a:t>
            </a:r>
          </a:p>
          <a:p>
            <a:r>
              <a:rPr lang="ru-RU" dirty="0"/>
              <a:t>Шаг за шагом: ты учишься ходить! 88</a:t>
            </a:r>
          </a:p>
          <a:p>
            <a:r>
              <a:rPr lang="ru-RU" dirty="0"/>
              <a:t>Слово за словом: ты учишься говорить! 89</a:t>
            </a:r>
          </a:p>
          <a:p>
            <a:r>
              <a:rPr lang="ru-RU" dirty="0"/>
              <a:t>Твоя любимая игра 90</a:t>
            </a:r>
          </a:p>
          <a:p>
            <a:r>
              <a:rPr lang="ru-RU" dirty="0"/>
              <a:t>Что ты сейчас исследуешь 91</a:t>
            </a:r>
          </a:p>
          <a:p>
            <a:r>
              <a:rPr lang="ru-RU" dirty="0"/>
              <a:t>Твои любимые песни 92</a:t>
            </a:r>
          </a:p>
          <a:p>
            <a:r>
              <a:rPr lang="ru-RU" dirty="0"/>
              <a:t>Твои любимые книги 93</a:t>
            </a:r>
          </a:p>
          <a:p>
            <a:r>
              <a:rPr lang="ru-RU" dirty="0"/>
              <a:t>Первые произведения искусства 94</a:t>
            </a:r>
          </a:p>
          <a:p>
            <a:r>
              <a:rPr lang="ru-RU" dirty="0"/>
              <a:t>Первые сложные движения 95</a:t>
            </a:r>
          </a:p>
          <a:p>
            <a:r>
              <a:rPr lang="ru-RU" dirty="0"/>
              <a:t>Привет в будущее 96</a:t>
            </a:r>
          </a:p>
          <a:p>
            <a:r>
              <a:rPr lang="ru-RU" dirty="0"/>
              <a:t>Беседа с родителями о развитии ребенка: родительская страничка 97</a:t>
            </a:r>
          </a:p>
          <a:p>
            <a:r>
              <a:rPr lang="ru-RU" dirty="0"/>
              <a:t>Беседа с родителями о развитии ребенка: страничка педагога 98</a:t>
            </a:r>
          </a:p>
          <a:p>
            <a:r>
              <a:rPr lang="ru-RU" dirty="0"/>
              <a:t>Беседа с родителями о развитии ребенка: постановка целей 99</a:t>
            </a:r>
          </a:p>
          <a:p>
            <a:r>
              <a:rPr lang="ru-RU" dirty="0"/>
              <a:t>Совместная цель 100</a:t>
            </a:r>
          </a:p>
          <a:p>
            <a:r>
              <a:rPr lang="ru-RU" dirty="0"/>
              <a:t>Посещение яслей родителями 101</a:t>
            </a:r>
          </a:p>
          <a:p>
            <a:r>
              <a:rPr lang="ru-RU" dirty="0"/>
              <a:t>Семь правил нашего сотрудничества — договор о предоставлении педагогических услуг 102</a:t>
            </a:r>
          </a:p>
          <a:p>
            <a:r>
              <a:rPr lang="ru-RU" dirty="0"/>
              <a:t>Лист наблюдений 103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2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err="1"/>
              <a:t>Бостельман</a:t>
            </a:r>
            <a:r>
              <a:rPr lang="ru-RU" dirty="0"/>
              <a:t> А. </a:t>
            </a:r>
          </a:p>
          <a:p>
            <a:r>
              <a:rPr lang="ru-RU" b="1" dirty="0"/>
              <a:t>ПРИМЕНЕНИЕ ПОРТФОЛИО В ДОШКОЛЬНЫХ ОРГАНИЗАЦИЯХ: 3–6 ЛЕТ</a:t>
            </a:r>
          </a:p>
          <a:p>
            <a:r>
              <a:rPr lang="ru-RU" dirty="0"/>
              <a:t>Учебно-практическое пособие для педагогов дошкольного образования </a:t>
            </a:r>
          </a:p>
          <a:p>
            <a:r>
              <a:rPr lang="ru-RU" dirty="0"/>
              <a:t>Под редакцией Л. В. Свирской </a:t>
            </a:r>
          </a:p>
          <a:p>
            <a:r>
              <a:rPr lang="ru-RU" i="1" dirty="0"/>
              <a:t>ISBN 978-5-4454-0618-1</a:t>
            </a:r>
          </a:p>
          <a:p>
            <a:endParaRPr lang="ru-RU" dirty="0"/>
          </a:p>
          <a:p>
            <a:r>
              <a:rPr lang="ru-RU" dirty="0"/>
              <a:t>Портфолио – один из лучших педагогических инструментов, который позволяет всесторонне задокументировать достижения ребенка, отразить динамику и вектор его развития.</a:t>
            </a:r>
          </a:p>
          <a:p>
            <a:r>
              <a:rPr lang="ru-RU" dirty="0"/>
              <a:t>Собранные и красиво оформленные детские портфолио не только станут важным элементом профессиональных педагогических наблюдений, но и позволят привлечь внимание родителей к совместной работе, подарят детям возможность многое узнать о себе, например: «Это я уже умею», «Кого я люблю», «Что я думаю о детском саде».</a:t>
            </a:r>
          </a:p>
          <a:p>
            <a:r>
              <a:rPr lang="ru-RU" dirty="0"/>
              <a:t>Планомерная работа по наполнению портфолио, грамотная интерпретация материалов и активное использование его в педагогическом процессе позволят решить многие задачи, поставленные Федеральным государственным образовательным стандартом дошкольного образования, в частности:</a:t>
            </a:r>
          </a:p>
          <a:p>
            <a:r>
              <a:rPr lang="ru-RU" dirty="0"/>
              <a:t>• реализовать индивидуальный подход к работе с ребенком; планировать работу, учитывая его способности и потребности (индивидуальную траекторию развития);</a:t>
            </a:r>
          </a:p>
          <a:p>
            <a:r>
              <a:rPr lang="ru-RU" dirty="0"/>
              <a:t>• организовать сотрудничество с родителями и их психолого-педагогическую поддержку, опираясь на объективные данные;</a:t>
            </a:r>
          </a:p>
          <a:p>
            <a:r>
              <a:rPr lang="ru-RU" dirty="0"/>
              <a:t>• обеспечить преемственность между ступенями образования.</a:t>
            </a:r>
          </a:p>
          <a:p>
            <a:r>
              <a:rPr lang="ru-RU" dirty="0"/>
              <a:t>В этом руководстве педагог найдет базовую информацию о том, как правильно документировать этапы развития ребенка, специально разработанные материалы для быстрого копирования в портфолио, а также идеи по оформлению и наполнению портфолио, заполненные примеры страниц из оригинальных портфолио, полезные советы и отзывы коллег. А многочисленные цветные фотографии из жизни дошкольников 3–6 лет покажут, что работать с портфолио реально и увлекательно!</a:t>
            </a:r>
          </a:p>
          <a:p>
            <a:r>
              <a:rPr lang="ru-RU" dirty="0"/>
              <a:t>Книга входит в методический комплект образовательной программы «Вдохновение» и полностью соответствует требованиям ФГОС ДО.</a:t>
            </a:r>
          </a:p>
          <a:p>
            <a:endParaRPr lang="ru-RU" dirty="0"/>
          </a:p>
          <a:p>
            <a:r>
              <a:rPr lang="ru-RU" b="1" dirty="0"/>
              <a:t>СОДЕРЖАНИЕ</a:t>
            </a:r>
          </a:p>
          <a:p>
            <a:r>
              <a:rPr lang="ru-RU" dirty="0"/>
              <a:t>1. РАЗВИВАЕМ СКЛОННОСТЬ К САМОАНАЛИЗУ, ГОРДИМСЯ ДОСТИЖЕНИЯМИ, ЧУВСТВУЕМ УВЕРЕННОСТЬ В СЕБЕ: ПРИМЕНЕНИЕ ПОРТФОЛИО ИЗМЕНЯЕТ ПРОЦЕСС ОБУЧЕНИЯ</a:t>
            </a:r>
          </a:p>
          <a:p>
            <a:r>
              <a:rPr lang="ru-RU" dirty="0"/>
              <a:t>Факторы, тормозящие процесс обучения и ему способствующие 8</a:t>
            </a:r>
          </a:p>
          <a:p>
            <a:r>
              <a:rPr lang="ru-RU" dirty="0"/>
              <a:t>Чемоданчик писем / папка с рисунками / коллекция документов, фиксирующих развитие: что же такое портфолио? 9</a:t>
            </a:r>
          </a:p>
          <a:p>
            <a:r>
              <a:rPr lang="ru-RU" dirty="0"/>
              <a:t>Работа с портфолио и целевое обучение 10</a:t>
            </a:r>
          </a:p>
          <a:p>
            <a:r>
              <a:rPr lang="ru-RU" dirty="0"/>
              <a:t>Теоретический обзор: понятие устойчивого образования и ключевых компетенций 12</a:t>
            </a:r>
          </a:p>
          <a:p>
            <a:r>
              <a:rPr lang="ru-RU" dirty="0"/>
              <a:t>2. ШЕСТЬ ЭТАПОВ ОБРАЗОВАТЕЛЬНОГО ПРОЦЕССА: ЦИКЛ КАЧЕСТВА И ЦЕЛЕВОЕ ОБУЧЕНИЕ</a:t>
            </a:r>
          </a:p>
          <a:p>
            <a:r>
              <a:rPr lang="ru-RU" dirty="0"/>
              <a:t>Целевое обучение 16</a:t>
            </a:r>
          </a:p>
          <a:p>
            <a:r>
              <a:rPr lang="ru-RU" dirty="0"/>
              <a:t>Важные этапы планирования при целевом обучении 20</a:t>
            </a:r>
          </a:p>
          <a:p>
            <a:r>
              <a:rPr lang="ru-RU" dirty="0"/>
              <a:t>3. СТАВИМ ЧЕТКИЕ ЦЕЛИ: РАБОТА ПО УТВЕРЖДЕНИЮ УЧЕБНОГО ПЛАНА И ФОРМУЛИРОВАНИЮ ЦЕЛЕЙ</a:t>
            </a:r>
          </a:p>
          <a:p>
            <a:r>
              <a:rPr lang="ru-RU" dirty="0"/>
              <a:t>Планирование, ориентированное на достижение конкретных целей (целевое планирование) 22</a:t>
            </a:r>
          </a:p>
          <a:p>
            <a:r>
              <a:rPr lang="ru-RU" dirty="0"/>
              <a:t>Обзор целевых компетенций: три шага на пути к учебному плану 23</a:t>
            </a:r>
          </a:p>
          <a:p>
            <a:r>
              <a:rPr lang="ru-RU" dirty="0"/>
              <a:t>Утверждение учебного плана 25</a:t>
            </a:r>
          </a:p>
          <a:p>
            <a:r>
              <a:rPr lang="ru-RU" dirty="0"/>
              <a:t>«Я могу…»: как формулировать цели в детской аудитории 28</a:t>
            </a:r>
          </a:p>
          <a:p>
            <a:r>
              <a:rPr lang="ru-RU" dirty="0"/>
              <a:t>Как мы покоряли новые горизонты: первое утверждение учебного плана 28</a:t>
            </a:r>
          </a:p>
          <a:p>
            <a:r>
              <a:rPr lang="ru-RU" dirty="0"/>
              <a:t>«Я могу уладить спор!»: постановка целей совместно с дошкольниками 32</a:t>
            </a:r>
          </a:p>
          <a:p>
            <a:r>
              <a:rPr lang="ru-RU" dirty="0"/>
              <a:t>Небольшое резюме 35</a:t>
            </a:r>
          </a:p>
          <a:p>
            <a:r>
              <a:rPr lang="ru-RU" dirty="0"/>
              <a:t>4. НАМЕЧАЕМ ПУТЬ К ДОСТИЖЕНИЮ ЦЕЛИ: ПЛАН НА МЕСЯЦ, ЛОТОС-ПЛАН И РАСПИСАНИЕ НА НЕДЕЛЮ</a:t>
            </a:r>
          </a:p>
          <a:p>
            <a:r>
              <a:rPr lang="ru-RU" dirty="0"/>
              <a:t>Утверждение плана на месяц 38</a:t>
            </a:r>
          </a:p>
          <a:p>
            <a:r>
              <a:rPr lang="ru-RU" dirty="0"/>
              <a:t>До того как приступить к работе: обсуждение плана 40</a:t>
            </a:r>
          </a:p>
          <a:p>
            <a:r>
              <a:rPr lang="ru-RU" dirty="0"/>
              <a:t>Одного взгляда достаточно, чтобы быть в курсе всех дел: расписание на неделю 40</a:t>
            </a:r>
          </a:p>
          <a:p>
            <a:r>
              <a:rPr lang="ru-RU" dirty="0"/>
              <a:t>Сквозь облака: тема проекта для детей от 2 до 6 лет 40</a:t>
            </a:r>
          </a:p>
          <a:p>
            <a:r>
              <a:rPr lang="ru-RU" dirty="0"/>
              <a:t>5. ФИКСИРУЕМ ДОСТИЖЕНИЯ РЕБЕНКА: ПОРТФОЛИО В ДЕТСКОМ САДУ</a:t>
            </a:r>
          </a:p>
          <a:p>
            <a:r>
              <a:rPr lang="ru-RU" dirty="0"/>
              <a:t>Систематичность, ответственность, четкая организация: основы работы над портфолио 46</a:t>
            </a:r>
          </a:p>
          <a:p>
            <a:r>
              <a:rPr lang="ru-RU" dirty="0"/>
              <a:t>Чтобы ребенку все было понятно: какой должна быть папка для портфолио 47</a:t>
            </a:r>
          </a:p>
          <a:p>
            <a:r>
              <a:rPr lang="ru-RU" dirty="0"/>
              <a:t>Узнать, какой ты как ученик: страницы «Обо мне» 48</a:t>
            </a:r>
          </a:p>
          <a:p>
            <a:r>
              <a:rPr lang="ru-RU" dirty="0"/>
              <a:t>Как в портфолио фиксируется достижение целей: перечень целевых компетенций 49</a:t>
            </a:r>
          </a:p>
          <a:p>
            <a:r>
              <a:rPr lang="ru-RU" dirty="0"/>
              <a:t>Чтобы процесс обучения был наглядным: страницы, фиксирующие учебный процесс 52</a:t>
            </a:r>
          </a:p>
          <a:p>
            <a:r>
              <a:rPr lang="ru-RU" dirty="0"/>
              <a:t>Что мы будем делать дальше? Две страницы для планов на будущее 54</a:t>
            </a:r>
          </a:p>
          <a:p>
            <a:r>
              <a:rPr lang="ru-RU" dirty="0"/>
              <a:t>Отзывы о владельце портфолио: «Страница для тебя» 55</a:t>
            </a:r>
          </a:p>
          <a:p>
            <a:r>
              <a:rPr lang="ru-RU" dirty="0"/>
              <a:t>6. ВРЕМЯ ДЛЯ ПОРТФОЛИО: ЧАС ПОРТФОЛИО, НЕДЕЛЯ ПОРТФОЛИО И БЕСЕДА ПО ПОРТФОЛИО, ПРОВЕДЕННАЯ САМИМ РЕБЕНКОМ</a:t>
            </a:r>
          </a:p>
          <a:p>
            <a:r>
              <a:rPr lang="ru-RU" dirty="0"/>
              <a:t>Выбрать, подписать, обсудить: еженедельный час портфолио 58</a:t>
            </a:r>
          </a:p>
          <a:p>
            <a:r>
              <a:rPr lang="ru-RU" dirty="0"/>
              <a:t>Что мы будем делать дальше? Час портфолио в дошкольной группе 59</a:t>
            </a:r>
          </a:p>
          <a:p>
            <a:r>
              <a:rPr lang="ru-RU" dirty="0"/>
              <a:t>«Михаил уже может!…» Работа над портфолио с детьми до 3 лет 60</a:t>
            </a:r>
          </a:p>
          <a:p>
            <a:r>
              <a:rPr lang="ru-RU" dirty="0"/>
              <a:t>Пиявки и инфузории туфельки 63</a:t>
            </a:r>
          </a:p>
          <a:p>
            <a:r>
              <a:rPr lang="ru-RU" dirty="0"/>
              <a:t>Демонстрируем и оцениваем результаты своей работы: неделя портфолио 66</a:t>
            </a:r>
          </a:p>
          <a:p>
            <a:r>
              <a:rPr lang="ru-RU" dirty="0"/>
              <a:t>«Все, что я уже знаю и умею!»: беседа по портфолио, которую проводит сам ребенок 67</a:t>
            </a:r>
          </a:p>
          <a:p>
            <a:r>
              <a:rPr lang="ru-RU" dirty="0"/>
              <a:t>Особое событие: Юлия в первый раз проводит беседу по портфолио 68</a:t>
            </a:r>
          </a:p>
          <a:p>
            <a:r>
              <a:rPr lang="ru-RU" dirty="0"/>
              <a:t>7. ПРИМЕНЕНИЕ ПОРТФОЛИО МЕНЯЕТ ТРАДИЦИОННУЮ ПЕДАГОГИКУ: ДОПОЛНИТЕЛЬНЫЕ ИНСТРУМЕНТЫ ПРИ РАБОТЕ НАД ПОРТФОЛИО</a:t>
            </a:r>
          </a:p>
          <a:p>
            <a:r>
              <a:rPr lang="ru-RU" dirty="0"/>
              <a:t>Наши ценности 74</a:t>
            </a:r>
          </a:p>
          <a:p>
            <a:r>
              <a:rPr lang="ru-RU" dirty="0"/>
              <a:t>Как ценности становятся социальными целями 75</a:t>
            </a:r>
          </a:p>
          <a:p>
            <a:r>
              <a:rPr lang="ru-RU" dirty="0"/>
              <a:t>«Важен каждый»: как в коллективе появляются общие ценности 76</a:t>
            </a:r>
          </a:p>
          <a:p>
            <a:r>
              <a:rPr lang="ru-RU" dirty="0"/>
              <a:t>Информационные постеры 81</a:t>
            </a:r>
          </a:p>
          <a:p>
            <a:r>
              <a:rPr lang="ru-RU" dirty="0"/>
              <a:t>Мы способны на многое: фото с изображением успешных работ мотивируют 82</a:t>
            </a:r>
          </a:p>
          <a:p>
            <a:r>
              <a:rPr lang="ru-RU" dirty="0"/>
              <a:t>Посещения родителей 83</a:t>
            </a:r>
          </a:p>
          <a:p>
            <a:r>
              <a:rPr lang="ru-RU" dirty="0"/>
              <a:t>Нужна ли кому-то из детей особенная поддержка? Педагогический совет 84</a:t>
            </a:r>
          </a:p>
          <a:p>
            <a:r>
              <a:rPr lang="ru-RU" dirty="0"/>
              <a:t>Недооцененный/переоцененный/неусидчивый: что будем делать с Максимом? 85</a:t>
            </a:r>
          </a:p>
          <a:p>
            <a:r>
              <a:rPr lang="ru-RU" dirty="0"/>
              <a:t>Применение портфолио в разных возрастных группах: не слишком ли рано начинать работать над портфолио? 88</a:t>
            </a:r>
          </a:p>
          <a:p>
            <a:r>
              <a:rPr lang="ru-RU" dirty="0"/>
              <a:t>8. ПОРТФОЛИО В ДЕТСКОМ САДУ: РУКОВОДСТВО ПО ПРИМЕНЕНИЮ</a:t>
            </a:r>
          </a:p>
          <a:p>
            <a:r>
              <a:rPr lang="ru-RU" dirty="0"/>
              <a:t>Основные вопросы при работе с портфолио 92</a:t>
            </a:r>
          </a:p>
          <a:p>
            <a:r>
              <a:rPr lang="ru-RU" dirty="0"/>
              <a:t>Опыт применения портфолио в детском саду: что изменилось. Интервью с педагогом, работающим с портфолио 93</a:t>
            </a:r>
          </a:p>
          <a:p>
            <a:r>
              <a:rPr lang="ru-RU" dirty="0"/>
              <a:t>ПРИЛОЖЕНИЯ</a:t>
            </a:r>
          </a:p>
          <a:p>
            <a:r>
              <a:rPr lang="ru-RU" dirty="0"/>
              <a:t>Образцы страниц портфолио 100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3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b="1" dirty="0"/>
              <a:t>Я! ПОРТФОЛИО ДОШКОЛЬНИКА</a:t>
            </a:r>
          </a:p>
          <a:p>
            <a:endParaRPr lang="ru-RU" b="1" dirty="0"/>
          </a:p>
          <a:p>
            <a:r>
              <a:rPr lang="ru-RU" b="1" dirty="0"/>
              <a:t>В КОМПЛЕКТЕ: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Папка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портфолио</a:t>
            </a:r>
            <a:r>
              <a:rPr lang="ru-RU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28 шаблонов страниц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Практические рекомендации (16 с.) </a:t>
            </a:r>
          </a:p>
          <a:p>
            <a:r>
              <a:rPr lang="ru-RU" i="1" dirty="0"/>
              <a:t>ISBN 978-5-4454-0735-5</a:t>
            </a:r>
          </a:p>
          <a:p>
            <a:endParaRPr lang="ru-RU" dirty="0"/>
          </a:p>
          <a:p>
            <a:r>
              <a:rPr lang="ru-RU" dirty="0"/>
              <a:t>Комплект содержит практические рекомендации по ведению портфолио, шаблоны страниц и папку.</a:t>
            </a:r>
          </a:p>
          <a:p>
            <a:r>
              <a:rPr lang="ru-RU" dirty="0"/>
              <a:t>Предназначен для использования в системе дошкольного образования в качестве инструмента индивидуализации образовательного процесса и развивающего оценивания.</a:t>
            </a:r>
          </a:p>
          <a:p>
            <a:r>
              <a:rPr lang="ru-RU" dirty="0"/>
              <a:t>Для дошкольных организаций, детских развивающих центров, семей с детьми 3–7 лет и всех тех, кто заинтересован в успешном развитии ребенка.</a:t>
            </a:r>
          </a:p>
          <a:p>
            <a:endParaRPr lang="ru-RU" dirty="0"/>
          </a:p>
          <a:p>
            <a:r>
              <a:rPr lang="ru-RU" b="1" dirty="0"/>
              <a:t>СОДЕРЖАНИЕ</a:t>
            </a:r>
          </a:p>
          <a:p>
            <a:r>
              <a:rPr lang="ru-RU" dirty="0"/>
              <a:t>РАЗДЕЛ 1. ОБО МНЕ</a:t>
            </a:r>
          </a:p>
          <a:p>
            <a:r>
              <a:rPr lang="ru-RU" dirty="0"/>
              <a:t>1.1. Это я</a:t>
            </a:r>
          </a:p>
          <a:p>
            <a:r>
              <a:rPr lang="ru-RU" dirty="0"/>
              <a:t>1.2. Я становлюсь старше</a:t>
            </a:r>
          </a:p>
          <a:p>
            <a:r>
              <a:rPr lang="ru-RU" dirty="0"/>
              <a:t>1.3. Автопортрет</a:t>
            </a:r>
          </a:p>
          <a:p>
            <a:r>
              <a:rPr lang="ru-RU" dirty="0"/>
              <a:t>1.4. Моя семья</a:t>
            </a:r>
          </a:p>
          <a:p>
            <a:r>
              <a:rPr lang="ru-RU" dirty="0"/>
              <a:t>1.5. Когда я вырасту…</a:t>
            </a:r>
          </a:p>
          <a:p>
            <a:r>
              <a:rPr lang="ru-RU" dirty="0"/>
              <a:t>1.6. Я люблю…</a:t>
            </a:r>
          </a:p>
          <a:p>
            <a:r>
              <a:rPr lang="ru-RU" dirty="0"/>
              <a:t>1.7. Моя любимая книга</a:t>
            </a:r>
          </a:p>
          <a:p>
            <a:r>
              <a:rPr lang="ru-RU" dirty="0"/>
              <a:t>1.8. У меня хорошо получается…</a:t>
            </a:r>
          </a:p>
          <a:p>
            <a:r>
              <a:rPr lang="ru-RU" dirty="0"/>
              <a:t>1.9. Истории обо мне</a:t>
            </a:r>
          </a:p>
          <a:p>
            <a:r>
              <a:rPr lang="ru-RU" dirty="0"/>
              <a:t>1.10. Где я уже побывал</a:t>
            </a:r>
          </a:p>
          <a:p>
            <a:endParaRPr lang="ru-RU" dirty="0"/>
          </a:p>
          <a:p>
            <a:r>
              <a:rPr lang="ru-RU" dirty="0"/>
              <a:t>РАЗДЕЛ 2. Я В ДЕТСКОМ САДУ</a:t>
            </a:r>
          </a:p>
          <a:p>
            <a:r>
              <a:rPr lang="ru-RU" dirty="0"/>
              <a:t>2.1. Моё любимое место в детском саду</a:t>
            </a:r>
          </a:p>
          <a:p>
            <a:r>
              <a:rPr lang="ru-RU" dirty="0"/>
              <a:t>2.2. Моя группа</a:t>
            </a:r>
          </a:p>
          <a:p>
            <a:r>
              <a:rPr lang="ru-RU" dirty="0"/>
              <a:t>2.3. Мои друзья</a:t>
            </a:r>
          </a:p>
          <a:p>
            <a:r>
              <a:rPr lang="ru-RU" dirty="0"/>
              <a:t>2.4. Праздник в моём детском саду</a:t>
            </a:r>
          </a:p>
          <a:p>
            <a:r>
              <a:rPr lang="ru-RU" dirty="0"/>
              <a:t>2.5. История в фотографиях</a:t>
            </a:r>
          </a:p>
          <a:p>
            <a:r>
              <a:rPr lang="ru-RU" dirty="0"/>
              <a:t>2.6. Что я думаю о детском саде</a:t>
            </a:r>
          </a:p>
          <a:p>
            <a:endParaRPr lang="ru-RU" dirty="0"/>
          </a:p>
          <a:p>
            <a:r>
              <a:rPr lang="ru-RU" dirty="0"/>
              <a:t>РАЗДЕЛ 3. НАД ЧЕМ Я СЕЙЧАС РАБОТАЮ</a:t>
            </a:r>
          </a:p>
          <a:p>
            <a:r>
              <a:rPr lang="ru-RU" dirty="0"/>
              <a:t>3.1. Я учусь писать</a:t>
            </a:r>
          </a:p>
          <a:p>
            <a:r>
              <a:rPr lang="ru-RU" dirty="0"/>
              <a:t>3.2. Я учусь считать</a:t>
            </a:r>
          </a:p>
          <a:p>
            <a:r>
              <a:rPr lang="ru-RU" dirty="0"/>
              <a:t>3.3. Я наблюдаю за природой</a:t>
            </a:r>
          </a:p>
          <a:p>
            <a:r>
              <a:rPr lang="ru-RU" dirty="0"/>
              <a:t>3.4. Я — человек</a:t>
            </a:r>
          </a:p>
          <a:p>
            <a:r>
              <a:rPr lang="ru-RU" dirty="0"/>
              <a:t>3.5. Я провожу эксперимент</a:t>
            </a:r>
          </a:p>
          <a:p>
            <a:r>
              <a:rPr lang="ru-RU" dirty="0"/>
              <a:t>3.6. Моё творчество</a:t>
            </a:r>
          </a:p>
          <a:p>
            <a:r>
              <a:rPr lang="ru-RU" dirty="0"/>
              <a:t>3.7. Моё стихотворение</a:t>
            </a:r>
          </a:p>
          <a:p>
            <a:r>
              <a:rPr lang="ru-RU" dirty="0"/>
              <a:t>3.8. Мой рассказ</a:t>
            </a:r>
          </a:p>
          <a:p>
            <a:endParaRPr lang="ru-RU" dirty="0"/>
          </a:p>
          <a:p>
            <a:r>
              <a:rPr lang="ru-RU" dirty="0"/>
              <a:t>РАЗДЕЛ 4. ЧЕМУ Я ХОЧУ НАУЧИТЬСЯ: МОИ ЦЕЛИ</a:t>
            </a:r>
          </a:p>
          <a:p>
            <a:r>
              <a:rPr lang="ru-RU" dirty="0"/>
              <a:t>4.1. Я хочу узнать/научиться</a:t>
            </a:r>
          </a:p>
          <a:p>
            <a:r>
              <a:rPr lang="ru-RU" dirty="0"/>
              <a:t>4.2. У меня возник вопрос!</a:t>
            </a:r>
          </a:p>
          <a:p>
            <a:r>
              <a:rPr lang="ru-RU" dirty="0"/>
              <a:t>4.3. Получилось!</a:t>
            </a:r>
          </a:p>
          <a:p>
            <a:endParaRPr lang="ru-RU" dirty="0"/>
          </a:p>
          <a:p>
            <a:r>
              <a:rPr lang="ru-RU" dirty="0"/>
              <a:t>РАЗДЕЛ 5. СТРАНИЦЫ ДЛЯ ТЕБЯ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0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3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369-4F63-49D2-B099-48875D0C4361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C329-1A39-4078-8B5D-536AC108A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9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369-4F63-49D2-B099-48875D0C4361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C329-1A39-4078-8B5D-536AC108A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5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896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609600" y="90487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1pPr>
            <a:lvl2pPr marL="914400" lvl="1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2pPr>
            <a:lvl3pPr marL="1371600" lvl="2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3pPr>
            <a:lvl4pPr marL="1828800" lvl="3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4pPr>
            <a:lvl5pPr marL="2286000" lvl="4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5pPr>
            <a:lvl6pPr marL="2743200" lvl="5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6pPr>
            <a:lvl7pPr marL="3200400" lvl="6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7pPr>
            <a:lvl8pPr marL="3657600" lvl="7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8pPr>
            <a:lvl9pPr marL="4114800" lvl="8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095037" y="6403975"/>
            <a:ext cx="2589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095037" y="6403975"/>
            <a:ext cx="2589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TITLE_AND_BODY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09865" y="273844"/>
            <a:ext cx="109710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428412" y="6248136"/>
            <a:ext cx="152400" cy="1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095216" y="6404312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1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CED73B-4711-D288-A68F-429C2952C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1611404" cy="16160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ADA4AB-68A2-EC69-69B9-AE5D2D418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5" y="5933176"/>
            <a:ext cx="848508" cy="66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6BF32D-121D-C0C2-FED5-EE6B0E532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9" y="6214321"/>
            <a:ext cx="4856506" cy="511576"/>
          </a:xfrm>
          <a:prstGeom prst="rect">
            <a:avLst/>
          </a:prstGeom>
        </p:spPr>
      </p:pic>
      <p:sp>
        <p:nvSpPr>
          <p:cNvPr id="10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 userDrawn="1"/>
        </p:nvSpPr>
        <p:spPr>
          <a:xfrm flipH="1" flipV="1">
            <a:off x="-6059" y="260689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28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m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934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A2536-1A4B-427C-8990-FE802B99E7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4CDE5-56CB-4523-8511-8ECE04AA60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9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CED73B-4711-D288-A68F-429C2952C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1611404" cy="16160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ADA4AB-68A2-EC69-69B9-AE5D2D418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5" y="5933176"/>
            <a:ext cx="848508" cy="66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6BF32D-121D-C0C2-FED5-EE6B0E532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9" y="6214321"/>
            <a:ext cx="4856506" cy="511576"/>
          </a:xfrm>
          <a:prstGeom prst="rect">
            <a:avLst/>
          </a:prstGeom>
        </p:spPr>
      </p:pic>
      <p:sp>
        <p:nvSpPr>
          <p:cNvPr id="10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54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CED73B-4711-D288-A68F-429C2952C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9200"/>
            <a:ext cx="1611404" cy="16160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DA4AB-68A2-EC69-69B9-AE5D2D418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988" y="5960472"/>
            <a:ext cx="848508" cy="664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6BF32D-121D-C0C2-FED5-EE6B0E532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82" y="6241617"/>
            <a:ext cx="4856506" cy="511576"/>
          </a:xfrm>
          <a:prstGeom prst="rect">
            <a:avLst/>
          </a:prstGeom>
        </p:spPr>
      </p:pic>
      <p:sp>
        <p:nvSpPr>
          <p:cNvPr id="11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 userDrawn="1"/>
        </p:nvSpPr>
        <p:spPr>
          <a:xfrm flipH="1" flipV="1">
            <a:off x="5380208" y="268005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ADA4AB-68A2-EC69-69B9-AE5D2D418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988" y="5960472"/>
            <a:ext cx="848508" cy="6641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6BF32D-121D-C0C2-FED5-EE6B0E532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82" y="6241617"/>
            <a:ext cx="4856506" cy="511576"/>
          </a:xfrm>
          <a:prstGeom prst="rect">
            <a:avLst/>
          </a:prstGeom>
        </p:spPr>
      </p:pic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 userDrawn="1"/>
        </p:nvSpPr>
        <p:spPr>
          <a:xfrm flipH="1" flipV="1">
            <a:off x="-6059" y="260689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DA4AB-68A2-EC69-69B9-AE5D2D418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3" y="5933176"/>
            <a:ext cx="848508" cy="664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6BF32D-121D-C0C2-FED5-EE6B0E532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7" y="6214321"/>
            <a:ext cx="4856506" cy="511576"/>
          </a:xfrm>
          <a:prstGeom prst="rect">
            <a:avLst/>
          </a:prstGeom>
        </p:spPr>
      </p:pic>
      <p:sp>
        <p:nvSpPr>
          <p:cNvPr id="9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 userDrawn="1"/>
        </p:nvSpPr>
        <p:spPr>
          <a:xfrm flipH="1" flipV="1">
            <a:off x="-6059" y="260689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5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 userDrawn="1"/>
        </p:nvSpPr>
        <p:spPr>
          <a:xfrm flipH="1" flipV="1">
            <a:off x="-6059" y="260689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2">
            <a:extLst>
              <a:ext uri="{FF2B5EF4-FFF2-40B4-BE49-F238E27FC236}">
                <a16:creationId xmlns:a16="http://schemas.microsoft.com/office/drawing/2014/main" id="{D758192F-C2CC-5EAF-353E-4FAD84283E29}"/>
              </a:ext>
            </a:extLst>
          </p:cNvPr>
          <p:cNvSpPr txBox="1">
            <a:spLocks/>
          </p:cNvSpPr>
          <p:nvPr userDrawn="1"/>
        </p:nvSpPr>
        <p:spPr>
          <a:xfrm>
            <a:off x="7982974" y="6195193"/>
            <a:ext cx="3808691" cy="558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4C2E9-F712-4438-8C5C-63E39105AF6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pPr marL="0" marR="0" lvl="0" indent="0" algn="r" defTabSz="1371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587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D369-4F63-49D2-B099-48875D0C4361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C329-1A39-4078-8B5D-536AC108A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0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D369-4F63-49D2-B099-48875D0C4361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C329-1A39-4078-8B5D-536AC108A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09600" y="90487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095037" y="6403975"/>
            <a:ext cx="258900" cy="2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vdohnovenie.space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vdohnovenie.space/catalog/education-quality-assessment/00000321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hyperlink" Target="https://vdohnovenie.space/catalog/education-quality-assessment/000003013/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s://vdohnovenie.space/catalog/education-quality-assessment/00000343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dohnovenie.space/catalog/education-quality-assessment/000003618/" TargetMode="External"/><Relationship Id="rId5" Type="http://schemas.openxmlformats.org/officeDocument/2006/relationships/hyperlink" Target="https://vdohnovenie.space/catalog/education-quality-assessment/000003477/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5" Type="http://schemas.openxmlformats.org/officeDocument/2006/relationships/image" Target="../media/image43.jpeg"/><Relationship Id="rId10" Type="http://schemas.openxmlformats.org/officeDocument/2006/relationships/image" Target="../media/image39.jpeg"/><Relationship Id="rId19" Type="http://schemas.openxmlformats.org/officeDocument/2006/relationships/image" Target="../media/image47.jpg"/><Relationship Id="rId4" Type="http://schemas.openxmlformats.org/officeDocument/2006/relationships/image" Target="../media/image34.jpeg"/><Relationship Id="rId9" Type="http://schemas.microsoft.com/office/2007/relationships/hdphoto" Target="../media/hdphoto1.wdp"/><Relationship Id="rId1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s://vdohnovenie.space/catalog/educational-literature/000003621/" TargetMode="Externa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vdohnovenie.space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vdohnovenie.space/catalog/inspiration-program/000003996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72066" y="413782"/>
            <a:ext cx="5081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B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sz="2400" b="1" dirty="0" smtClean="0">
                <a:solidFill>
                  <a:srgbClr val="FFB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етняя школа </a:t>
            </a:r>
          </a:p>
          <a:p>
            <a:r>
              <a:rPr lang="ru-RU" sz="2400" b="1" dirty="0" smtClean="0">
                <a:solidFill>
                  <a:srgbClr val="FFB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руководителей и педагогов дошкольного образования</a:t>
            </a:r>
            <a:endParaRPr lang="ru-RU" sz="2400" b="1" dirty="0">
              <a:solidFill>
                <a:srgbClr val="FFB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3388" y="2467249"/>
            <a:ext cx="4680462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5795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ПОСТРОЕНИЕ ПРЕЕМСТВЕННОСТИ ДОШКОЛЬНОГО И НАЧАЛЬНОГО ОБЩЕГО ОБРАЗОВАНИЯ И СОЗДАНИЕ ЕДИНОГО ОБРАЗОВАТЕЛЬНОГО ПРОСТРАНСТВА НА ОСНОВЕ ПЛАТФОРМЫ «ВДОХНОВЕНИЕ»</a:t>
            </a:r>
            <a:endParaRPr lang="en-US" sz="2400" b="1" dirty="0" smtClean="0">
              <a:solidFill>
                <a:srgbClr val="5795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  <a:spcBef>
                <a:spcPts val="2400"/>
              </a:spcBef>
            </a:pPr>
            <a:r>
              <a:rPr lang="ru-RU" sz="2000" dirty="0" smtClean="0">
                <a:solidFill>
                  <a:srgbClr val="5795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Дополнительная </a:t>
            </a:r>
            <a:r>
              <a:rPr lang="ru-RU" sz="2000" dirty="0">
                <a:solidFill>
                  <a:srgbClr val="5795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профессиональная программа повышения квалификации</a:t>
            </a:r>
            <a:endParaRPr lang="en-US" sz="2000" dirty="0">
              <a:solidFill>
                <a:srgbClr val="5795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000"/>
              </a:lnSpc>
              <a:spcBef>
                <a:spcPts val="3000"/>
              </a:spcBef>
            </a:pPr>
            <a:r>
              <a:rPr lang="ru-RU" sz="1400" dirty="0">
                <a:solidFill>
                  <a:srgbClr val="FFB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Московская область, г. Орехово-Зуево</a:t>
            </a:r>
          </a:p>
          <a:p>
            <a:pPr>
              <a:lnSpc>
                <a:spcPts val="2600"/>
              </a:lnSpc>
            </a:pPr>
            <a:endParaRPr lang="ru-RU" sz="2000" b="1" i="0" dirty="0">
              <a:solidFill>
                <a:srgbClr val="5795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92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255" y="197392"/>
            <a:ext cx="10515600" cy="1325563"/>
          </a:xfrm>
          <a:noFill/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lnSpc>
                <a:spcPct val="100000"/>
              </a:lnSpc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Arial"/>
              </a:rPr>
              <a:t>Особенности обучения дошкольников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1724" y="1033154"/>
            <a:ext cx="7939762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defRPr/>
            </a:pPr>
            <a:r>
              <a:rPr lang="ru-RU" sz="1600" b="1" dirty="0" smtClean="0">
                <a:latin typeface="+mn-lt"/>
              </a:rPr>
              <a:t>ДОШКОЛЬНИКИ: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  <a:defRPr/>
            </a:pPr>
            <a:r>
              <a:rPr lang="ru-RU" sz="1700" dirty="0" smtClean="0">
                <a:latin typeface="+mn-lt"/>
              </a:rPr>
              <a:t>учатся </a:t>
            </a:r>
            <a:r>
              <a:rPr lang="ru-RU" sz="1700" dirty="0">
                <a:latin typeface="+mn-lt"/>
              </a:rPr>
              <a:t>лучше всего через опыт</a:t>
            </a:r>
            <a:r>
              <a:rPr lang="en-US" sz="1700" dirty="0">
                <a:latin typeface="+mn-lt"/>
              </a:rPr>
              <a:t>/</a:t>
            </a:r>
            <a:r>
              <a:rPr lang="ru-RU" sz="1700" dirty="0">
                <a:latin typeface="+mn-lt"/>
              </a:rPr>
              <a:t>деятельность, </a:t>
            </a:r>
            <a:r>
              <a:rPr lang="ru-RU" sz="1700" dirty="0" smtClean="0">
                <a:latin typeface="+mn-lt"/>
              </a:rPr>
              <a:t>которые </a:t>
            </a:r>
            <a:r>
              <a:rPr lang="ru-RU" sz="1700" dirty="0">
                <a:latin typeface="+mn-lt"/>
              </a:rPr>
              <a:t>являются </a:t>
            </a:r>
            <a:r>
              <a:rPr lang="ru-RU" sz="1700" b="1" dirty="0">
                <a:latin typeface="+mn-lt"/>
              </a:rPr>
              <a:t>значимыми для них </a:t>
            </a:r>
            <a:r>
              <a:rPr lang="ru-RU" sz="1700" dirty="0">
                <a:latin typeface="+mn-lt"/>
              </a:rPr>
              <a:t>и </a:t>
            </a:r>
            <a:r>
              <a:rPr lang="ru-RU" sz="1700" dirty="0" smtClean="0">
                <a:latin typeface="+mn-lt"/>
              </a:rPr>
              <a:t>их жизни;</a:t>
            </a:r>
            <a:endParaRPr lang="ru-RU" sz="1700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  <a:defRPr/>
            </a:pPr>
            <a:r>
              <a:rPr lang="ru-RU" sz="1700" dirty="0" smtClean="0">
                <a:latin typeface="+mn-lt"/>
              </a:rPr>
              <a:t>строят </a:t>
            </a:r>
            <a:r>
              <a:rPr lang="ru-RU" sz="1700" dirty="0">
                <a:latin typeface="+mn-lt"/>
              </a:rPr>
              <a:t>новые знания на уже </a:t>
            </a:r>
            <a:r>
              <a:rPr lang="ru-RU" sz="1700" b="1" dirty="0">
                <a:latin typeface="+mn-lt"/>
              </a:rPr>
              <a:t>существующих знаниях </a:t>
            </a:r>
            <a:r>
              <a:rPr lang="ru-RU" sz="1700" dirty="0">
                <a:latin typeface="+mn-lt"/>
              </a:rPr>
              <a:t>и опыте</a:t>
            </a:r>
            <a:r>
              <a:rPr lang="ru-RU" sz="1700" dirty="0" smtClean="0">
                <a:latin typeface="+mn-lt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  <a:defRPr/>
            </a:pPr>
            <a:r>
              <a:rPr lang="ru-RU" sz="1700" dirty="0" smtClean="0">
                <a:latin typeface="+mn-lt"/>
              </a:rPr>
              <a:t>испытывают </a:t>
            </a:r>
            <a:r>
              <a:rPr lang="ru-RU" sz="1700" dirty="0">
                <a:latin typeface="+mn-lt"/>
              </a:rPr>
              <a:t>потребность </a:t>
            </a:r>
            <a:r>
              <a:rPr lang="ru-RU" sz="1700" b="1" dirty="0">
                <a:latin typeface="+mn-lt"/>
              </a:rPr>
              <a:t>в игре, </a:t>
            </a:r>
            <a:r>
              <a:rPr lang="ru-RU" sz="1700" b="1" dirty="0" smtClean="0">
                <a:latin typeface="+mn-lt"/>
              </a:rPr>
              <a:t>исследованиях и </a:t>
            </a:r>
            <a:r>
              <a:rPr lang="ru-RU" sz="1700" b="1" dirty="0">
                <a:latin typeface="+mn-lt"/>
              </a:rPr>
              <a:t>других формах </a:t>
            </a:r>
            <a:r>
              <a:rPr lang="ru-RU" sz="1700" b="1" dirty="0" smtClean="0">
                <a:latin typeface="+mn-lt"/>
              </a:rPr>
              <a:t>детской </a:t>
            </a:r>
            <a:r>
              <a:rPr lang="ru-RU" sz="1700" b="1" dirty="0">
                <a:latin typeface="+mn-lt"/>
              </a:rPr>
              <a:t>активности</a:t>
            </a:r>
            <a:r>
              <a:rPr lang="ru-RU" sz="1700" dirty="0">
                <a:latin typeface="+mn-lt"/>
              </a:rPr>
              <a:t>, предоставляющими им </a:t>
            </a:r>
            <a:r>
              <a:rPr lang="ru-RU" sz="1700" u="sng" dirty="0">
                <a:latin typeface="+mn-lt"/>
              </a:rPr>
              <a:t>возможность</a:t>
            </a:r>
            <a:r>
              <a:rPr lang="ru-RU" sz="1700" dirty="0">
                <a:latin typeface="+mn-lt"/>
              </a:rPr>
              <a:t> </a:t>
            </a:r>
            <a:r>
              <a:rPr lang="ru-RU" sz="1700" u="sng" dirty="0">
                <a:latin typeface="+mn-lt"/>
              </a:rPr>
              <a:t>приобрести и апробировать новый опыт</a:t>
            </a:r>
            <a:r>
              <a:rPr lang="ru-RU" sz="1700" dirty="0">
                <a:latin typeface="+mn-lt"/>
              </a:rPr>
              <a:t>, </a:t>
            </a:r>
            <a:r>
              <a:rPr lang="ru-RU" sz="1700" dirty="0" smtClean="0">
                <a:latin typeface="+mn-lt"/>
              </a:rPr>
              <a:t>расширить </a:t>
            </a:r>
            <a:r>
              <a:rPr lang="ru-RU" sz="1700" dirty="0">
                <a:latin typeface="+mn-lt"/>
              </a:rPr>
              <a:t>и углубить имеющийся; </a:t>
            </a:r>
            <a:endParaRPr lang="ru-RU" sz="17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  <a:defRPr/>
            </a:pPr>
            <a:r>
              <a:rPr lang="ru-RU" sz="1700" dirty="0" smtClean="0">
                <a:latin typeface="+mn-lt"/>
              </a:rPr>
              <a:t>испытывают </a:t>
            </a:r>
            <a:r>
              <a:rPr lang="ru-RU" sz="1700" dirty="0">
                <a:latin typeface="+mn-lt"/>
              </a:rPr>
              <a:t>потребность </a:t>
            </a:r>
            <a:r>
              <a:rPr lang="ru-RU" sz="1700" u="sng" dirty="0">
                <a:latin typeface="+mn-lt"/>
              </a:rPr>
              <a:t>в диалоге </a:t>
            </a:r>
            <a:r>
              <a:rPr lang="ru-RU" sz="1700" u="sng" dirty="0" smtClean="0">
                <a:latin typeface="+mn-lt"/>
              </a:rPr>
              <a:t>сотрудничестве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u="sng" dirty="0" smtClean="0">
                <a:latin typeface="+mn-lt"/>
              </a:rPr>
              <a:t>с </a:t>
            </a:r>
            <a:r>
              <a:rPr lang="ru-RU" sz="1700" u="sng" dirty="0">
                <a:latin typeface="+mn-lt"/>
              </a:rPr>
              <a:t>опытными </a:t>
            </a:r>
            <a:r>
              <a:rPr lang="ru-RU" sz="1700" u="sng" dirty="0" smtClean="0">
                <a:latin typeface="+mn-lt"/>
              </a:rPr>
              <a:t>взрослыми </a:t>
            </a:r>
            <a:br>
              <a:rPr lang="ru-RU" sz="1700" u="sng" dirty="0" smtClean="0">
                <a:latin typeface="+mn-lt"/>
              </a:rPr>
            </a:br>
            <a:r>
              <a:rPr lang="ru-RU" sz="1700" u="sng" dirty="0" smtClean="0">
                <a:latin typeface="+mn-lt"/>
              </a:rPr>
              <a:t>и </a:t>
            </a:r>
            <a:r>
              <a:rPr lang="ru-RU" sz="1700" u="sng" dirty="0">
                <a:latin typeface="+mn-lt"/>
              </a:rPr>
              <a:t>другими детьми</a:t>
            </a:r>
            <a:r>
              <a:rPr lang="ru-RU" sz="1700" dirty="0">
                <a:latin typeface="+mn-lt"/>
              </a:rPr>
              <a:t>, </a:t>
            </a:r>
            <a:r>
              <a:rPr lang="ru-RU" sz="1700" dirty="0" smtClean="0">
                <a:latin typeface="+mn-lt"/>
              </a:rPr>
              <a:t>которые предоставляют </a:t>
            </a:r>
            <a:r>
              <a:rPr lang="ru-RU" sz="1700" dirty="0">
                <a:latin typeface="+mn-lt"/>
              </a:rPr>
              <a:t>возможности для развития мышления и для обучения на </a:t>
            </a:r>
            <a:r>
              <a:rPr lang="ru-RU" sz="1700" dirty="0" smtClean="0">
                <a:latin typeface="+mn-lt"/>
              </a:rPr>
              <a:t>примере.</a:t>
            </a:r>
            <a:endParaRPr lang="ru-RU" sz="170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3168" y="4145288"/>
            <a:ext cx="7715481" cy="2910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Дошкольники учатся </a:t>
            </a:r>
            <a:r>
              <a:rPr lang="ru-RU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счет сочетания </a:t>
            </a:r>
            <a:r>
              <a:rPr lang="ru-RU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различного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опыта</a:t>
            </a:r>
            <a:r>
              <a:rPr lang="ru-RU" sz="1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216000">
              <a:spcBef>
                <a:spcPts val="6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спонтанного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организованного;</a:t>
            </a:r>
          </a:p>
          <a:p>
            <a:pPr marL="342900" indent="-216000">
              <a:spcBef>
                <a:spcPts val="8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снованного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на собственных интересах и </a:t>
            </a: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организованного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педагогом </a:t>
            </a: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конкретными целями обучения;</a:t>
            </a:r>
          </a:p>
          <a:p>
            <a:pPr marL="342900" indent="-216000">
              <a:spcBef>
                <a:spcPts val="8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установленного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образовательной программой или вытекающего из потребностей детской группы.  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FontTx/>
              <a:buChar char="-"/>
              <a:defRPr/>
            </a:pPr>
            <a:endParaRPr lang="ru-RU" sz="1700" dirty="0"/>
          </a:p>
          <a:p>
            <a:pPr>
              <a:lnSpc>
                <a:spcPct val="110000"/>
              </a:lnSpc>
              <a:defRPr/>
            </a:pPr>
            <a:endParaRPr lang="ru-RU" sz="1700" dirty="0"/>
          </a:p>
          <a:p>
            <a:pPr>
              <a:lnSpc>
                <a:spcPct val="110000"/>
              </a:lnSpc>
              <a:defRPr/>
            </a:pP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633" b="21707"/>
          <a:stretch/>
        </p:blipFill>
        <p:spPr>
          <a:xfrm>
            <a:off x="8975726" y="-7684"/>
            <a:ext cx="3216275" cy="353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845" t="4895" b="8098"/>
          <a:stretch/>
        </p:blipFill>
        <p:spPr>
          <a:xfrm>
            <a:off x="8975725" y="3603813"/>
            <a:ext cx="3216276" cy="2335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0313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04CF31D1-5315-5E4B-AE41-BDD945E8A52A}"/>
              </a:ext>
            </a:extLst>
          </p:cNvPr>
          <p:cNvSpPr txBox="1">
            <a:spLocks/>
          </p:cNvSpPr>
          <p:nvPr/>
        </p:nvSpPr>
        <p:spPr>
          <a:xfrm>
            <a:off x="4236807" y="6169300"/>
            <a:ext cx="4330191" cy="384043"/>
          </a:xfrm>
          <a:prstGeom prst="rect">
            <a:avLst/>
          </a:prstGeom>
        </p:spPr>
        <p:txBody>
          <a:bodyPr vert="horz" lIns="0" tIns="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667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://vdohnovenie.space</a:t>
            </a:r>
            <a:endParaRPr lang="ru-RU" sz="266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133" b="1" dirty="0">
              <a:solidFill>
                <a:srgbClr val="0465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95C02-CDE9-5E42-9A56-F39DB869F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4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859A2-5BA3-E446-9CE0-154257715E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4559829" cy="60797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8E80B0-9651-0344-9698-77D6DE9FB5C1}"/>
              </a:ext>
            </a:extLst>
          </p:cNvPr>
          <p:cNvSpPr/>
          <p:nvPr/>
        </p:nvSpPr>
        <p:spPr>
          <a:xfrm>
            <a:off x="4849848" y="4047245"/>
            <a:ext cx="7296113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В этом руководстве педагог найдет базовую информацию о том, как правильно документировать этапы развития ребенка, специально разработанные материалы для быстрого копирования в портфолио, а также идеи по оформлению и наполнению портфолио, заполненные примеры страниц из оригинальных портфолио, полезные советы и отзывы коллег.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E0A4471-A900-DA43-A155-5FC1E9806031}"/>
              </a:ext>
            </a:extLst>
          </p:cNvPr>
          <p:cNvSpPr/>
          <p:nvPr/>
        </p:nvSpPr>
        <p:spPr>
          <a:xfrm>
            <a:off x="2543605" y="6250590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http://vdohnovenie.space/catalog/education-quality-assessment/000003219/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CC5F96-A6A0-E047-BECF-C5844BC18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589" y="1705337"/>
            <a:ext cx="3227483" cy="21507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8B634A-AB8D-5E42-AC9E-63F5628D45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7" y="1705337"/>
            <a:ext cx="3227481" cy="21507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86F316B-3C7D-954E-8FA6-595E4481EAE9}"/>
              </a:ext>
            </a:extLst>
          </p:cNvPr>
          <p:cNvCxnSpPr>
            <a:cxnSpLocks/>
            <a:stCxn id="9" idx="0"/>
            <a:endCxn id="9" idx="2"/>
          </p:cNvCxnSpPr>
          <p:nvPr/>
        </p:nvCxnSpPr>
        <p:spPr>
          <a:xfrm>
            <a:off x="6627331" y="1705337"/>
            <a:ext cx="0" cy="215075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B54B4CC-E5DB-4F49-9CEB-B9DEAC98B1D4}"/>
              </a:ext>
            </a:extLst>
          </p:cNvPr>
          <p:cNvCxnSpPr>
            <a:cxnSpLocks/>
          </p:cNvCxnSpPr>
          <p:nvPr/>
        </p:nvCxnSpPr>
        <p:spPr>
          <a:xfrm>
            <a:off x="10032437" y="1705337"/>
            <a:ext cx="0" cy="215075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5D4393-C248-EB42-AD27-0221102ED6DB}"/>
              </a:ext>
            </a:extLst>
          </p:cNvPr>
          <p:cNvSpPr/>
          <p:nvPr/>
        </p:nvSpPr>
        <p:spPr>
          <a:xfrm>
            <a:off x="4849847" y="291590"/>
            <a:ext cx="7054781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  <a:t>Портфолио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 – один из лучших педагогических инструментов, который позволяет всесторонне задокументировать достижения ребенка, отразить динамику и вектор его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3302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AF78B-D96C-AB43-88D9-495EE7367A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48" y="225004"/>
            <a:ext cx="3852624" cy="2567337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5DB2A-AFB1-AE41-AED2-1001A57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861" y="-1947598"/>
            <a:ext cx="6432715" cy="1184047"/>
          </a:xfrm>
        </p:spPr>
        <p:txBody>
          <a:bodyPr>
            <a:normAutofit/>
          </a:bodyPr>
          <a:lstStyle/>
          <a:p>
            <a:pPr algn="l"/>
            <a:r>
              <a:rPr lang="ru-RU" sz="1867" dirty="0" err="1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Бостельман</a:t>
            </a:r>
            <a:r>
              <a:rPr lang="ru-RU" sz="1867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</a:t>
            </a:r>
            <a:br>
              <a:rPr lang="ru-RU" sz="1867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" b="1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" b="1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b="1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ПОРТФОЛИО </a:t>
            </a:r>
            <a:br>
              <a:rPr lang="ru-RU" sz="1867" b="1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b="1" dirty="0">
                <a:solidFill>
                  <a:srgbClr val="0465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дошкольных организациях: 3–6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D3BB5-5130-D44A-923B-A31044B382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547605" cy="60634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98A7F1-EE88-4440-911B-C70768DC9629}"/>
              </a:ext>
            </a:extLst>
          </p:cNvPr>
          <p:cNvSpPr/>
          <p:nvPr/>
        </p:nvSpPr>
        <p:spPr>
          <a:xfrm>
            <a:off x="4751851" y="3014886"/>
            <a:ext cx="7404413" cy="296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В этом руководстве педагог найдет </a:t>
            </a:r>
            <a: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  <a:t>базовую информацию </a:t>
            </a:r>
            <a:b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  <a:t>о том, как правильно документировать этапы развития ребенка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, специально разработанные материалы для быстрого копирования в портфолио, а также идеи по оформлению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 наполнению портфолио, заполненные примеры страниц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из оригинальных портфолио, полезные советы и отзывы коллег.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А многочисленные цветные фотографии из жизни дошкольников, что работать с портфолио реально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 увлекательно!</a:t>
            </a:r>
            <a:endParaRPr lang="ru-RU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51ED0-89A4-4444-8D66-7323A024595A}"/>
              </a:ext>
            </a:extLst>
          </p:cNvPr>
          <p:cNvSpPr/>
          <p:nvPr/>
        </p:nvSpPr>
        <p:spPr>
          <a:xfrm>
            <a:off x="5423926" y="6289052"/>
            <a:ext cx="9291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https://vdohnovenie.space/catalog/education-quality-assessment/000003013/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D0758A-AD6D-F849-A66B-9680703508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51" y="372244"/>
            <a:ext cx="3852624" cy="2567337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54806CA-9C6F-AB46-A07B-E115DCEE63CB}"/>
              </a:ext>
            </a:extLst>
          </p:cNvPr>
          <p:cNvCxnSpPr>
            <a:stCxn id="7" idx="0"/>
            <a:endCxn id="7" idx="2"/>
          </p:cNvCxnSpPr>
          <p:nvPr/>
        </p:nvCxnSpPr>
        <p:spPr>
          <a:xfrm>
            <a:off x="6788563" y="372244"/>
            <a:ext cx="0" cy="256733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D6C3DEF-75ED-8445-B03C-BAAC41EEE351}"/>
              </a:ext>
            </a:extLst>
          </p:cNvPr>
          <p:cNvCxnSpPr/>
          <p:nvPr/>
        </p:nvCxnSpPr>
        <p:spPr>
          <a:xfrm>
            <a:off x="10090899" y="225004"/>
            <a:ext cx="0" cy="256733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99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767AB-A3E3-264A-9B39-E7786FF19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559829" cy="60797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23AB23-5C5F-4040-BE38-7D93664461A1}"/>
              </a:ext>
            </a:extLst>
          </p:cNvPr>
          <p:cNvSpPr/>
          <p:nvPr/>
        </p:nvSpPr>
        <p:spPr>
          <a:xfrm>
            <a:off x="5175789" y="932723"/>
            <a:ext cx="6680851" cy="202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Комплект содержит практические рекомендации по ведению портфолио, шаблоны страниц и папку.</a:t>
            </a:r>
          </a:p>
          <a:p>
            <a:endParaRPr lang="ru-RU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 для использования в системе дошкольного образования  в качестве инструмента индивидуализации образовательного процесса и развивающего оценивания для детей 3-7 лет.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8BE195-A116-5E41-81F9-DE1D452A0D50}"/>
              </a:ext>
            </a:extLst>
          </p:cNvPr>
          <p:cNvSpPr/>
          <p:nvPr/>
        </p:nvSpPr>
        <p:spPr>
          <a:xfrm>
            <a:off x="5519937" y="6230924"/>
            <a:ext cx="7795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https://vdohnovenie.space/catalog/education-quality-assessment/000003437/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A4007-22E0-A84D-AD83-ADDE0BBD8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526" y="164638"/>
            <a:ext cx="6221484" cy="768085"/>
          </a:xfrm>
        </p:spPr>
        <p:txBody>
          <a:bodyPr>
            <a:normAutofit/>
          </a:bodyPr>
          <a:lstStyle/>
          <a:p>
            <a:pPr algn="l"/>
            <a:r>
              <a:rPr lang="ru-RU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Я! Портфолио дошкольника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DBE87-E45D-794A-A50E-27B6D1FBE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905" y="3140967"/>
            <a:ext cx="2147295" cy="28624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70A3D0-1665-7C4B-8212-E037D801F3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154" y="3140967"/>
            <a:ext cx="2147295" cy="2862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906A09-461D-D248-8E46-CE02274ED9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4626" y="3140967"/>
            <a:ext cx="2147295" cy="28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C84F80-82CB-0845-AFEF-661C0742B5D4}"/>
              </a:ext>
            </a:extLst>
          </p:cNvPr>
          <p:cNvSpPr txBox="1"/>
          <p:nvPr/>
        </p:nvSpPr>
        <p:spPr>
          <a:xfrm>
            <a:off x="6054189" y="230154"/>
            <a:ext cx="585665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  <a:t>Карты развития детей 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предназначены для фиксирования основных этапов в развитии детей по всем направлениям, определенным ФГОС ДО.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401A56-4429-0345-97C6-AA731F9D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1371534"/>
            <a:ext cx="5760640" cy="109405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 РАЗВИТИЯ ДЕТЕЙ: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 до 3 лет и от 3 до 7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1C7F4-C551-2D40-A8D4-35C6F990CD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303615" cy="44048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867CCD-2A95-F245-8425-5125C7495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804" y="997465"/>
            <a:ext cx="3360373" cy="4480499"/>
          </a:xfrm>
          <a:prstGeom prst="rect">
            <a:avLst/>
          </a:prstGeom>
          <a:effectLst>
            <a:reflection blurRad="6350" stA="52000" endA="300" endPos="14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863413-F06E-564D-B21D-EA4B49EFDDF0}"/>
              </a:ext>
            </a:extLst>
          </p:cNvPr>
          <p:cNvSpPr/>
          <p:nvPr/>
        </p:nvSpPr>
        <p:spPr>
          <a:xfrm>
            <a:off x="2639616" y="6173792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https://vdohnovenie.space/catalog/education-quality-assessment/000003477/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https://vdohnovenie.space/catalog/education-quality-assessment/000003618/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C25F62-CBB3-054D-9ECA-B25FA0413D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44" y="1356869"/>
            <a:ext cx="4986321" cy="33228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6B0728-BB06-504E-9E7A-B7FF776666EA}"/>
              </a:ext>
            </a:extLst>
          </p:cNvPr>
          <p:cNvSpPr/>
          <p:nvPr/>
        </p:nvSpPr>
        <p:spPr>
          <a:xfrm>
            <a:off x="6096000" y="4821515"/>
            <a:ext cx="5760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Издания содержат комплекты форм для заполнения с описанием «шагов» развития детей в соответствии с определенными возрастными периодами, снабжены удобной системой навигации </a:t>
            </a:r>
            <a:b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и призваны помочь педагогам в их практической деятельности.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A9672E6-F90F-2A48-B6E3-F35D32F47D4C}"/>
              </a:ext>
            </a:extLst>
          </p:cNvPr>
          <p:cNvCxnSpPr>
            <a:stCxn id="8" idx="0"/>
            <a:endCxn id="8" idx="2"/>
          </p:cNvCxnSpPr>
          <p:nvPr/>
        </p:nvCxnSpPr>
        <p:spPr>
          <a:xfrm>
            <a:off x="8691404" y="1356869"/>
            <a:ext cx="0" cy="332281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280893" y="0"/>
            <a:ext cx="2654714" cy="6666751"/>
            <a:chOff x="9280893" y="0"/>
            <a:chExt cx="2654714" cy="6666751"/>
          </a:xfrm>
        </p:grpSpPr>
        <p:pic>
          <p:nvPicPr>
            <p:cNvPr id="237" name="Google Shape;237;p25" descr="Google Shape;298;p26"/>
            <p:cNvPicPr preferRelativeResize="0"/>
            <p:nvPr/>
          </p:nvPicPr>
          <p:blipFill rotWithShape="1">
            <a:blip r:embed="rId3">
              <a:alphaModFix/>
            </a:blip>
            <a:srcRect l="41124" r="37838"/>
            <a:stretch/>
          </p:blipFill>
          <p:spPr>
            <a:xfrm>
              <a:off x="9594382" y="0"/>
              <a:ext cx="2341225" cy="6666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25"/>
            <p:cNvSpPr txBox="1"/>
            <p:nvPr/>
          </p:nvSpPr>
          <p:spPr>
            <a:xfrm>
              <a:off x="9280893" y="2479611"/>
              <a:ext cx="23853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chemeClr val="dk1"/>
                  </a:solidFill>
                  <a:latin typeface="+mn-lt"/>
                  <a:ea typeface="Montserrat"/>
                  <a:cs typeface="Montserrat"/>
                  <a:sym typeface="Montserrat"/>
                </a:rPr>
                <a:t>РЕБЕНОК</a:t>
              </a:r>
              <a:r>
                <a:rPr lang="en-US" sz="2400" b="1" dirty="0" smtClean="0">
                  <a:solidFill>
                    <a:schemeClr val="dk1"/>
                  </a:solidFill>
                  <a:latin typeface="+mn-lt"/>
                  <a:ea typeface="Montserrat"/>
                  <a:cs typeface="Montserrat"/>
                  <a:sym typeface="Montserrat"/>
                </a:rPr>
                <a:t> </a:t>
              </a:r>
              <a:endParaRPr sz="2400" dirty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0" name="Google Shape;240;p25"/>
          <p:cNvSpPr txBox="1"/>
          <p:nvPr/>
        </p:nvSpPr>
        <p:spPr>
          <a:xfrm>
            <a:off x="297999" y="107395"/>
            <a:ext cx="1046699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1 : “Ребенок”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1859507192"/>
              </p:ext>
            </p:extLst>
          </p:nvPr>
        </p:nvGraphicFramePr>
        <p:xfrm>
          <a:off x="1055687" y="1052514"/>
          <a:ext cx="8464831" cy="519855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17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829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ЦЕЛЬ/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75659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 smtClean="0"/>
                        <a:t>Сформировать основу</a:t>
                      </a:r>
                      <a:r>
                        <a:rPr lang="ru-RU" sz="1600" b="0" baseline="0" dirty="0" smtClean="0"/>
                        <a:t> для построения преемственности </a:t>
                      </a:r>
                      <a:br>
                        <a:rPr lang="ru-RU" sz="1600" b="0" baseline="0" dirty="0" smtClean="0"/>
                      </a:br>
                      <a:r>
                        <a:rPr lang="ru-RU" sz="1600" b="0" baseline="0" dirty="0" smtClean="0"/>
                        <a:t>личностных, предметных и метапредметных результатов </a:t>
                      </a:r>
                      <a:br>
                        <a:rPr lang="ru-RU" sz="1600" b="0" baseline="0" dirty="0" smtClean="0"/>
                      </a:br>
                      <a:r>
                        <a:rPr lang="ru-RU" sz="1600" b="0" baseline="0" dirty="0" smtClean="0"/>
                        <a:t>с учетом возрастных и индивидуальных особенностей каждого ребенка</a:t>
                      </a: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75659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Подготовка школы к приему ребенка из</a:t>
                      </a:r>
                      <a:r>
                        <a:rPr lang="ru-RU" sz="1600" baseline="0" dirty="0" smtClean="0"/>
                        <a:t> детского сада: и</a:t>
                      </a:r>
                      <a:r>
                        <a:rPr lang="ru-RU" sz="1600" dirty="0" smtClean="0"/>
                        <a:t>зучение индивидуальной траектории</a:t>
                      </a:r>
                      <a:r>
                        <a:rPr lang="ru-RU" sz="1600" baseline="0" dirty="0" smtClean="0"/>
                        <a:t> развития</a:t>
                      </a:r>
                      <a:r>
                        <a:rPr lang="ru-RU" sz="1600" dirty="0" smtClean="0"/>
                        <a:t> детей</a:t>
                      </a:r>
                      <a:r>
                        <a:rPr lang="ru-RU" sz="1600" baseline="0" dirty="0" smtClean="0"/>
                        <a:t> в образовательной организации (динамика, особенности возрастного развития, потребности, возможности, интересы)</a:t>
                      </a:r>
                    </a:p>
                    <a:p>
                      <a:pPr marL="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aseline="0" dirty="0" smtClean="0"/>
                        <a:t>Знакомство детей с  отличительными особенностями обучения в начальной школе. «День знакомства со школой»</a:t>
                      </a:r>
                      <a:endParaRPr lang="ru-RU" sz="1600" b="0" baseline="0" dirty="0" smtClean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10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75659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75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1600" dirty="0" smtClean="0"/>
                        <a:t>Организационно-технологические условия для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smtClean="0"/>
                        <a:t>изучения динамики </a:t>
                      </a:r>
                      <a:r>
                        <a:rPr lang="ru-RU" sz="1600" baseline="0" dirty="0" smtClean="0"/>
                        <a:t>детского </a:t>
                      </a:r>
                      <a:r>
                        <a:rPr lang="ru-RU" sz="1600" baseline="0" dirty="0" smtClean="0"/>
                        <a:t>развития, обмен информацией сад-школа (Портфолио, Дневники развития и пр.)</a:t>
                      </a:r>
                      <a:endParaRPr lang="ru-RU" sz="1600" baseline="0" dirty="0" smtClean="0"/>
                    </a:p>
                    <a:p>
                      <a:pPr marL="6975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1600" baseline="0" dirty="0" smtClean="0"/>
                        <a:t>Создание </a:t>
                      </a:r>
                      <a:r>
                        <a:rPr lang="ru-RU" sz="1600" baseline="0" dirty="0" smtClean="0"/>
                        <a:t>условий для работы рабочих групп </a:t>
                      </a:r>
                      <a:r>
                        <a:rPr lang="ru-RU" sz="1600" baseline="0" dirty="0" smtClean="0"/>
                        <a:t>педагогов по сопровождению перехода детей в школу</a:t>
                      </a:r>
                    </a:p>
                    <a:p>
                      <a:pPr marL="69750" marR="0" lvl="0" indent="0" algn="l" rtl="0">
                        <a:spcBef>
                          <a:spcPts val="600"/>
                        </a:spcBef>
                        <a:spcAft>
                          <a:spcPts val="0"/>
                        </a:spcAft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1600" b="0" baseline="0" dirty="0" smtClean="0"/>
                        <a:t>Подготовка мероприятий по знакомству детей со школой</a:t>
                      </a:r>
                      <a:endParaRPr lang="ru-RU" sz="1600" b="0" baseline="0" dirty="0" smtClean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Google Shape;134;p13" descr="Freeform 27"/>
          <p:cNvSpPr/>
          <p:nvPr/>
        </p:nvSpPr>
        <p:spPr>
          <a:xfrm>
            <a:off x="10384019" y="1657562"/>
            <a:ext cx="514188" cy="7048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402" y="21600"/>
                </a:moveTo>
                <a:cubicBezTo>
                  <a:pt x="8991" y="21600"/>
                  <a:pt x="8991" y="21600"/>
                  <a:pt x="8991" y="21600"/>
                </a:cubicBezTo>
                <a:cubicBezTo>
                  <a:pt x="8681" y="21600"/>
                  <a:pt x="8475" y="21424"/>
                  <a:pt x="8475" y="21159"/>
                </a:cubicBezTo>
                <a:cubicBezTo>
                  <a:pt x="8475" y="20983"/>
                  <a:pt x="8681" y="20807"/>
                  <a:pt x="8991" y="20807"/>
                </a:cubicBezTo>
                <a:cubicBezTo>
                  <a:pt x="12402" y="20807"/>
                  <a:pt x="12402" y="20807"/>
                  <a:pt x="12402" y="20807"/>
                </a:cubicBezTo>
                <a:cubicBezTo>
                  <a:pt x="12712" y="20807"/>
                  <a:pt x="12919" y="20983"/>
                  <a:pt x="12919" y="21159"/>
                </a:cubicBezTo>
                <a:cubicBezTo>
                  <a:pt x="12919" y="21424"/>
                  <a:pt x="12712" y="21600"/>
                  <a:pt x="12402" y="21600"/>
                </a:cubicBezTo>
                <a:close/>
                <a:moveTo>
                  <a:pt x="13435" y="20189"/>
                </a:moveTo>
                <a:cubicBezTo>
                  <a:pt x="7958" y="20189"/>
                  <a:pt x="7958" y="20189"/>
                  <a:pt x="7958" y="20189"/>
                </a:cubicBezTo>
                <a:cubicBezTo>
                  <a:pt x="7751" y="20189"/>
                  <a:pt x="7441" y="20013"/>
                  <a:pt x="7441" y="19749"/>
                </a:cubicBezTo>
                <a:cubicBezTo>
                  <a:pt x="7441" y="19572"/>
                  <a:pt x="7751" y="19396"/>
                  <a:pt x="7958" y="19396"/>
                </a:cubicBezTo>
                <a:cubicBezTo>
                  <a:pt x="13435" y="19396"/>
                  <a:pt x="13435" y="19396"/>
                  <a:pt x="13435" y="19396"/>
                </a:cubicBezTo>
                <a:cubicBezTo>
                  <a:pt x="13642" y="19396"/>
                  <a:pt x="13849" y="19572"/>
                  <a:pt x="13849" y="19749"/>
                </a:cubicBezTo>
                <a:cubicBezTo>
                  <a:pt x="13849" y="20013"/>
                  <a:pt x="13642" y="20189"/>
                  <a:pt x="13435" y="20189"/>
                </a:cubicBezTo>
                <a:close/>
                <a:moveTo>
                  <a:pt x="10645" y="18691"/>
                </a:moveTo>
                <a:cubicBezTo>
                  <a:pt x="9611" y="18691"/>
                  <a:pt x="8681" y="18691"/>
                  <a:pt x="8578" y="18691"/>
                </a:cubicBezTo>
                <a:cubicBezTo>
                  <a:pt x="8578" y="18691"/>
                  <a:pt x="8578" y="18691"/>
                  <a:pt x="8578" y="18691"/>
                </a:cubicBezTo>
                <a:cubicBezTo>
                  <a:pt x="7544" y="18691"/>
                  <a:pt x="7131" y="18426"/>
                  <a:pt x="6924" y="17633"/>
                </a:cubicBezTo>
                <a:cubicBezTo>
                  <a:pt x="6821" y="17368"/>
                  <a:pt x="6821" y="17016"/>
                  <a:pt x="6821" y="16751"/>
                </a:cubicBezTo>
                <a:cubicBezTo>
                  <a:pt x="6821" y="16310"/>
                  <a:pt x="6821" y="15869"/>
                  <a:pt x="6614" y="15605"/>
                </a:cubicBezTo>
                <a:cubicBezTo>
                  <a:pt x="5891" y="14459"/>
                  <a:pt x="5374" y="13665"/>
                  <a:pt x="4651" y="12519"/>
                </a:cubicBezTo>
                <a:cubicBezTo>
                  <a:pt x="3927" y="11373"/>
                  <a:pt x="3204" y="9610"/>
                  <a:pt x="3721" y="8023"/>
                </a:cubicBezTo>
                <a:cubicBezTo>
                  <a:pt x="4341" y="5995"/>
                  <a:pt x="6924" y="3879"/>
                  <a:pt x="10645" y="3879"/>
                </a:cubicBezTo>
                <a:cubicBezTo>
                  <a:pt x="14366" y="3879"/>
                  <a:pt x="16949" y="5995"/>
                  <a:pt x="17569" y="8023"/>
                </a:cubicBezTo>
                <a:cubicBezTo>
                  <a:pt x="17983" y="9610"/>
                  <a:pt x="17259" y="11373"/>
                  <a:pt x="16536" y="12519"/>
                </a:cubicBezTo>
                <a:cubicBezTo>
                  <a:pt x="15916" y="13665"/>
                  <a:pt x="15399" y="14459"/>
                  <a:pt x="14676" y="15605"/>
                </a:cubicBezTo>
                <a:cubicBezTo>
                  <a:pt x="14469" y="15869"/>
                  <a:pt x="14469" y="16310"/>
                  <a:pt x="14366" y="16751"/>
                </a:cubicBezTo>
                <a:cubicBezTo>
                  <a:pt x="14366" y="17016"/>
                  <a:pt x="14366" y="17368"/>
                  <a:pt x="14262" y="17633"/>
                </a:cubicBezTo>
                <a:cubicBezTo>
                  <a:pt x="14056" y="18426"/>
                  <a:pt x="13642" y="18691"/>
                  <a:pt x="12712" y="18691"/>
                </a:cubicBezTo>
                <a:cubicBezTo>
                  <a:pt x="12609" y="18691"/>
                  <a:pt x="11678" y="18691"/>
                  <a:pt x="10645" y="18691"/>
                </a:cubicBezTo>
                <a:close/>
                <a:moveTo>
                  <a:pt x="8578" y="17897"/>
                </a:moveTo>
                <a:cubicBezTo>
                  <a:pt x="8681" y="17897"/>
                  <a:pt x="12609" y="17897"/>
                  <a:pt x="12712" y="17897"/>
                </a:cubicBezTo>
                <a:cubicBezTo>
                  <a:pt x="13229" y="17897"/>
                  <a:pt x="13332" y="17809"/>
                  <a:pt x="13332" y="17456"/>
                </a:cubicBezTo>
                <a:cubicBezTo>
                  <a:pt x="13435" y="17280"/>
                  <a:pt x="13435" y="17016"/>
                  <a:pt x="13435" y="16663"/>
                </a:cubicBezTo>
                <a:cubicBezTo>
                  <a:pt x="13435" y="16222"/>
                  <a:pt x="13539" y="15693"/>
                  <a:pt x="13849" y="15252"/>
                </a:cubicBezTo>
                <a:cubicBezTo>
                  <a:pt x="14572" y="14106"/>
                  <a:pt x="14986" y="13313"/>
                  <a:pt x="15709" y="12167"/>
                </a:cubicBezTo>
                <a:cubicBezTo>
                  <a:pt x="16226" y="11285"/>
                  <a:pt x="17053" y="9698"/>
                  <a:pt x="16639" y="8199"/>
                </a:cubicBezTo>
                <a:cubicBezTo>
                  <a:pt x="16122" y="6524"/>
                  <a:pt x="13849" y="4673"/>
                  <a:pt x="10645" y="4673"/>
                </a:cubicBezTo>
                <a:cubicBezTo>
                  <a:pt x="7441" y="4673"/>
                  <a:pt x="5167" y="6524"/>
                  <a:pt x="4651" y="8199"/>
                </a:cubicBezTo>
                <a:cubicBezTo>
                  <a:pt x="4237" y="9698"/>
                  <a:pt x="4961" y="11285"/>
                  <a:pt x="5478" y="12167"/>
                </a:cubicBezTo>
                <a:cubicBezTo>
                  <a:pt x="6201" y="13313"/>
                  <a:pt x="6718" y="14106"/>
                  <a:pt x="7441" y="15252"/>
                </a:cubicBezTo>
                <a:cubicBezTo>
                  <a:pt x="7751" y="15693"/>
                  <a:pt x="7751" y="16222"/>
                  <a:pt x="7751" y="16663"/>
                </a:cubicBezTo>
                <a:cubicBezTo>
                  <a:pt x="7751" y="17016"/>
                  <a:pt x="7855" y="17280"/>
                  <a:pt x="7855" y="17456"/>
                </a:cubicBezTo>
                <a:cubicBezTo>
                  <a:pt x="7958" y="17809"/>
                  <a:pt x="7958" y="17897"/>
                  <a:pt x="8578" y="17897"/>
                </a:cubicBezTo>
                <a:cubicBezTo>
                  <a:pt x="8578" y="17897"/>
                  <a:pt x="8578" y="17897"/>
                  <a:pt x="8578" y="17897"/>
                </a:cubicBezTo>
                <a:close/>
                <a:moveTo>
                  <a:pt x="2377" y="9962"/>
                </a:moveTo>
                <a:cubicBezTo>
                  <a:pt x="517" y="9962"/>
                  <a:pt x="517" y="9962"/>
                  <a:pt x="517" y="9962"/>
                </a:cubicBezTo>
                <a:cubicBezTo>
                  <a:pt x="207" y="9962"/>
                  <a:pt x="0" y="9786"/>
                  <a:pt x="0" y="9522"/>
                </a:cubicBezTo>
                <a:cubicBezTo>
                  <a:pt x="0" y="9345"/>
                  <a:pt x="207" y="9169"/>
                  <a:pt x="517" y="9169"/>
                </a:cubicBezTo>
                <a:cubicBezTo>
                  <a:pt x="2377" y="9169"/>
                  <a:pt x="2377" y="9169"/>
                  <a:pt x="2377" y="9169"/>
                </a:cubicBezTo>
                <a:cubicBezTo>
                  <a:pt x="2584" y="9169"/>
                  <a:pt x="2790" y="9345"/>
                  <a:pt x="2790" y="9522"/>
                </a:cubicBezTo>
                <a:cubicBezTo>
                  <a:pt x="2790" y="9786"/>
                  <a:pt x="2584" y="9962"/>
                  <a:pt x="2377" y="9962"/>
                </a:cubicBezTo>
                <a:close/>
                <a:moveTo>
                  <a:pt x="21187" y="9610"/>
                </a:moveTo>
                <a:cubicBezTo>
                  <a:pt x="18913" y="9610"/>
                  <a:pt x="18913" y="9610"/>
                  <a:pt x="18913" y="9610"/>
                </a:cubicBezTo>
                <a:cubicBezTo>
                  <a:pt x="18603" y="9610"/>
                  <a:pt x="18396" y="9433"/>
                  <a:pt x="18396" y="9257"/>
                </a:cubicBezTo>
                <a:cubicBezTo>
                  <a:pt x="18396" y="8993"/>
                  <a:pt x="18603" y="8816"/>
                  <a:pt x="18913" y="8816"/>
                </a:cubicBezTo>
                <a:cubicBezTo>
                  <a:pt x="21187" y="8816"/>
                  <a:pt x="21187" y="8816"/>
                  <a:pt x="21187" y="8816"/>
                </a:cubicBezTo>
                <a:cubicBezTo>
                  <a:pt x="21393" y="8816"/>
                  <a:pt x="21600" y="8993"/>
                  <a:pt x="21600" y="9257"/>
                </a:cubicBezTo>
                <a:cubicBezTo>
                  <a:pt x="21600" y="9433"/>
                  <a:pt x="21393" y="9610"/>
                  <a:pt x="21187" y="9610"/>
                </a:cubicBezTo>
                <a:close/>
                <a:moveTo>
                  <a:pt x="6408" y="9345"/>
                </a:moveTo>
                <a:cubicBezTo>
                  <a:pt x="6304" y="9345"/>
                  <a:pt x="6304" y="9345"/>
                  <a:pt x="6304" y="9257"/>
                </a:cubicBezTo>
                <a:cubicBezTo>
                  <a:pt x="5994" y="9257"/>
                  <a:pt x="5891" y="8993"/>
                  <a:pt x="5891" y="8816"/>
                </a:cubicBezTo>
                <a:cubicBezTo>
                  <a:pt x="6408" y="7318"/>
                  <a:pt x="8165" y="5819"/>
                  <a:pt x="10852" y="5819"/>
                </a:cubicBezTo>
                <a:cubicBezTo>
                  <a:pt x="10852" y="5819"/>
                  <a:pt x="10852" y="5819"/>
                  <a:pt x="10852" y="5819"/>
                </a:cubicBezTo>
                <a:cubicBezTo>
                  <a:pt x="11162" y="5819"/>
                  <a:pt x="11368" y="5995"/>
                  <a:pt x="11368" y="6260"/>
                </a:cubicBezTo>
                <a:cubicBezTo>
                  <a:pt x="11368" y="6436"/>
                  <a:pt x="11162" y="6612"/>
                  <a:pt x="10852" y="6612"/>
                </a:cubicBezTo>
                <a:cubicBezTo>
                  <a:pt x="8681" y="6612"/>
                  <a:pt x="7234" y="7847"/>
                  <a:pt x="6821" y="8993"/>
                </a:cubicBezTo>
                <a:cubicBezTo>
                  <a:pt x="6821" y="9169"/>
                  <a:pt x="6614" y="9345"/>
                  <a:pt x="6408" y="9345"/>
                </a:cubicBezTo>
                <a:close/>
                <a:moveTo>
                  <a:pt x="16639" y="4937"/>
                </a:moveTo>
                <a:cubicBezTo>
                  <a:pt x="16536" y="4937"/>
                  <a:pt x="16433" y="4849"/>
                  <a:pt x="16329" y="4761"/>
                </a:cubicBezTo>
                <a:cubicBezTo>
                  <a:pt x="16122" y="4673"/>
                  <a:pt x="16122" y="4408"/>
                  <a:pt x="16329" y="4232"/>
                </a:cubicBezTo>
                <a:cubicBezTo>
                  <a:pt x="17879" y="2909"/>
                  <a:pt x="17879" y="2909"/>
                  <a:pt x="17879" y="2909"/>
                </a:cubicBezTo>
                <a:cubicBezTo>
                  <a:pt x="18086" y="2733"/>
                  <a:pt x="18396" y="2733"/>
                  <a:pt x="18603" y="2909"/>
                </a:cubicBezTo>
                <a:cubicBezTo>
                  <a:pt x="18810" y="2998"/>
                  <a:pt x="18810" y="3262"/>
                  <a:pt x="18603" y="3438"/>
                </a:cubicBezTo>
                <a:cubicBezTo>
                  <a:pt x="16949" y="4761"/>
                  <a:pt x="16949" y="4761"/>
                  <a:pt x="16949" y="4761"/>
                </a:cubicBezTo>
                <a:cubicBezTo>
                  <a:pt x="16846" y="4849"/>
                  <a:pt x="16743" y="4937"/>
                  <a:pt x="16639" y="4937"/>
                </a:cubicBezTo>
                <a:close/>
                <a:moveTo>
                  <a:pt x="4754" y="4937"/>
                </a:moveTo>
                <a:cubicBezTo>
                  <a:pt x="4651" y="4937"/>
                  <a:pt x="4444" y="4849"/>
                  <a:pt x="4341" y="4761"/>
                </a:cubicBezTo>
                <a:cubicBezTo>
                  <a:pt x="2790" y="3438"/>
                  <a:pt x="2790" y="3438"/>
                  <a:pt x="2790" y="3438"/>
                </a:cubicBezTo>
                <a:cubicBezTo>
                  <a:pt x="2584" y="3262"/>
                  <a:pt x="2584" y="2998"/>
                  <a:pt x="2790" y="2909"/>
                </a:cubicBezTo>
                <a:cubicBezTo>
                  <a:pt x="2997" y="2733"/>
                  <a:pt x="3307" y="2733"/>
                  <a:pt x="3514" y="2909"/>
                </a:cubicBezTo>
                <a:cubicBezTo>
                  <a:pt x="5064" y="4232"/>
                  <a:pt x="5064" y="4232"/>
                  <a:pt x="5064" y="4232"/>
                </a:cubicBezTo>
                <a:cubicBezTo>
                  <a:pt x="5271" y="4408"/>
                  <a:pt x="5271" y="4673"/>
                  <a:pt x="5064" y="4761"/>
                </a:cubicBezTo>
                <a:cubicBezTo>
                  <a:pt x="4961" y="4849"/>
                  <a:pt x="4857" y="4937"/>
                  <a:pt x="4754" y="4937"/>
                </a:cubicBezTo>
                <a:close/>
                <a:moveTo>
                  <a:pt x="10645" y="3086"/>
                </a:moveTo>
                <a:cubicBezTo>
                  <a:pt x="10335" y="3086"/>
                  <a:pt x="10128" y="2909"/>
                  <a:pt x="10128" y="2733"/>
                </a:cubicBezTo>
                <a:cubicBezTo>
                  <a:pt x="10128" y="441"/>
                  <a:pt x="10128" y="441"/>
                  <a:pt x="10128" y="441"/>
                </a:cubicBezTo>
                <a:cubicBezTo>
                  <a:pt x="10128" y="176"/>
                  <a:pt x="10335" y="0"/>
                  <a:pt x="10645" y="0"/>
                </a:cubicBezTo>
                <a:cubicBezTo>
                  <a:pt x="10852" y="0"/>
                  <a:pt x="11058" y="176"/>
                  <a:pt x="11058" y="441"/>
                </a:cubicBezTo>
                <a:cubicBezTo>
                  <a:pt x="11058" y="2733"/>
                  <a:pt x="11058" y="2733"/>
                  <a:pt x="11058" y="2733"/>
                </a:cubicBezTo>
                <a:cubicBezTo>
                  <a:pt x="11058" y="2909"/>
                  <a:pt x="10852" y="3086"/>
                  <a:pt x="10645" y="30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87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925143" y="1470471"/>
            <a:ext cx="48588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Уклад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организации</a:t>
            </a:r>
          </a:p>
          <a:p>
            <a:pPr algn="ctr"/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 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 преемственности</a:t>
            </a:r>
          </a:p>
          <a:p>
            <a:pPr algn="ctr"/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r>
              <a:rPr lang="ru-RU" sz="16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Установившийся </a:t>
            </a:r>
            <a:r>
              <a:rPr lang="ru-RU" sz="1600" b="1" spc="50" dirty="0">
                <a:solidFill>
                  <a:schemeClr val="tx1"/>
                </a:solidFill>
                <a:cs typeface="Calibri" panose="020F0502020204030204" pitchFamily="34" charset="0"/>
              </a:rPr>
              <a:t>порядок, сложившийся образ жизни, включающий в себя </a:t>
            </a:r>
            <a:r>
              <a:rPr lang="ru-RU" sz="16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базовые ценности, описание традиций, культуры поведения, культуру организации предметно-пространственной среды</a:t>
            </a:r>
            <a:endParaRPr lang="ru-RU" sz="16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" name="Google Shape;118;p13"/>
          <p:cNvSpPr/>
          <p:nvPr/>
        </p:nvSpPr>
        <p:spPr>
          <a:xfrm>
            <a:off x="9013745" y="707350"/>
            <a:ext cx="822864" cy="546102"/>
          </a:xfrm>
          <a:custGeom>
            <a:avLst/>
            <a:gdLst/>
            <a:ahLst/>
            <a:cxnLst/>
            <a:rect l="l" t="t" r="r" b="b"/>
            <a:pathLst>
              <a:path w="21572" h="21600" extrusionOk="0">
                <a:moveTo>
                  <a:pt x="17123" y="2025"/>
                </a:moveTo>
                <a:cubicBezTo>
                  <a:pt x="19138" y="9619"/>
                  <a:pt x="19138" y="9619"/>
                  <a:pt x="19138" y="9619"/>
                </a:cubicBezTo>
                <a:cubicBezTo>
                  <a:pt x="16676" y="11138"/>
                  <a:pt x="16676" y="11138"/>
                  <a:pt x="16676" y="11138"/>
                </a:cubicBezTo>
                <a:cubicBezTo>
                  <a:pt x="15333" y="9450"/>
                  <a:pt x="11304" y="4219"/>
                  <a:pt x="10968" y="4219"/>
                </a:cubicBezTo>
                <a:cubicBezTo>
                  <a:pt x="10632" y="4219"/>
                  <a:pt x="9401" y="4894"/>
                  <a:pt x="9289" y="4894"/>
                </a:cubicBezTo>
                <a:cubicBezTo>
                  <a:pt x="9289" y="4894"/>
                  <a:pt x="8506" y="5231"/>
                  <a:pt x="7834" y="5231"/>
                </a:cubicBezTo>
                <a:cubicBezTo>
                  <a:pt x="7498" y="5231"/>
                  <a:pt x="7275" y="5231"/>
                  <a:pt x="7163" y="5062"/>
                </a:cubicBezTo>
                <a:cubicBezTo>
                  <a:pt x="6939" y="4894"/>
                  <a:pt x="6939" y="4725"/>
                  <a:pt x="6939" y="4556"/>
                </a:cubicBezTo>
                <a:cubicBezTo>
                  <a:pt x="6939" y="4050"/>
                  <a:pt x="7163" y="3712"/>
                  <a:pt x="7387" y="3544"/>
                </a:cubicBezTo>
                <a:cubicBezTo>
                  <a:pt x="8394" y="2700"/>
                  <a:pt x="11304" y="1181"/>
                  <a:pt x="11527" y="1012"/>
                </a:cubicBezTo>
                <a:cubicBezTo>
                  <a:pt x="11527" y="1012"/>
                  <a:pt x="11527" y="1012"/>
                  <a:pt x="11639" y="1012"/>
                </a:cubicBezTo>
                <a:cubicBezTo>
                  <a:pt x="12311" y="1012"/>
                  <a:pt x="16676" y="2025"/>
                  <a:pt x="17123" y="2025"/>
                </a:cubicBezTo>
                <a:close/>
                <a:moveTo>
                  <a:pt x="18914" y="0"/>
                </a:moveTo>
                <a:cubicBezTo>
                  <a:pt x="18802" y="0"/>
                  <a:pt x="18802" y="0"/>
                  <a:pt x="18690" y="0"/>
                </a:cubicBezTo>
                <a:cubicBezTo>
                  <a:pt x="17907" y="506"/>
                  <a:pt x="17907" y="506"/>
                  <a:pt x="17907" y="506"/>
                </a:cubicBezTo>
                <a:cubicBezTo>
                  <a:pt x="17795" y="675"/>
                  <a:pt x="17683" y="675"/>
                  <a:pt x="17571" y="1012"/>
                </a:cubicBezTo>
                <a:cubicBezTo>
                  <a:pt x="17459" y="1181"/>
                  <a:pt x="17459" y="1350"/>
                  <a:pt x="17571" y="1519"/>
                </a:cubicBezTo>
                <a:cubicBezTo>
                  <a:pt x="19585" y="9450"/>
                  <a:pt x="19585" y="9450"/>
                  <a:pt x="19585" y="9450"/>
                </a:cubicBezTo>
                <a:cubicBezTo>
                  <a:pt x="19697" y="9956"/>
                  <a:pt x="20033" y="10125"/>
                  <a:pt x="20369" y="9956"/>
                </a:cubicBezTo>
                <a:cubicBezTo>
                  <a:pt x="21152" y="9450"/>
                  <a:pt x="21152" y="9450"/>
                  <a:pt x="21152" y="9450"/>
                </a:cubicBezTo>
                <a:cubicBezTo>
                  <a:pt x="21376" y="9450"/>
                  <a:pt x="21376" y="9281"/>
                  <a:pt x="21488" y="8944"/>
                </a:cubicBezTo>
                <a:cubicBezTo>
                  <a:pt x="21600" y="8775"/>
                  <a:pt x="21600" y="8606"/>
                  <a:pt x="21488" y="8437"/>
                </a:cubicBezTo>
                <a:cubicBezTo>
                  <a:pt x="19474" y="506"/>
                  <a:pt x="19474" y="506"/>
                  <a:pt x="19474" y="506"/>
                </a:cubicBezTo>
                <a:cubicBezTo>
                  <a:pt x="19362" y="169"/>
                  <a:pt x="19138" y="0"/>
                  <a:pt x="18914" y="0"/>
                </a:cubicBezTo>
                <a:close/>
                <a:moveTo>
                  <a:pt x="0" y="10800"/>
                </a:moveTo>
                <a:cubicBezTo>
                  <a:pt x="0" y="10969"/>
                  <a:pt x="112" y="11306"/>
                  <a:pt x="224" y="11475"/>
                </a:cubicBezTo>
                <a:cubicBezTo>
                  <a:pt x="224" y="11644"/>
                  <a:pt x="448" y="11644"/>
                  <a:pt x="560" y="11644"/>
                </a:cubicBezTo>
                <a:cubicBezTo>
                  <a:pt x="1455" y="11813"/>
                  <a:pt x="1455" y="11813"/>
                  <a:pt x="1455" y="11813"/>
                </a:cubicBezTo>
                <a:cubicBezTo>
                  <a:pt x="1791" y="11813"/>
                  <a:pt x="2015" y="11475"/>
                  <a:pt x="2015" y="10969"/>
                </a:cubicBezTo>
                <a:cubicBezTo>
                  <a:pt x="2462" y="2194"/>
                  <a:pt x="2462" y="2194"/>
                  <a:pt x="2462" y="2194"/>
                </a:cubicBezTo>
                <a:cubicBezTo>
                  <a:pt x="2462" y="1856"/>
                  <a:pt x="2462" y="1687"/>
                  <a:pt x="2350" y="1519"/>
                </a:cubicBezTo>
                <a:cubicBezTo>
                  <a:pt x="2238" y="1350"/>
                  <a:pt x="2126" y="1181"/>
                  <a:pt x="2015" y="1181"/>
                </a:cubicBezTo>
                <a:cubicBezTo>
                  <a:pt x="1119" y="1181"/>
                  <a:pt x="1119" y="1181"/>
                  <a:pt x="1119" y="1181"/>
                </a:cubicBezTo>
                <a:cubicBezTo>
                  <a:pt x="1119" y="1181"/>
                  <a:pt x="1007" y="1181"/>
                  <a:pt x="1007" y="1181"/>
                </a:cubicBezTo>
                <a:cubicBezTo>
                  <a:pt x="783" y="1181"/>
                  <a:pt x="448" y="1519"/>
                  <a:pt x="448" y="1856"/>
                </a:cubicBezTo>
                <a:lnTo>
                  <a:pt x="0" y="10800"/>
                </a:lnTo>
                <a:close/>
                <a:moveTo>
                  <a:pt x="8841" y="18731"/>
                </a:moveTo>
                <a:cubicBezTo>
                  <a:pt x="8841" y="18394"/>
                  <a:pt x="8730" y="18056"/>
                  <a:pt x="8506" y="17888"/>
                </a:cubicBezTo>
                <a:cubicBezTo>
                  <a:pt x="8170" y="17381"/>
                  <a:pt x="7834" y="17550"/>
                  <a:pt x="7498" y="18056"/>
                </a:cubicBezTo>
                <a:cubicBezTo>
                  <a:pt x="7051" y="18900"/>
                  <a:pt x="7051" y="18900"/>
                  <a:pt x="7051" y="18900"/>
                </a:cubicBezTo>
                <a:cubicBezTo>
                  <a:pt x="6939" y="18900"/>
                  <a:pt x="6939" y="18900"/>
                  <a:pt x="6939" y="18900"/>
                </a:cubicBezTo>
                <a:cubicBezTo>
                  <a:pt x="6603" y="19575"/>
                  <a:pt x="6603" y="19575"/>
                  <a:pt x="6603" y="19575"/>
                </a:cubicBezTo>
                <a:cubicBezTo>
                  <a:pt x="6155" y="20419"/>
                  <a:pt x="6603" y="21094"/>
                  <a:pt x="6827" y="21263"/>
                </a:cubicBezTo>
                <a:cubicBezTo>
                  <a:pt x="6939" y="21600"/>
                  <a:pt x="7163" y="21600"/>
                  <a:pt x="7275" y="21600"/>
                </a:cubicBezTo>
                <a:cubicBezTo>
                  <a:pt x="7498" y="21600"/>
                  <a:pt x="7722" y="21431"/>
                  <a:pt x="7834" y="21094"/>
                </a:cubicBezTo>
                <a:cubicBezTo>
                  <a:pt x="8506" y="20081"/>
                  <a:pt x="8506" y="20081"/>
                  <a:pt x="8506" y="20081"/>
                </a:cubicBezTo>
                <a:cubicBezTo>
                  <a:pt x="8506" y="20081"/>
                  <a:pt x="8506" y="20081"/>
                  <a:pt x="8506" y="20081"/>
                </a:cubicBezTo>
                <a:cubicBezTo>
                  <a:pt x="8730" y="19575"/>
                  <a:pt x="8730" y="19575"/>
                  <a:pt x="8730" y="19575"/>
                </a:cubicBezTo>
                <a:cubicBezTo>
                  <a:pt x="8841" y="19238"/>
                  <a:pt x="8953" y="19069"/>
                  <a:pt x="8841" y="18731"/>
                </a:cubicBezTo>
                <a:close/>
                <a:moveTo>
                  <a:pt x="4701" y="18225"/>
                </a:moveTo>
                <a:cubicBezTo>
                  <a:pt x="4365" y="18731"/>
                  <a:pt x="4477" y="19238"/>
                  <a:pt x="4924" y="19744"/>
                </a:cubicBezTo>
                <a:cubicBezTo>
                  <a:pt x="5260" y="20250"/>
                  <a:pt x="5708" y="20081"/>
                  <a:pt x="6044" y="19575"/>
                </a:cubicBezTo>
                <a:cubicBezTo>
                  <a:pt x="7051" y="17719"/>
                  <a:pt x="7051" y="17719"/>
                  <a:pt x="7051" y="17719"/>
                </a:cubicBezTo>
                <a:cubicBezTo>
                  <a:pt x="7498" y="16875"/>
                  <a:pt x="7051" y="16200"/>
                  <a:pt x="6939" y="15863"/>
                </a:cubicBezTo>
                <a:cubicBezTo>
                  <a:pt x="6491" y="15525"/>
                  <a:pt x="6155" y="15525"/>
                  <a:pt x="5820" y="16200"/>
                </a:cubicBezTo>
                <a:cubicBezTo>
                  <a:pt x="5260" y="17213"/>
                  <a:pt x="5260" y="17213"/>
                  <a:pt x="5260" y="17213"/>
                </a:cubicBezTo>
                <a:cubicBezTo>
                  <a:pt x="5260" y="17213"/>
                  <a:pt x="5260" y="17213"/>
                  <a:pt x="5260" y="17213"/>
                </a:cubicBezTo>
                <a:cubicBezTo>
                  <a:pt x="5148" y="17213"/>
                  <a:pt x="5148" y="17213"/>
                  <a:pt x="5148" y="17213"/>
                </a:cubicBezTo>
                <a:lnTo>
                  <a:pt x="4701" y="18225"/>
                </a:lnTo>
                <a:close/>
                <a:moveTo>
                  <a:pt x="3246" y="15863"/>
                </a:moveTo>
                <a:cubicBezTo>
                  <a:pt x="3022" y="16200"/>
                  <a:pt x="3022" y="16538"/>
                  <a:pt x="3022" y="16875"/>
                </a:cubicBezTo>
                <a:cubicBezTo>
                  <a:pt x="3022" y="17213"/>
                  <a:pt x="3134" y="17381"/>
                  <a:pt x="3358" y="17719"/>
                </a:cubicBezTo>
                <a:cubicBezTo>
                  <a:pt x="3693" y="18056"/>
                  <a:pt x="4141" y="18056"/>
                  <a:pt x="4477" y="17381"/>
                </a:cubicBezTo>
                <a:cubicBezTo>
                  <a:pt x="5596" y="15525"/>
                  <a:pt x="5596" y="15525"/>
                  <a:pt x="5596" y="15525"/>
                </a:cubicBezTo>
                <a:cubicBezTo>
                  <a:pt x="5708" y="15188"/>
                  <a:pt x="5820" y="14850"/>
                  <a:pt x="5708" y="14513"/>
                </a:cubicBezTo>
                <a:cubicBezTo>
                  <a:pt x="5708" y="14175"/>
                  <a:pt x="5596" y="14006"/>
                  <a:pt x="5372" y="13669"/>
                </a:cubicBezTo>
                <a:cubicBezTo>
                  <a:pt x="5036" y="13163"/>
                  <a:pt x="4701" y="13331"/>
                  <a:pt x="4365" y="14006"/>
                </a:cubicBezTo>
                <a:cubicBezTo>
                  <a:pt x="3805" y="15019"/>
                  <a:pt x="3805" y="15019"/>
                  <a:pt x="3805" y="15019"/>
                </a:cubicBezTo>
                <a:cubicBezTo>
                  <a:pt x="3805" y="15019"/>
                  <a:pt x="3805" y="15019"/>
                  <a:pt x="3805" y="15019"/>
                </a:cubicBezTo>
                <a:cubicBezTo>
                  <a:pt x="3693" y="15019"/>
                  <a:pt x="3693" y="15019"/>
                  <a:pt x="3693" y="15019"/>
                </a:cubicBezTo>
                <a:lnTo>
                  <a:pt x="3246" y="15863"/>
                </a:lnTo>
                <a:close/>
                <a:moveTo>
                  <a:pt x="2910" y="15188"/>
                </a:moveTo>
                <a:cubicBezTo>
                  <a:pt x="4029" y="13163"/>
                  <a:pt x="4029" y="13163"/>
                  <a:pt x="4029" y="13163"/>
                </a:cubicBezTo>
                <a:cubicBezTo>
                  <a:pt x="4589" y="12319"/>
                  <a:pt x="4141" y="11644"/>
                  <a:pt x="3917" y="11475"/>
                </a:cubicBezTo>
                <a:cubicBezTo>
                  <a:pt x="3581" y="10969"/>
                  <a:pt x="3134" y="11138"/>
                  <a:pt x="2798" y="11644"/>
                </a:cubicBezTo>
                <a:cubicBezTo>
                  <a:pt x="2462" y="12319"/>
                  <a:pt x="2462" y="12319"/>
                  <a:pt x="2462" y="12319"/>
                </a:cubicBezTo>
                <a:cubicBezTo>
                  <a:pt x="2462" y="12488"/>
                  <a:pt x="2462" y="12488"/>
                  <a:pt x="2462" y="12488"/>
                </a:cubicBezTo>
                <a:cubicBezTo>
                  <a:pt x="2462" y="12488"/>
                  <a:pt x="2462" y="12488"/>
                  <a:pt x="2462" y="12488"/>
                </a:cubicBezTo>
                <a:cubicBezTo>
                  <a:pt x="1903" y="13331"/>
                  <a:pt x="1903" y="13331"/>
                  <a:pt x="1903" y="13331"/>
                </a:cubicBezTo>
                <a:cubicBezTo>
                  <a:pt x="1679" y="13669"/>
                  <a:pt x="1679" y="14006"/>
                  <a:pt x="1679" y="14344"/>
                </a:cubicBezTo>
                <a:cubicBezTo>
                  <a:pt x="1679" y="14681"/>
                  <a:pt x="1791" y="14850"/>
                  <a:pt x="1903" y="15019"/>
                </a:cubicBezTo>
                <a:cubicBezTo>
                  <a:pt x="2126" y="15188"/>
                  <a:pt x="2350" y="15525"/>
                  <a:pt x="2574" y="15525"/>
                </a:cubicBezTo>
                <a:cubicBezTo>
                  <a:pt x="2686" y="15525"/>
                  <a:pt x="2798" y="15356"/>
                  <a:pt x="2910" y="15188"/>
                </a:cubicBezTo>
                <a:close/>
                <a:moveTo>
                  <a:pt x="16340" y="13500"/>
                </a:moveTo>
                <a:cubicBezTo>
                  <a:pt x="16564" y="12994"/>
                  <a:pt x="16788" y="12319"/>
                  <a:pt x="16228" y="11813"/>
                </a:cubicBezTo>
                <a:cubicBezTo>
                  <a:pt x="15780" y="11138"/>
                  <a:pt x="15780" y="11138"/>
                  <a:pt x="15780" y="11138"/>
                </a:cubicBezTo>
                <a:cubicBezTo>
                  <a:pt x="13766" y="8606"/>
                  <a:pt x="11416" y="5569"/>
                  <a:pt x="10856" y="5062"/>
                </a:cubicBezTo>
                <a:cubicBezTo>
                  <a:pt x="10632" y="5062"/>
                  <a:pt x="9961" y="5400"/>
                  <a:pt x="9401" y="5737"/>
                </a:cubicBezTo>
                <a:cubicBezTo>
                  <a:pt x="9401" y="5737"/>
                  <a:pt x="9401" y="5737"/>
                  <a:pt x="9401" y="5737"/>
                </a:cubicBezTo>
                <a:cubicBezTo>
                  <a:pt x="9401" y="5737"/>
                  <a:pt x="8618" y="6075"/>
                  <a:pt x="7834" y="6075"/>
                </a:cubicBezTo>
                <a:cubicBezTo>
                  <a:pt x="7387" y="6075"/>
                  <a:pt x="7051" y="5906"/>
                  <a:pt x="6827" y="5737"/>
                </a:cubicBezTo>
                <a:cubicBezTo>
                  <a:pt x="6379" y="5231"/>
                  <a:pt x="6379" y="4725"/>
                  <a:pt x="6379" y="4387"/>
                </a:cubicBezTo>
                <a:cubicBezTo>
                  <a:pt x="6379" y="3712"/>
                  <a:pt x="6827" y="3206"/>
                  <a:pt x="7051" y="2869"/>
                </a:cubicBezTo>
                <a:cubicBezTo>
                  <a:pt x="3022" y="2194"/>
                  <a:pt x="3022" y="2194"/>
                  <a:pt x="3022" y="2194"/>
                </a:cubicBezTo>
                <a:cubicBezTo>
                  <a:pt x="2574" y="11138"/>
                  <a:pt x="2574" y="11138"/>
                  <a:pt x="2574" y="11138"/>
                </a:cubicBezTo>
                <a:cubicBezTo>
                  <a:pt x="2910" y="10462"/>
                  <a:pt x="3246" y="10462"/>
                  <a:pt x="3469" y="10462"/>
                </a:cubicBezTo>
                <a:cubicBezTo>
                  <a:pt x="3693" y="10462"/>
                  <a:pt x="4029" y="10631"/>
                  <a:pt x="4253" y="10800"/>
                </a:cubicBezTo>
                <a:cubicBezTo>
                  <a:pt x="4701" y="11306"/>
                  <a:pt x="4812" y="11981"/>
                  <a:pt x="4812" y="12656"/>
                </a:cubicBezTo>
                <a:cubicBezTo>
                  <a:pt x="5148" y="12656"/>
                  <a:pt x="5484" y="12825"/>
                  <a:pt x="5708" y="13163"/>
                </a:cubicBezTo>
                <a:cubicBezTo>
                  <a:pt x="6155" y="13669"/>
                  <a:pt x="6267" y="14175"/>
                  <a:pt x="6267" y="14850"/>
                </a:cubicBezTo>
                <a:cubicBezTo>
                  <a:pt x="6603" y="14850"/>
                  <a:pt x="6939" y="15019"/>
                  <a:pt x="7275" y="15356"/>
                </a:cubicBezTo>
                <a:cubicBezTo>
                  <a:pt x="7610" y="15694"/>
                  <a:pt x="7722" y="16369"/>
                  <a:pt x="7722" y="16875"/>
                </a:cubicBezTo>
                <a:cubicBezTo>
                  <a:pt x="8170" y="16706"/>
                  <a:pt x="8506" y="16875"/>
                  <a:pt x="8841" y="17381"/>
                </a:cubicBezTo>
                <a:cubicBezTo>
                  <a:pt x="9289" y="17888"/>
                  <a:pt x="9513" y="18731"/>
                  <a:pt x="9289" y="19406"/>
                </a:cubicBezTo>
                <a:cubicBezTo>
                  <a:pt x="9625" y="19913"/>
                  <a:pt x="9625" y="19913"/>
                  <a:pt x="9625" y="19913"/>
                </a:cubicBezTo>
                <a:cubicBezTo>
                  <a:pt x="9737" y="19913"/>
                  <a:pt x="9737" y="19913"/>
                  <a:pt x="9737" y="19913"/>
                </a:cubicBezTo>
                <a:cubicBezTo>
                  <a:pt x="9737" y="20081"/>
                  <a:pt x="9737" y="20081"/>
                  <a:pt x="9737" y="20081"/>
                </a:cubicBezTo>
                <a:cubicBezTo>
                  <a:pt x="9849" y="20081"/>
                  <a:pt x="10073" y="20250"/>
                  <a:pt x="10184" y="20250"/>
                </a:cubicBezTo>
                <a:cubicBezTo>
                  <a:pt x="10408" y="20250"/>
                  <a:pt x="10632" y="19913"/>
                  <a:pt x="10744" y="19744"/>
                </a:cubicBezTo>
                <a:cubicBezTo>
                  <a:pt x="10968" y="19238"/>
                  <a:pt x="11192" y="18900"/>
                  <a:pt x="10856" y="18394"/>
                </a:cubicBezTo>
                <a:cubicBezTo>
                  <a:pt x="10856" y="18394"/>
                  <a:pt x="10856" y="18394"/>
                  <a:pt x="10856" y="18394"/>
                </a:cubicBezTo>
                <a:cubicBezTo>
                  <a:pt x="8953" y="16031"/>
                  <a:pt x="8953" y="16031"/>
                  <a:pt x="8953" y="16031"/>
                </a:cubicBezTo>
                <a:cubicBezTo>
                  <a:pt x="8953" y="16031"/>
                  <a:pt x="8841" y="15863"/>
                  <a:pt x="8841" y="15863"/>
                </a:cubicBezTo>
                <a:cubicBezTo>
                  <a:pt x="8841" y="15694"/>
                  <a:pt x="8953" y="15525"/>
                  <a:pt x="8953" y="15525"/>
                </a:cubicBezTo>
                <a:cubicBezTo>
                  <a:pt x="9065" y="15356"/>
                  <a:pt x="9289" y="15356"/>
                  <a:pt x="9401" y="15356"/>
                </a:cubicBezTo>
                <a:cubicBezTo>
                  <a:pt x="11751" y="18394"/>
                  <a:pt x="11751" y="18394"/>
                  <a:pt x="11751" y="18394"/>
                </a:cubicBezTo>
                <a:cubicBezTo>
                  <a:pt x="11863" y="18563"/>
                  <a:pt x="11975" y="18563"/>
                  <a:pt x="12199" y="18563"/>
                </a:cubicBezTo>
                <a:cubicBezTo>
                  <a:pt x="12423" y="18563"/>
                  <a:pt x="12647" y="18394"/>
                  <a:pt x="12759" y="18056"/>
                </a:cubicBezTo>
                <a:cubicBezTo>
                  <a:pt x="12982" y="17888"/>
                  <a:pt x="12982" y="17550"/>
                  <a:pt x="12982" y="17213"/>
                </a:cubicBezTo>
                <a:cubicBezTo>
                  <a:pt x="12982" y="16875"/>
                  <a:pt x="12870" y="16706"/>
                  <a:pt x="12647" y="16369"/>
                </a:cubicBezTo>
                <a:cubicBezTo>
                  <a:pt x="12311" y="16031"/>
                  <a:pt x="12311" y="16031"/>
                  <a:pt x="12311" y="16031"/>
                </a:cubicBezTo>
                <a:cubicBezTo>
                  <a:pt x="12311" y="16031"/>
                  <a:pt x="12311" y="16031"/>
                  <a:pt x="12311" y="16031"/>
                </a:cubicBezTo>
                <a:cubicBezTo>
                  <a:pt x="11080" y="14344"/>
                  <a:pt x="11080" y="14344"/>
                  <a:pt x="11080" y="14344"/>
                </a:cubicBezTo>
                <a:cubicBezTo>
                  <a:pt x="10968" y="14344"/>
                  <a:pt x="10968" y="14175"/>
                  <a:pt x="10968" y="14175"/>
                </a:cubicBezTo>
                <a:cubicBezTo>
                  <a:pt x="10968" y="14006"/>
                  <a:pt x="10968" y="13838"/>
                  <a:pt x="10968" y="13838"/>
                </a:cubicBezTo>
                <a:cubicBezTo>
                  <a:pt x="11080" y="13669"/>
                  <a:pt x="11304" y="13669"/>
                  <a:pt x="11416" y="13669"/>
                </a:cubicBezTo>
                <a:cubicBezTo>
                  <a:pt x="13542" y="16369"/>
                  <a:pt x="13542" y="16369"/>
                  <a:pt x="13542" y="16369"/>
                </a:cubicBezTo>
                <a:cubicBezTo>
                  <a:pt x="13766" y="16538"/>
                  <a:pt x="13878" y="16706"/>
                  <a:pt x="14102" y="16706"/>
                </a:cubicBezTo>
                <a:cubicBezTo>
                  <a:pt x="14325" y="16706"/>
                  <a:pt x="14661" y="16538"/>
                  <a:pt x="14773" y="16031"/>
                </a:cubicBezTo>
                <a:cubicBezTo>
                  <a:pt x="14997" y="15863"/>
                  <a:pt x="14997" y="15525"/>
                  <a:pt x="14997" y="15188"/>
                </a:cubicBezTo>
                <a:cubicBezTo>
                  <a:pt x="14997" y="14850"/>
                  <a:pt x="14885" y="14681"/>
                  <a:pt x="14661" y="14344"/>
                </a:cubicBezTo>
                <a:cubicBezTo>
                  <a:pt x="13990" y="13669"/>
                  <a:pt x="13990" y="13669"/>
                  <a:pt x="13990" y="13669"/>
                </a:cubicBezTo>
                <a:cubicBezTo>
                  <a:pt x="13990" y="13669"/>
                  <a:pt x="13990" y="13669"/>
                  <a:pt x="13990" y="13669"/>
                </a:cubicBezTo>
                <a:cubicBezTo>
                  <a:pt x="12870" y="12150"/>
                  <a:pt x="12870" y="12150"/>
                  <a:pt x="12870" y="12150"/>
                </a:cubicBezTo>
                <a:cubicBezTo>
                  <a:pt x="12759" y="11981"/>
                  <a:pt x="12759" y="11813"/>
                  <a:pt x="12870" y="11644"/>
                </a:cubicBezTo>
                <a:cubicBezTo>
                  <a:pt x="12982" y="11475"/>
                  <a:pt x="13206" y="11306"/>
                  <a:pt x="13318" y="11475"/>
                </a:cubicBezTo>
                <a:cubicBezTo>
                  <a:pt x="15109" y="13838"/>
                  <a:pt x="15109" y="13838"/>
                  <a:pt x="15109" y="13838"/>
                </a:cubicBezTo>
                <a:cubicBezTo>
                  <a:pt x="15556" y="14175"/>
                  <a:pt x="16004" y="14175"/>
                  <a:pt x="16340" y="135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41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/>
          <p:nvPr/>
        </p:nvSpPr>
        <p:spPr>
          <a:xfrm>
            <a:off x="301960" y="107395"/>
            <a:ext cx="10638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2 : “</a:t>
            </a: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У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клад организации”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3645643185"/>
              </p:ext>
            </p:extLst>
          </p:nvPr>
        </p:nvGraphicFramePr>
        <p:xfrm>
          <a:off x="1055688" y="1070139"/>
          <a:ext cx="8461375" cy="452383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7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3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kern="1200" dirty="0" smtClean="0"/>
                        <a:t>Обеспечить преемственность уклада организации на всех уровнях </a:t>
                      </a:r>
                      <a:r>
                        <a:rPr lang="ru-RU" sz="1600" b="0" kern="1200" dirty="0" smtClean="0"/>
                        <a:t>образования</a:t>
                      </a: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06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kern="1200" dirty="0" smtClean="0"/>
                        <a:t>Образовательный комплекс – единый организм, с общими ценностями, принципами, традициями, обычаями и правилами. </a:t>
                      </a:r>
                    </a:p>
                    <a:p>
                      <a:pPr marL="0" marR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kern="1200" dirty="0" smtClean="0"/>
                        <a:t>При этом каждый уровень реализуемого образования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ru-RU" sz="1600" kern="1200" dirty="0" smtClean="0"/>
                        <a:t>имеет дифференцирующие его </a:t>
                      </a:r>
                      <a:r>
                        <a:rPr lang="ru-RU" sz="1600" kern="1200" dirty="0" smtClean="0"/>
                        <a:t>особенности.</a:t>
                      </a:r>
                      <a:endParaRPr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909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+mn-l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72000" marR="7200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Разработать </a:t>
                      </a:r>
                      <a:r>
                        <a:rPr lang="ru-RU" sz="1600" kern="1200" dirty="0" smtClean="0"/>
                        <a:t>единый уклад </a:t>
                      </a:r>
                      <a:r>
                        <a:rPr lang="ru-RU" sz="1600" kern="1200" dirty="0" smtClean="0"/>
                        <a:t>образовательной организации </a:t>
                      </a:r>
                      <a:r>
                        <a:rPr lang="ru-RU" sz="1600" kern="1200" dirty="0" smtClean="0"/>
                        <a:t/>
                      </a:r>
                      <a:br>
                        <a:rPr lang="ru-RU" sz="1600" kern="1200" dirty="0" smtClean="0"/>
                      </a:br>
                      <a:r>
                        <a:rPr lang="ru-RU" sz="1600" kern="1200" dirty="0" smtClean="0"/>
                        <a:t>с ценностями, принципами, традициями </a:t>
                      </a:r>
                      <a:r>
                        <a:rPr lang="ru-RU" sz="1600" kern="1200" dirty="0" smtClean="0"/>
                        <a:t>и прочими атрибутами уклада организации. </a:t>
                      </a:r>
                    </a:p>
                    <a:p>
                      <a:pPr marL="69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Определить </a:t>
                      </a:r>
                      <a:r>
                        <a:rPr lang="ru-RU" sz="1600" b="1" kern="1200" dirty="0" smtClean="0"/>
                        <a:t>общие</a:t>
                      </a:r>
                      <a:r>
                        <a:rPr lang="ru-RU" sz="1600" kern="1200" dirty="0" smtClean="0"/>
                        <a:t> для всех и </a:t>
                      </a:r>
                      <a:r>
                        <a:rPr lang="ru-RU" sz="1600" b="1" kern="1200" dirty="0" smtClean="0"/>
                        <a:t>особенные</a:t>
                      </a:r>
                      <a:r>
                        <a:rPr lang="ru-RU" sz="1600" kern="1200" dirty="0" smtClean="0"/>
                        <a:t> для каждого уровня </a:t>
                      </a:r>
                      <a:r>
                        <a:rPr lang="ru-RU" sz="1600" kern="1200" dirty="0" smtClean="0"/>
                        <a:t>атрибуты уклада</a:t>
                      </a:r>
                      <a:r>
                        <a:rPr lang="ru-RU" sz="1600" kern="1200" baseline="0" dirty="0" smtClean="0"/>
                        <a:t> организации. 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F6F342-66B1-7E47-A103-8A60A60721EC}"/>
              </a:ext>
            </a:extLst>
          </p:cNvPr>
          <p:cNvSpPr/>
          <p:nvPr/>
        </p:nvSpPr>
        <p:spPr>
          <a:xfrm flipH="1" flipV="1">
            <a:off x="-6059" y="260689"/>
            <a:ext cx="204232" cy="2126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280893" y="0"/>
            <a:ext cx="2654714" cy="6666751"/>
            <a:chOff x="9280893" y="0"/>
            <a:chExt cx="2654714" cy="6666751"/>
          </a:xfrm>
        </p:grpSpPr>
        <p:pic>
          <p:nvPicPr>
            <p:cNvPr id="14" name="Google Shape;237;p25" descr="Google Shape;298;p26"/>
            <p:cNvPicPr preferRelativeResize="0"/>
            <p:nvPr/>
          </p:nvPicPr>
          <p:blipFill rotWithShape="1">
            <a:blip r:embed="rId3">
              <a:alphaModFix/>
            </a:blip>
            <a:srcRect l="41124" r="37838"/>
            <a:stretch/>
          </p:blipFill>
          <p:spPr>
            <a:xfrm>
              <a:off x="9594382" y="0"/>
              <a:ext cx="2341225" cy="6666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39;p25"/>
            <p:cNvSpPr txBox="1"/>
            <p:nvPr/>
          </p:nvSpPr>
          <p:spPr>
            <a:xfrm>
              <a:off x="9280893" y="2479611"/>
              <a:ext cx="23853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chemeClr val="dk1"/>
                  </a:solidFill>
                  <a:latin typeface="+mn-lt"/>
                  <a:ea typeface="Montserrat"/>
                  <a:cs typeface="Montserrat"/>
                  <a:sym typeface="Montserrat"/>
                </a:rPr>
                <a:t>УКЛАД</a:t>
              </a:r>
              <a:r>
                <a:rPr lang="en-US" sz="2400" b="1" dirty="0" smtClean="0">
                  <a:solidFill>
                    <a:schemeClr val="dk1"/>
                  </a:solidFill>
                  <a:latin typeface="+mn-lt"/>
                  <a:ea typeface="Montserrat"/>
                  <a:cs typeface="Montserrat"/>
                  <a:sym typeface="Montserrat"/>
                </a:rPr>
                <a:t> </a:t>
              </a:r>
              <a:endParaRPr sz="2400" dirty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Google Shape;118;p13"/>
          <p:cNvSpPr/>
          <p:nvPr/>
        </p:nvSpPr>
        <p:spPr>
          <a:xfrm>
            <a:off x="10270434" y="1797784"/>
            <a:ext cx="822864" cy="546102"/>
          </a:xfrm>
          <a:custGeom>
            <a:avLst/>
            <a:gdLst/>
            <a:ahLst/>
            <a:cxnLst/>
            <a:rect l="l" t="t" r="r" b="b"/>
            <a:pathLst>
              <a:path w="21572" h="21600" extrusionOk="0">
                <a:moveTo>
                  <a:pt x="17123" y="2025"/>
                </a:moveTo>
                <a:cubicBezTo>
                  <a:pt x="19138" y="9619"/>
                  <a:pt x="19138" y="9619"/>
                  <a:pt x="19138" y="9619"/>
                </a:cubicBezTo>
                <a:cubicBezTo>
                  <a:pt x="16676" y="11138"/>
                  <a:pt x="16676" y="11138"/>
                  <a:pt x="16676" y="11138"/>
                </a:cubicBezTo>
                <a:cubicBezTo>
                  <a:pt x="15333" y="9450"/>
                  <a:pt x="11304" y="4219"/>
                  <a:pt x="10968" y="4219"/>
                </a:cubicBezTo>
                <a:cubicBezTo>
                  <a:pt x="10632" y="4219"/>
                  <a:pt x="9401" y="4894"/>
                  <a:pt x="9289" y="4894"/>
                </a:cubicBezTo>
                <a:cubicBezTo>
                  <a:pt x="9289" y="4894"/>
                  <a:pt x="8506" y="5231"/>
                  <a:pt x="7834" y="5231"/>
                </a:cubicBezTo>
                <a:cubicBezTo>
                  <a:pt x="7498" y="5231"/>
                  <a:pt x="7275" y="5231"/>
                  <a:pt x="7163" y="5062"/>
                </a:cubicBezTo>
                <a:cubicBezTo>
                  <a:pt x="6939" y="4894"/>
                  <a:pt x="6939" y="4725"/>
                  <a:pt x="6939" y="4556"/>
                </a:cubicBezTo>
                <a:cubicBezTo>
                  <a:pt x="6939" y="4050"/>
                  <a:pt x="7163" y="3712"/>
                  <a:pt x="7387" y="3544"/>
                </a:cubicBezTo>
                <a:cubicBezTo>
                  <a:pt x="8394" y="2700"/>
                  <a:pt x="11304" y="1181"/>
                  <a:pt x="11527" y="1012"/>
                </a:cubicBezTo>
                <a:cubicBezTo>
                  <a:pt x="11527" y="1012"/>
                  <a:pt x="11527" y="1012"/>
                  <a:pt x="11639" y="1012"/>
                </a:cubicBezTo>
                <a:cubicBezTo>
                  <a:pt x="12311" y="1012"/>
                  <a:pt x="16676" y="2025"/>
                  <a:pt x="17123" y="2025"/>
                </a:cubicBezTo>
                <a:close/>
                <a:moveTo>
                  <a:pt x="18914" y="0"/>
                </a:moveTo>
                <a:cubicBezTo>
                  <a:pt x="18802" y="0"/>
                  <a:pt x="18802" y="0"/>
                  <a:pt x="18690" y="0"/>
                </a:cubicBezTo>
                <a:cubicBezTo>
                  <a:pt x="17907" y="506"/>
                  <a:pt x="17907" y="506"/>
                  <a:pt x="17907" y="506"/>
                </a:cubicBezTo>
                <a:cubicBezTo>
                  <a:pt x="17795" y="675"/>
                  <a:pt x="17683" y="675"/>
                  <a:pt x="17571" y="1012"/>
                </a:cubicBezTo>
                <a:cubicBezTo>
                  <a:pt x="17459" y="1181"/>
                  <a:pt x="17459" y="1350"/>
                  <a:pt x="17571" y="1519"/>
                </a:cubicBezTo>
                <a:cubicBezTo>
                  <a:pt x="19585" y="9450"/>
                  <a:pt x="19585" y="9450"/>
                  <a:pt x="19585" y="9450"/>
                </a:cubicBezTo>
                <a:cubicBezTo>
                  <a:pt x="19697" y="9956"/>
                  <a:pt x="20033" y="10125"/>
                  <a:pt x="20369" y="9956"/>
                </a:cubicBezTo>
                <a:cubicBezTo>
                  <a:pt x="21152" y="9450"/>
                  <a:pt x="21152" y="9450"/>
                  <a:pt x="21152" y="9450"/>
                </a:cubicBezTo>
                <a:cubicBezTo>
                  <a:pt x="21376" y="9450"/>
                  <a:pt x="21376" y="9281"/>
                  <a:pt x="21488" y="8944"/>
                </a:cubicBezTo>
                <a:cubicBezTo>
                  <a:pt x="21600" y="8775"/>
                  <a:pt x="21600" y="8606"/>
                  <a:pt x="21488" y="8437"/>
                </a:cubicBezTo>
                <a:cubicBezTo>
                  <a:pt x="19474" y="506"/>
                  <a:pt x="19474" y="506"/>
                  <a:pt x="19474" y="506"/>
                </a:cubicBezTo>
                <a:cubicBezTo>
                  <a:pt x="19362" y="169"/>
                  <a:pt x="19138" y="0"/>
                  <a:pt x="18914" y="0"/>
                </a:cubicBezTo>
                <a:close/>
                <a:moveTo>
                  <a:pt x="0" y="10800"/>
                </a:moveTo>
                <a:cubicBezTo>
                  <a:pt x="0" y="10969"/>
                  <a:pt x="112" y="11306"/>
                  <a:pt x="224" y="11475"/>
                </a:cubicBezTo>
                <a:cubicBezTo>
                  <a:pt x="224" y="11644"/>
                  <a:pt x="448" y="11644"/>
                  <a:pt x="560" y="11644"/>
                </a:cubicBezTo>
                <a:cubicBezTo>
                  <a:pt x="1455" y="11813"/>
                  <a:pt x="1455" y="11813"/>
                  <a:pt x="1455" y="11813"/>
                </a:cubicBezTo>
                <a:cubicBezTo>
                  <a:pt x="1791" y="11813"/>
                  <a:pt x="2015" y="11475"/>
                  <a:pt x="2015" y="10969"/>
                </a:cubicBezTo>
                <a:cubicBezTo>
                  <a:pt x="2462" y="2194"/>
                  <a:pt x="2462" y="2194"/>
                  <a:pt x="2462" y="2194"/>
                </a:cubicBezTo>
                <a:cubicBezTo>
                  <a:pt x="2462" y="1856"/>
                  <a:pt x="2462" y="1687"/>
                  <a:pt x="2350" y="1519"/>
                </a:cubicBezTo>
                <a:cubicBezTo>
                  <a:pt x="2238" y="1350"/>
                  <a:pt x="2126" y="1181"/>
                  <a:pt x="2015" y="1181"/>
                </a:cubicBezTo>
                <a:cubicBezTo>
                  <a:pt x="1119" y="1181"/>
                  <a:pt x="1119" y="1181"/>
                  <a:pt x="1119" y="1181"/>
                </a:cubicBezTo>
                <a:cubicBezTo>
                  <a:pt x="1119" y="1181"/>
                  <a:pt x="1007" y="1181"/>
                  <a:pt x="1007" y="1181"/>
                </a:cubicBezTo>
                <a:cubicBezTo>
                  <a:pt x="783" y="1181"/>
                  <a:pt x="448" y="1519"/>
                  <a:pt x="448" y="1856"/>
                </a:cubicBezTo>
                <a:lnTo>
                  <a:pt x="0" y="10800"/>
                </a:lnTo>
                <a:close/>
                <a:moveTo>
                  <a:pt x="8841" y="18731"/>
                </a:moveTo>
                <a:cubicBezTo>
                  <a:pt x="8841" y="18394"/>
                  <a:pt x="8730" y="18056"/>
                  <a:pt x="8506" y="17888"/>
                </a:cubicBezTo>
                <a:cubicBezTo>
                  <a:pt x="8170" y="17381"/>
                  <a:pt x="7834" y="17550"/>
                  <a:pt x="7498" y="18056"/>
                </a:cubicBezTo>
                <a:cubicBezTo>
                  <a:pt x="7051" y="18900"/>
                  <a:pt x="7051" y="18900"/>
                  <a:pt x="7051" y="18900"/>
                </a:cubicBezTo>
                <a:cubicBezTo>
                  <a:pt x="6939" y="18900"/>
                  <a:pt x="6939" y="18900"/>
                  <a:pt x="6939" y="18900"/>
                </a:cubicBezTo>
                <a:cubicBezTo>
                  <a:pt x="6603" y="19575"/>
                  <a:pt x="6603" y="19575"/>
                  <a:pt x="6603" y="19575"/>
                </a:cubicBezTo>
                <a:cubicBezTo>
                  <a:pt x="6155" y="20419"/>
                  <a:pt x="6603" y="21094"/>
                  <a:pt x="6827" y="21263"/>
                </a:cubicBezTo>
                <a:cubicBezTo>
                  <a:pt x="6939" y="21600"/>
                  <a:pt x="7163" y="21600"/>
                  <a:pt x="7275" y="21600"/>
                </a:cubicBezTo>
                <a:cubicBezTo>
                  <a:pt x="7498" y="21600"/>
                  <a:pt x="7722" y="21431"/>
                  <a:pt x="7834" y="21094"/>
                </a:cubicBezTo>
                <a:cubicBezTo>
                  <a:pt x="8506" y="20081"/>
                  <a:pt x="8506" y="20081"/>
                  <a:pt x="8506" y="20081"/>
                </a:cubicBezTo>
                <a:cubicBezTo>
                  <a:pt x="8506" y="20081"/>
                  <a:pt x="8506" y="20081"/>
                  <a:pt x="8506" y="20081"/>
                </a:cubicBezTo>
                <a:cubicBezTo>
                  <a:pt x="8730" y="19575"/>
                  <a:pt x="8730" y="19575"/>
                  <a:pt x="8730" y="19575"/>
                </a:cubicBezTo>
                <a:cubicBezTo>
                  <a:pt x="8841" y="19238"/>
                  <a:pt x="8953" y="19069"/>
                  <a:pt x="8841" y="18731"/>
                </a:cubicBezTo>
                <a:close/>
                <a:moveTo>
                  <a:pt x="4701" y="18225"/>
                </a:moveTo>
                <a:cubicBezTo>
                  <a:pt x="4365" y="18731"/>
                  <a:pt x="4477" y="19238"/>
                  <a:pt x="4924" y="19744"/>
                </a:cubicBezTo>
                <a:cubicBezTo>
                  <a:pt x="5260" y="20250"/>
                  <a:pt x="5708" y="20081"/>
                  <a:pt x="6044" y="19575"/>
                </a:cubicBezTo>
                <a:cubicBezTo>
                  <a:pt x="7051" y="17719"/>
                  <a:pt x="7051" y="17719"/>
                  <a:pt x="7051" y="17719"/>
                </a:cubicBezTo>
                <a:cubicBezTo>
                  <a:pt x="7498" y="16875"/>
                  <a:pt x="7051" y="16200"/>
                  <a:pt x="6939" y="15863"/>
                </a:cubicBezTo>
                <a:cubicBezTo>
                  <a:pt x="6491" y="15525"/>
                  <a:pt x="6155" y="15525"/>
                  <a:pt x="5820" y="16200"/>
                </a:cubicBezTo>
                <a:cubicBezTo>
                  <a:pt x="5260" y="17213"/>
                  <a:pt x="5260" y="17213"/>
                  <a:pt x="5260" y="17213"/>
                </a:cubicBezTo>
                <a:cubicBezTo>
                  <a:pt x="5260" y="17213"/>
                  <a:pt x="5260" y="17213"/>
                  <a:pt x="5260" y="17213"/>
                </a:cubicBezTo>
                <a:cubicBezTo>
                  <a:pt x="5148" y="17213"/>
                  <a:pt x="5148" y="17213"/>
                  <a:pt x="5148" y="17213"/>
                </a:cubicBezTo>
                <a:lnTo>
                  <a:pt x="4701" y="18225"/>
                </a:lnTo>
                <a:close/>
                <a:moveTo>
                  <a:pt x="3246" y="15863"/>
                </a:moveTo>
                <a:cubicBezTo>
                  <a:pt x="3022" y="16200"/>
                  <a:pt x="3022" y="16538"/>
                  <a:pt x="3022" y="16875"/>
                </a:cubicBezTo>
                <a:cubicBezTo>
                  <a:pt x="3022" y="17213"/>
                  <a:pt x="3134" y="17381"/>
                  <a:pt x="3358" y="17719"/>
                </a:cubicBezTo>
                <a:cubicBezTo>
                  <a:pt x="3693" y="18056"/>
                  <a:pt x="4141" y="18056"/>
                  <a:pt x="4477" y="17381"/>
                </a:cubicBezTo>
                <a:cubicBezTo>
                  <a:pt x="5596" y="15525"/>
                  <a:pt x="5596" y="15525"/>
                  <a:pt x="5596" y="15525"/>
                </a:cubicBezTo>
                <a:cubicBezTo>
                  <a:pt x="5708" y="15188"/>
                  <a:pt x="5820" y="14850"/>
                  <a:pt x="5708" y="14513"/>
                </a:cubicBezTo>
                <a:cubicBezTo>
                  <a:pt x="5708" y="14175"/>
                  <a:pt x="5596" y="14006"/>
                  <a:pt x="5372" y="13669"/>
                </a:cubicBezTo>
                <a:cubicBezTo>
                  <a:pt x="5036" y="13163"/>
                  <a:pt x="4701" y="13331"/>
                  <a:pt x="4365" y="14006"/>
                </a:cubicBezTo>
                <a:cubicBezTo>
                  <a:pt x="3805" y="15019"/>
                  <a:pt x="3805" y="15019"/>
                  <a:pt x="3805" y="15019"/>
                </a:cubicBezTo>
                <a:cubicBezTo>
                  <a:pt x="3805" y="15019"/>
                  <a:pt x="3805" y="15019"/>
                  <a:pt x="3805" y="15019"/>
                </a:cubicBezTo>
                <a:cubicBezTo>
                  <a:pt x="3693" y="15019"/>
                  <a:pt x="3693" y="15019"/>
                  <a:pt x="3693" y="15019"/>
                </a:cubicBezTo>
                <a:lnTo>
                  <a:pt x="3246" y="15863"/>
                </a:lnTo>
                <a:close/>
                <a:moveTo>
                  <a:pt x="2910" y="15188"/>
                </a:moveTo>
                <a:cubicBezTo>
                  <a:pt x="4029" y="13163"/>
                  <a:pt x="4029" y="13163"/>
                  <a:pt x="4029" y="13163"/>
                </a:cubicBezTo>
                <a:cubicBezTo>
                  <a:pt x="4589" y="12319"/>
                  <a:pt x="4141" y="11644"/>
                  <a:pt x="3917" y="11475"/>
                </a:cubicBezTo>
                <a:cubicBezTo>
                  <a:pt x="3581" y="10969"/>
                  <a:pt x="3134" y="11138"/>
                  <a:pt x="2798" y="11644"/>
                </a:cubicBezTo>
                <a:cubicBezTo>
                  <a:pt x="2462" y="12319"/>
                  <a:pt x="2462" y="12319"/>
                  <a:pt x="2462" y="12319"/>
                </a:cubicBezTo>
                <a:cubicBezTo>
                  <a:pt x="2462" y="12488"/>
                  <a:pt x="2462" y="12488"/>
                  <a:pt x="2462" y="12488"/>
                </a:cubicBezTo>
                <a:cubicBezTo>
                  <a:pt x="2462" y="12488"/>
                  <a:pt x="2462" y="12488"/>
                  <a:pt x="2462" y="12488"/>
                </a:cubicBezTo>
                <a:cubicBezTo>
                  <a:pt x="1903" y="13331"/>
                  <a:pt x="1903" y="13331"/>
                  <a:pt x="1903" y="13331"/>
                </a:cubicBezTo>
                <a:cubicBezTo>
                  <a:pt x="1679" y="13669"/>
                  <a:pt x="1679" y="14006"/>
                  <a:pt x="1679" y="14344"/>
                </a:cubicBezTo>
                <a:cubicBezTo>
                  <a:pt x="1679" y="14681"/>
                  <a:pt x="1791" y="14850"/>
                  <a:pt x="1903" y="15019"/>
                </a:cubicBezTo>
                <a:cubicBezTo>
                  <a:pt x="2126" y="15188"/>
                  <a:pt x="2350" y="15525"/>
                  <a:pt x="2574" y="15525"/>
                </a:cubicBezTo>
                <a:cubicBezTo>
                  <a:pt x="2686" y="15525"/>
                  <a:pt x="2798" y="15356"/>
                  <a:pt x="2910" y="15188"/>
                </a:cubicBezTo>
                <a:close/>
                <a:moveTo>
                  <a:pt x="16340" y="13500"/>
                </a:moveTo>
                <a:cubicBezTo>
                  <a:pt x="16564" y="12994"/>
                  <a:pt x="16788" y="12319"/>
                  <a:pt x="16228" y="11813"/>
                </a:cubicBezTo>
                <a:cubicBezTo>
                  <a:pt x="15780" y="11138"/>
                  <a:pt x="15780" y="11138"/>
                  <a:pt x="15780" y="11138"/>
                </a:cubicBezTo>
                <a:cubicBezTo>
                  <a:pt x="13766" y="8606"/>
                  <a:pt x="11416" y="5569"/>
                  <a:pt x="10856" y="5062"/>
                </a:cubicBezTo>
                <a:cubicBezTo>
                  <a:pt x="10632" y="5062"/>
                  <a:pt x="9961" y="5400"/>
                  <a:pt x="9401" y="5737"/>
                </a:cubicBezTo>
                <a:cubicBezTo>
                  <a:pt x="9401" y="5737"/>
                  <a:pt x="9401" y="5737"/>
                  <a:pt x="9401" y="5737"/>
                </a:cubicBezTo>
                <a:cubicBezTo>
                  <a:pt x="9401" y="5737"/>
                  <a:pt x="8618" y="6075"/>
                  <a:pt x="7834" y="6075"/>
                </a:cubicBezTo>
                <a:cubicBezTo>
                  <a:pt x="7387" y="6075"/>
                  <a:pt x="7051" y="5906"/>
                  <a:pt x="6827" y="5737"/>
                </a:cubicBezTo>
                <a:cubicBezTo>
                  <a:pt x="6379" y="5231"/>
                  <a:pt x="6379" y="4725"/>
                  <a:pt x="6379" y="4387"/>
                </a:cubicBezTo>
                <a:cubicBezTo>
                  <a:pt x="6379" y="3712"/>
                  <a:pt x="6827" y="3206"/>
                  <a:pt x="7051" y="2869"/>
                </a:cubicBezTo>
                <a:cubicBezTo>
                  <a:pt x="3022" y="2194"/>
                  <a:pt x="3022" y="2194"/>
                  <a:pt x="3022" y="2194"/>
                </a:cubicBezTo>
                <a:cubicBezTo>
                  <a:pt x="2574" y="11138"/>
                  <a:pt x="2574" y="11138"/>
                  <a:pt x="2574" y="11138"/>
                </a:cubicBezTo>
                <a:cubicBezTo>
                  <a:pt x="2910" y="10462"/>
                  <a:pt x="3246" y="10462"/>
                  <a:pt x="3469" y="10462"/>
                </a:cubicBezTo>
                <a:cubicBezTo>
                  <a:pt x="3693" y="10462"/>
                  <a:pt x="4029" y="10631"/>
                  <a:pt x="4253" y="10800"/>
                </a:cubicBezTo>
                <a:cubicBezTo>
                  <a:pt x="4701" y="11306"/>
                  <a:pt x="4812" y="11981"/>
                  <a:pt x="4812" y="12656"/>
                </a:cubicBezTo>
                <a:cubicBezTo>
                  <a:pt x="5148" y="12656"/>
                  <a:pt x="5484" y="12825"/>
                  <a:pt x="5708" y="13163"/>
                </a:cubicBezTo>
                <a:cubicBezTo>
                  <a:pt x="6155" y="13669"/>
                  <a:pt x="6267" y="14175"/>
                  <a:pt x="6267" y="14850"/>
                </a:cubicBezTo>
                <a:cubicBezTo>
                  <a:pt x="6603" y="14850"/>
                  <a:pt x="6939" y="15019"/>
                  <a:pt x="7275" y="15356"/>
                </a:cubicBezTo>
                <a:cubicBezTo>
                  <a:pt x="7610" y="15694"/>
                  <a:pt x="7722" y="16369"/>
                  <a:pt x="7722" y="16875"/>
                </a:cubicBezTo>
                <a:cubicBezTo>
                  <a:pt x="8170" y="16706"/>
                  <a:pt x="8506" y="16875"/>
                  <a:pt x="8841" y="17381"/>
                </a:cubicBezTo>
                <a:cubicBezTo>
                  <a:pt x="9289" y="17888"/>
                  <a:pt x="9513" y="18731"/>
                  <a:pt x="9289" y="19406"/>
                </a:cubicBezTo>
                <a:cubicBezTo>
                  <a:pt x="9625" y="19913"/>
                  <a:pt x="9625" y="19913"/>
                  <a:pt x="9625" y="19913"/>
                </a:cubicBezTo>
                <a:cubicBezTo>
                  <a:pt x="9737" y="19913"/>
                  <a:pt x="9737" y="19913"/>
                  <a:pt x="9737" y="19913"/>
                </a:cubicBezTo>
                <a:cubicBezTo>
                  <a:pt x="9737" y="20081"/>
                  <a:pt x="9737" y="20081"/>
                  <a:pt x="9737" y="20081"/>
                </a:cubicBezTo>
                <a:cubicBezTo>
                  <a:pt x="9849" y="20081"/>
                  <a:pt x="10073" y="20250"/>
                  <a:pt x="10184" y="20250"/>
                </a:cubicBezTo>
                <a:cubicBezTo>
                  <a:pt x="10408" y="20250"/>
                  <a:pt x="10632" y="19913"/>
                  <a:pt x="10744" y="19744"/>
                </a:cubicBezTo>
                <a:cubicBezTo>
                  <a:pt x="10968" y="19238"/>
                  <a:pt x="11192" y="18900"/>
                  <a:pt x="10856" y="18394"/>
                </a:cubicBezTo>
                <a:cubicBezTo>
                  <a:pt x="10856" y="18394"/>
                  <a:pt x="10856" y="18394"/>
                  <a:pt x="10856" y="18394"/>
                </a:cubicBezTo>
                <a:cubicBezTo>
                  <a:pt x="8953" y="16031"/>
                  <a:pt x="8953" y="16031"/>
                  <a:pt x="8953" y="16031"/>
                </a:cubicBezTo>
                <a:cubicBezTo>
                  <a:pt x="8953" y="16031"/>
                  <a:pt x="8841" y="15863"/>
                  <a:pt x="8841" y="15863"/>
                </a:cubicBezTo>
                <a:cubicBezTo>
                  <a:pt x="8841" y="15694"/>
                  <a:pt x="8953" y="15525"/>
                  <a:pt x="8953" y="15525"/>
                </a:cubicBezTo>
                <a:cubicBezTo>
                  <a:pt x="9065" y="15356"/>
                  <a:pt x="9289" y="15356"/>
                  <a:pt x="9401" y="15356"/>
                </a:cubicBezTo>
                <a:cubicBezTo>
                  <a:pt x="11751" y="18394"/>
                  <a:pt x="11751" y="18394"/>
                  <a:pt x="11751" y="18394"/>
                </a:cubicBezTo>
                <a:cubicBezTo>
                  <a:pt x="11863" y="18563"/>
                  <a:pt x="11975" y="18563"/>
                  <a:pt x="12199" y="18563"/>
                </a:cubicBezTo>
                <a:cubicBezTo>
                  <a:pt x="12423" y="18563"/>
                  <a:pt x="12647" y="18394"/>
                  <a:pt x="12759" y="18056"/>
                </a:cubicBezTo>
                <a:cubicBezTo>
                  <a:pt x="12982" y="17888"/>
                  <a:pt x="12982" y="17550"/>
                  <a:pt x="12982" y="17213"/>
                </a:cubicBezTo>
                <a:cubicBezTo>
                  <a:pt x="12982" y="16875"/>
                  <a:pt x="12870" y="16706"/>
                  <a:pt x="12647" y="16369"/>
                </a:cubicBezTo>
                <a:cubicBezTo>
                  <a:pt x="12311" y="16031"/>
                  <a:pt x="12311" y="16031"/>
                  <a:pt x="12311" y="16031"/>
                </a:cubicBezTo>
                <a:cubicBezTo>
                  <a:pt x="12311" y="16031"/>
                  <a:pt x="12311" y="16031"/>
                  <a:pt x="12311" y="16031"/>
                </a:cubicBezTo>
                <a:cubicBezTo>
                  <a:pt x="11080" y="14344"/>
                  <a:pt x="11080" y="14344"/>
                  <a:pt x="11080" y="14344"/>
                </a:cubicBezTo>
                <a:cubicBezTo>
                  <a:pt x="10968" y="14344"/>
                  <a:pt x="10968" y="14175"/>
                  <a:pt x="10968" y="14175"/>
                </a:cubicBezTo>
                <a:cubicBezTo>
                  <a:pt x="10968" y="14006"/>
                  <a:pt x="10968" y="13838"/>
                  <a:pt x="10968" y="13838"/>
                </a:cubicBezTo>
                <a:cubicBezTo>
                  <a:pt x="11080" y="13669"/>
                  <a:pt x="11304" y="13669"/>
                  <a:pt x="11416" y="13669"/>
                </a:cubicBezTo>
                <a:cubicBezTo>
                  <a:pt x="13542" y="16369"/>
                  <a:pt x="13542" y="16369"/>
                  <a:pt x="13542" y="16369"/>
                </a:cubicBezTo>
                <a:cubicBezTo>
                  <a:pt x="13766" y="16538"/>
                  <a:pt x="13878" y="16706"/>
                  <a:pt x="14102" y="16706"/>
                </a:cubicBezTo>
                <a:cubicBezTo>
                  <a:pt x="14325" y="16706"/>
                  <a:pt x="14661" y="16538"/>
                  <a:pt x="14773" y="16031"/>
                </a:cubicBezTo>
                <a:cubicBezTo>
                  <a:pt x="14997" y="15863"/>
                  <a:pt x="14997" y="15525"/>
                  <a:pt x="14997" y="15188"/>
                </a:cubicBezTo>
                <a:cubicBezTo>
                  <a:pt x="14997" y="14850"/>
                  <a:pt x="14885" y="14681"/>
                  <a:pt x="14661" y="14344"/>
                </a:cubicBezTo>
                <a:cubicBezTo>
                  <a:pt x="13990" y="13669"/>
                  <a:pt x="13990" y="13669"/>
                  <a:pt x="13990" y="13669"/>
                </a:cubicBezTo>
                <a:cubicBezTo>
                  <a:pt x="13990" y="13669"/>
                  <a:pt x="13990" y="13669"/>
                  <a:pt x="13990" y="13669"/>
                </a:cubicBezTo>
                <a:cubicBezTo>
                  <a:pt x="12870" y="12150"/>
                  <a:pt x="12870" y="12150"/>
                  <a:pt x="12870" y="12150"/>
                </a:cubicBezTo>
                <a:cubicBezTo>
                  <a:pt x="12759" y="11981"/>
                  <a:pt x="12759" y="11813"/>
                  <a:pt x="12870" y="11644"/>
                </a:cubicBezTo>
                <a:cubicBezTo>
                  <a:pt x="12982" y="11475"/>
                  <a:pt x="13206" y="11306"/>
                  <a:pt x="13318" y="11475"/>
                </a:cubicBezTo>
                <a:cubicBezTo>
                  <a:pt x="15109" y="13838"/>
                  <a:pt x="15109" y="13838"/>
                  <a:pt x="15109" y="13838"/>
                </a:cubicBezTo>
                <a:cubicBezTo>
                  <a:pt x="15556" y="14175"/>
                  <a:pt x="16004" y="14175"/>
                  <a:pt x="16340" y="13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26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927274" y="2106150"/>
            <a:ext cx="485887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Образовательная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программа</a:t>
            </a:r>
          </a:p>
          <a:p>
            <a:pPr algn="ctr"/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 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 преемственности</a:t>
            </a:r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0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08514" y="4975566"/>
            <a:ext cx="5616575" cy="8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/>
            <a:r>
              <a:rPr lang="ru-RU" altLang="ru-RU" sz="2000" b="1" dirty="0" smtClean="0">
                <a:solidFill>
                  <a:srgbClr val="C33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Федосова Ирина Евгеньевна</a:t>
            </a:r>
            <a:endParaRPr lang="ru-RU" altLang="ru-RU" sz="2000" b="1" dirty="0">
              <a:solidFill>
                <a:srgbClr val="C338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 АНО ДПО «Национальный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институт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качества образования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58;p10"/>
          <p:cNvSpPr txBox="1"/>
          <p:nvPr/>
        </p:nvSpPr>
        <p:spPr>
          <a:xfrm>
            <a:off x="447301" y="341452"/>
            <a:ext cx="6479285" cy="330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lvl="0">
              <a:buClr>
                <a:schemeClr val="dk1"/>
              </a:buClr>
              <a:buSzPts val="3800"/>
            </a:pPr>
            <a:r>
              <a:rPr lang="ru-RU" sz="3000" b="1" dirty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ПОСТРОЕНИЕ ПРЕЕМСТВЕННОСТИ ДОШКОЛЬНОГО И НАЧАЛЬНОГО ОБЩЕГО ОБРАЗОВАНИЯ </a:t>
            </a:r>
            <a: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/>
            </a:r>
            <a:b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И </a:t>
            </a:r>
            <a:r>
              <a:rPr lang="ru-RU" sz="3000" b="1" dirty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СОЗДАНИЕ ЕДИНОГО </a:t>
            </a:r>
            <a: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ОБРАЗОВАТЕЛЬНОГО</a:t>
            </a:r>
            <a:b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r>
              <a:rPr lang="ru-RU" sz="3000" b="1" dirty="0" smtClean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ПРОСТРАНСТВА </a:t>
            </a:r>
            <a:r>
              <a:rPr lang="ru-RU" sz="3000" b="1" dirty="0">
                <a:solidFill>
                  <a:srgbClr val="C3380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НА ОСНОВЕ ПЛАТФОРМЫ «ВДОХНОВЕНИЕ» </a:t>
            </a:r>
            <a:endParaRPr lang="ru-RU" sz="3000" dirty="0">
              <a:solidFill>
                <a:srgbClr val="C3380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7643" y="5870299"/>
            <a:ext cx="4327508" cy="987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/>
          <a:stretch/>
        </p:blipFill>
        <p:spPr>
          <a:xfrm>
            <a:off x="6723528" y="0"/>
            <a:ext cx="5468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/>
          <p:nvPr/>
        </p:nvSpPr>
        <p:spPr>
          <a:xfrm>
            <a:off x="299528" y="103135"/>
            <a:ext cx="11491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Преемственность образовательных программ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" y="1052513"/>
            <a:ext cx="6171420" cy="487556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031853" y="5135817"/>
            <a:ext cx="847164" cy="813547"/>
          </a:xfrm>
          <a:prstGeom prst="ellipse">
            <a:avLst/>
          </a:prstGeom>
          <a:solidFill>
            <a:srgbClr val="98DE9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1</a:t>
            </a:r>
          </a:p>
        </p:txBody>
      </p:sp>
      <p:grpSp>
        <p:nvGrpSpPr>
          <p:cNvPr id="30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8170147" y="5306441"/>
            <a:ext cx="3631602" cy="476036"/>
            <a:chOff x="4453114" y="11570645"/>
            <a:chExt cx="4940297" cy="714414"/>
          </a:xfrm>
        </p:grpSpPr>
        <p:sp>
          <p:nvSpPr>
            <p:cNvPr id="31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453114" y="11570645"/>
              <a:ext cx="4940297" cy="50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ПРЕЕМСТВЕННОСТЬ РЕЗУЛЬТАТОВ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32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600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Овал 32"/>
          <p:cNvSpPr/>
          <p:nvPr/>
        </p:nvSpPr>
        <p:spPr>
          <a:xfrm>
            <a:off x="7031853" y="3827289"/>
            <a:ext cx="847164" cy="813547"/>
          </a:xfrm>
          <a:prstGeom prst="ellipse">
            <a:avLst/>
          </a:prstGeom>
          <a:solidFill>
            <a:srgbClr val="6EDD4D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</a:t>
            </a:r>
            <a:endParaRPr lang="ru-RU" sz="3600" dirty="0"/>
          </a:p>
        </p:txBody>
      </p:sp>
      <p:grpSp>
        <p:nvGrpSpPr>
          <p:cNvPr id="34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8140339" y="3926636"/>
            <a:ext cx="3691218" cy="800219"/>
            <a:chOff x="4243347" y="11224222"/>
            <a:chExt cx="5234606" cy="1200930"/>
          </a:xfrm>
        </p:grpSpPr>
        <p:sp>
          <p:nvSpPr>
            <p:cNvPr id="35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243347" y="11224222"/>
              <a:ext cx="5234606" cy="1200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ПРЕЕМСТВЕННОСТЬ </a:t>
              </a:r>
              <a:b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</a:br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СОДЕРЖАНИЯ ПРОГРАММ</a:t>
              </a:r>
              <a:b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</a:br>
              <a:r>
                <a:rPr lang="ru-RU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(КОНЦЕНТРИЧЕСКИЙ ПРИНЦИП)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36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1"/>
              <a:ext cx="4940297" cy="600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Овал 36"/>
          <p:cNvSpPr/>
          <p:nvPr/>
        </p:nvSpPr>
        <p:spPr>
          <a:xfrm>
            <a:off x="7031853" y="2466664"/>
            <a:ext cx="847164" cy="813547"/>
          </a:xfrm>
          <a:prstGeom prst="ellipse">
            <a:avLst/>
          </a:prstGeom>
          <a:solidFill>
            <a:srgbClr val="109FE4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</a:t>
            </a:r>
            <a:endParaRPr lang="ru-RU" sz="3600" dirty="0"/>
          </a:p>
        </p:txBody>
      </p:sp>
      <p:grpSp>
        <p:nvGrpSpPr>
          <p:cNvPr id="38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8151611" y="2274494"/>
            <a:ext cx="3557194" cy="1231106"/>
            <a:chOff x="4302473" y="10520104"/>
            <a:chExt cx="5164144" cy="1847588"/>
          </a:xfrm>
        </p:grpSpPr>
        <p:sp>
          <p:nvSpPr>
            <p:cNvPr id="39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302473" y="10520104"/>
              <a:ext cx="5164144" cy="18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ПРЕЕМСТВЕННОСТЬ ТРЕБОВАНИЙ</a:t>
              </a:r>
              <a:b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</a:br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К ОБРАЗОВАТЕЛЬНОМУ ПРОЦЕССУ</a:t>
              </a:r>
            </a:p>
            <a:p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(</a:t>
              </a:r>
              <a:r>
                <a:rPr lang="ru-RU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проектная, исследовательская деятельность, творческая деятельность </a:t>
              </a: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/>
              </a:r>
              <a:b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</a:br>
              <a:r>
                <a:rPr lang="ru-RU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и пр.)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40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600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Овал 40"/>
          <p:cNvSpPr/>
          <p:nvPr/>
        </p:nvSpPr>
        <p:spPr>
          <a:xfrm>
            <a:off x="7031853" y="1049072"/>
            <a:ext cx="847164" cy="813547"/>
          </a:xfrm>
          <a:prstGeom prst="ellipse">
            <a:avLst/>
          </a:prstGeom>
          <a:solidFill>
            <a:srgbClr val="045ED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4</a:t>
            </a:r>
            <a:endParaRPr lang="ru-RU" sz="3600" dirty="0"/>
          </a:p>
        </p:txBody>
      </p:sp>
      <p:grpSp>
        <p:nvGrpSpPr>
          <p:cNvPr id="42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8151611" y="960456"/>
            <a:ext cx="3483684" cy="830997"/>
            <a:chOff x="4453114" y="11149726"/>
            <a:chExt cx="4940297" cy="1247123"/>
          </a:xfrm>
        </p:grpSpPr>
        <p:sp>
          <p:nvSpPr>
            <p:cNvPr id="43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453114" y="11149726"/>
              <a:ext cx="4940297" cy="124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ПРЕЕМСТВЕННОСТЬ ТРЕБОВАНИЙ </a:t>
              </a:r>
              <a:b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</a:br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К УСЛОВИЯМ ОБРАЗОВАТЕЛЬНОЙ ДЕЯТЕЛЬНОСТИ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44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600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339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9778" y="191657"/>
            <a:ext cx="11328400" cy="669925"/>
          </a:xfr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Arial"/>
              </a:rPr>
              <a:t>Преемственность результатов. </a:t>
            </a:r>
            <a:b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Arial"/>
              </a:rPr>
            </a:b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Arial"/>
              </a:rPr>
              <a:t>На примере области «Познавательное развитие»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Arial"/>
            </a:endParaRPr>
          </a:p>
        </p:txBody>
      </p:sp>
      <p:grpSp>
        <p:nvGrpSpPr>
          <p:cNvPr id="28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7829135" y="5574468"/>
            <a:ext cx="3671943" cy="453149"/>
            <a:chOff x="4398235" y="11684592"/>
            <a:chExt cx="4995176" cy="680066"/>
          </a:xfrm>
        </p:grpSpPr>
        <p:sp>
          <p:nvSpPr>
            <p:cNvPr id="30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398235" y="11856571"/>
              <a:ext cx="4940298" cy="50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ПОВСЕДНЕВНЫЙ ОПЫТ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31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3" y="11684592"/>
              <a:ext cx="4940298" cy="508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7669692" y="4055724"/>
            <a:ext cx="4088802" cy="607720"/>
            <a:chOff x="3594981" y="11684591"/>
            <a:chExt cx="5798430" cy="912038"/>
          </a:xfrm>
        </p:grpSpPr>
        <p:sp>
          <p:nvSpPr>
            <p:cNvPr id="35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3594981" y="11719026"/>
              <a:ext cx="4940297" cy="877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БАЗОВЫЙ ОПЫТ, ПЕРВИЧНЫЕ ПРЕДСТАВЛЕНИЯ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36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1"/>
              <a:ext cx="4940297" cy="508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7825292" y="2509181"/>
            <a:ext cx="3853479" cy="696274"/>
            <a:chOff x="3799136" y="11684592"/>
            <a:chExt cx="5594275" cy="1044937"/>
          </a:xfrm>
        </p:grpSpPr>
        <p:sp>
          <p:nvSpPr>
            <p:cNvPr id="38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3799136" y="11851925"/>
              <a:ext cx="4940297" cy="877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БАЗОВЫЕ НАУЧНЫЕ ЗНАНИЯ</a:t>
              </a:r>
            </a:p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БАЗОВЫЕ КОМПЕТЕНТНОСТИ 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39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508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7759979" y="1158706"/>
            <a:ext cx="3524025" cy="830997"/>
            <a:chOff x="4453114" y="11164927"/>
            <a:chExt cx="4997506" cy="1247122"/>
          </a:xfrm>
        </p:grpSpPr>
        <p:sp>
          <p:nvSpPr>
            <p:cNvPr id="41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510323" y="11164927"/>
              <a:ext cx="4940297" cy="124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ОСНОВНЫЕ НАУЧНЫЕ ЗНАНИЯ</a:t>
              </a:r>
            </a:p>
            <a:p>
              <a:pPr algn="ctr"/>
              <a:r>
                <a:rPr lang="ru-RU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Lato" charset="0"/>
                  <a:cs typeface="Lato" charset="0"/>
                </a:rPr>
                <a:t>И КОМПЕТЕНТНОСТИ</a:t>
              </a:r>
            </a:p>
            <a:p>
              <a:pPr algn="ctr"/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" charset="0"/>
                <a:cs typeface="Lato" charset="0"/>
              </a:endParaRPr>
            </a:p>
          </p:txBody>
        </p:sp>
        <p:sp>
          <p:nvSpPr>
            <p:cNvPr id="42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508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57" y="1268237"/>
            <a:ext cx="5963114" cy="462106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6200000">
            <a:off x="9214149" y="4942173"/>
            <a:ext cx="625288" cy="598394"/>
          </a:xfrm>
          <a:prstGeom prst="rightArrow">
            <a:avLst/>
          </a:prstGeom>
          <a:solidFill>
            <a:srgbClr val="6EDD4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16200000">
            <a:off x="9209347" y="3443689"/>
            <a:ext cx="625288" cy="598394"/>
          </a:xfrm>
          <a:prstGeom prst="rightArrow">
            <a:avLst/>
          </a:prstGeom>
          <a:solidFill>
            <a:srgbClr val="6EDD4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9206466" y="1930864"/>
            <a:ext cx="625288" cy="598394"/>
          </a:xfrm>
          <a:prstGeom prst="rightArrow">
            <a:avLst/>
          </a:prstGeom>
          <a:solidFill>
            <a:srgbClr val="6EDD4D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407988" y="1212968"/>
            <a:ext cx="847164" cy="813547"/>
          </a:xfrm>
          <a:prstGeom prst="ellipse">
            <a:avLst/>
          </a:prstGeom>
          <a:solidFill>
            <a:srgbClr val="98DE9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2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790" y="231090"/>
            <a:ext cx="11849100" cy="669925"/>
          </a:xfrm>
          <a:noFill/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Преемственность содержания: от повседневного опыта к научным знаниям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C3070E38-971D-1741-BF90-6BE1B564A78F}"/>
              </a:ext>
            </a:extLst>
          </p:cNvPr>
          <p:cNvSpPr txBox="1"/>
          <p:nvPr/>
        </p:nvSpPr>
        <p:spPr>
          <a:xfrm>
            <a:off x="3941909" y="5243078"/>
            <a:ext cx="287622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ПОВСЕДНЕВНЫЙ ОПЫТ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Lato" charset="0"/>
              <a:cs typeface="Lato" charset="0"/>
            </a:endParaRPr>
          </a:p>
        </p:txBody>
      </p:sp>
      <p:sp>
        <p:nvSpPr>
          <p:cNvPr id="35" name="CuadroTexto 395">
            <a:extLst>
              <a:ext uri="{FF2B5EF4-FFF2-40B4-BE49-F238E27FC236}">
                <a16:creationId xmlns:a16="http://schemas.microsoft.com/office/drawing/2014/main" id="{C3070E38-971D-1741-BF90-6BE1B564A78F}"/>
              </a:ext>
            </a:extLst>
          </p:cNvPr>
          <p:cNvSpPr txBox="1"/>
          <p:nvPr/>
        </p:nvSpPr>
        <p:spPr>
          <a:xfrm>
            <a:off x="3941909" y="4204858"/>
            <a:ext cx="280227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БАЗОВЫЙ ОПЫТ,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ПЕРВИЧНЫЕ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ПРЕДСТАВЛЕНИЯ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Lato" charset="0"/>
              <a:cs typeface="Lato" charset="0"/>
            </a:endParaRPr>
          </a:p>
        </p:txBody>
      </p:sp>
      <p:sp>
        <p:nvSpPr>
          <p:cNvPr id="38" name="CuadroTexto 395">
            <a:extLst>
              <a:ext uri="{FF2B5EF4-FFF2-40B4-BE49-F238E27FC236}">
                <a16:creationId xmlns:a16="http://schemas.microsoft.com/office/drawing/2014/main" id="{C3070E38-971D-1741-BF90-6BE1B564A78F}"/>
              </a:ext>
            </a:extLst>
          </p:cNvPr>
          <p:cNvSpPr txBox="1"/>
          <p:nvPr/>
        </p:nvSpPr>
        <p:spPr>
          <a:xfrm>
            <a:off x="3941909" y="1395513"/>
            <a:ext cx="280226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БАЗОВЫЕ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/>
            </a:r>
            <a:b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</a:b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НАУЧНЫЕ ЗНАНИЯ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19" y="4770313"/>
            <a:ext cx="521349" cy="4040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26848" y="5242848"/>
            <a:ext cx="47571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Пьём воду, моемся в воде и купаемся в ней,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ru-RU" sz="15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играем </a:t>
            </a:r>
            <a:r>
              <a:rPr lang="ru-RU" sz="1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с водой, попадаем под дождь, видим море,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реки </a:t>
            </a:r>
            <a:r>
              <a:rPr lang="ru-RU" sz="1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и водоёмы, наблюдаем воду в разных агрегатных состояниях в разные времена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2928" y="5209164"/>
            <a:ext cx="2670065" cy="502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Удивляемся, воспринимаем, 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изучаем, задаем вопросы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26848" y="4237745"/>
            <a:ext cx="4535918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Изучаем на опыте воду в различных агрегатных состояниях всеми органами чувств: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пробуем </a:t>
            </a:r>
            <a:r>
              <a:rPr lang="ru-RU" sz="1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на вкус, нюхаем, видим и слушаем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6088" y="3360436"/>
            <a:ext cx="2746906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Совместно общаясь, систематически ищем ответы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+mn-lt"/>
              </a:rPr>
            </a:br>
            <a:r>
              <a:rPr lang="ru-RU" dirty="0" smtClean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вопросы,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экспериментируем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, исследуем, находим объяснения, углубляем знания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77588" y="1402142"/>
            <a:ext cx="480642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10490" indent="-110490"/>
            <a:r>
              <a:rPr lang="ru-RU" sz="1500" dirty="0" smtClean="0">
                <a:solidFill>
                  <a:schemeClr val="tx1"/>
                </a:solidFill>
                <a:latin typeface="+mn-lt"/>
              </a:rPr>
              <a:t>Знаем, что многие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вещества растворимы в воде</a:t>
            </a:r>
            <a:r>
              <a:rPr lang="ru-RU" sz="1500" dirty="0" smtClean="0">
                <a:solidFill>
                  <a:schemeClr val="tx1"/>
                </a:solidFill>
                <a:latin typeface="+mn-lt"/>
              </a:rPr>
              <a:t>;</a:t>
            </a:r>
            <a:r>
              <a:rPr lang="en-US" sz="1500" dirty="0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en-US" sz="1500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dirty="0" smtClean="0">
                <a:solidFill>
                  <a:schemeClr val="tx1"/>
                </a:solidFill>
                <a:latin typeface="+mn-lt"/>
              </a:rPr>
              <a:t>с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одними веществами вода смешивается, а с другими </a:t>
            </a:r>
            <a:r>
              <a:rPr lang="ru-RU" sz="1500" dirty="0" smtClean="0">
                <a:solidFill>
                  <a:schemeClr val="tx1"/>
                </a:solidFill>
                <a:latin typeface="+mn-lt"/>
              </a:rPr>
              <a:t>–</a:t>
            </a:r>
            <a:r>
              <a:rPr lang="en-US" sz="15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n-lt"/>
              </a:rPr>
              <a:t>нет; вода 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может изменять своё состояние, она может </a:t>
            </a:r>
            <a:r>
              <a:rPr lang="ru-RU" sz="1500" dirty="0" smtClean="0">
                <a:solidFill>
                  <a:schemeClr val="tx1"/>
                </a:solidFill>
                <a:latin typeface="+mn-lt"/>
              </a:rPr>
              <a:t>быть твердой</a:t>
            </a:r>
            <a:r>
              <a:rPr lang="ru-RU" sz="1500" dirty="0">
                <a:solidFill>
                  <a:schemeClr val="tx1"/>
                </a:solidFill>
                <a:latin typeface="+mn-lt"/>
              </a:rPr>
              <a:t>, жидкой или газообразной.</a:t>
            </a:r>
            <a:endParaRPr lang="ru-RU" sz="15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7587" y="2545127"/>
            <a:ext cx="4806426" cy="1554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6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+mn-lt"/>
              </a:rPr>
              <a:t>О</a:t>
            </a:r>
            <a:r>
              <a:rPr lang="ru-RU" sz="1500" dirty="0" smtClean="0">
                <a:latin typeface="+mn-lt"/>
              </a:rPr>
              <a:t>писываем </a:t>
            </a:r>
            <a:r>
              <a:rPr lang="ru-RU" sz="1500" dirty="0">
                <a:latin typeface="+mn-lt"/>
              </a:rPr>
              <a:t>свойства воды на основе наблюдений </a:t>
            </a:r>
            <a:r>
              <a:rPr lang="en-US" sz="1500" dirty="0" smtClean="0">
                <a:latin typeface="+mn-lt"/>
              </a:rPr>
              <a:t/>
            </a:r>
            <a:br>
              <a:rPr lang="en-US" sz="1500" dirty="0" smtClean="0">
                <a:latin typeface="+mn-lt"/>
              </a:rPr>
            </a:br>
            <a:r>
              <a:rPr lang="ru-RU" sz="1500" dirty="0" smtClean="0">
                <a:latin typeface="+mn-lt"/>
              </a:rPr>
              <a:t>и </a:t>
            </a:r>
            <a:r>
              <a:rPr lang="ru-RU" sz="1500" dirty="0">
                <a:latin typeface="+mn-lt"/>
              </a:rPr>
              <a:t>опытов;</a:t>
            </a:r>
          </a:p>
          <a:p>
            <a:pPr marL="216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n-lt"/>
              </a:rPr>
              <a:t>производим </a:t>
            </a:r>
            <a:r>
              <a:rPr lang="ru-RU" sz="1500" dirty="0">
                <a:latin typeface="+mn-lt"/>
              </a:rPr>
              <a:t>измерения с водой, например, </a:t>
            </a:r>
            <a:r>
              <a:rPr lang="ru-RU" sz="1500" dirty="0" smtClean="0">
                <a:latin typeface="+mn-lt"/>
              </a:rPr>
              <a:t>определять</a:t>
            </a:r>
            <a:r>
              <a:rPr lang="en-US" sz="1500" dirty="0" smtClean="0">
                <a:latin typeface="+mn-lt"/>
              </a:rPr>
              <a:t> </a:t>
            </a:r>
            <a:r>
              <a:rPr lang="ru-RU" sz="1500" dirty="0" smtClean="0">
                <a:latin typeface="+mn-lt"/>
              </a:rPr>
              <a:t>количество </a:t>
            </a:r>
            <a:r>
              <a:rPr lang="ru-RU" sz="1500" dirty="0">
                <a:latin typeface="+mn-lt"/>
              </a:rPr>
              <a:t>и температуру</a:t>
            </a:r>
            <a:r>
              <a:rPr lang="ru-RU" sz="1500" dirty="0" smtClean="0">
                <a:latin typeface="+mn-lt"/>
              </a:rPr>
              <a:t>;</a:t>
            </a:r>
            <a:r>
              <a:rPr lang="en-US" sz="1500" dirty="0" smtClean="0">
                <a:latin typeface="+mn-lt"/>
              </a:rPr>
              <a:t> </a:t>
            </a:r>
            <a:endParaRPr lang="ru-RU" sz="1500" dirty="0">
              <a:latin typeface="+mn-lt"/>
            </a:endParaRPr>
          </a:p>
          <a:p>
            <a:pPr marL="216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+mn-lt"/>
              </a:rPr>
              <a:t>узнаем свойства различных агрегатных состояний </a:t>
            </a:r>
            <a:r>
              <a:rPr lang="ru-RU" sz="1500" dirty="0">
                <a:latin typeface="+mn-lt"/>
              </a:rPr>
              <a:t>воды </a:t>
            </a:r>
            <a:r>
              <a:rPr lang="ru-RU" sz="1500" dirty="0" smtClean="0">
                <a:latin typeface="+mn-lt"/>
              </a:rPr>
              <a:t>при помощи </a:t>
            </a:r>
            <a:r>
              <a:rPr lang="ru-RU" sz="1500" dirty="0">
                <a:latin typeface="+mn-lt"/>
              </a:rPr>
              <a:t>исследований и экспериментов.</a:t>
            </a:r>
            <a:endParaRPr lang="ru-RU" sz="15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2928" y="1858823"/>
            <a:ext cx="2570087" cy="913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Накапливаем данные, 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взаимосвязи и отношения, </a:t>
            </a:r>
          </a:p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познаем концепции более высокого порядка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28" y="2942076"/>
            <a:ext cx="411790" cy="31911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52928" y="821124"/>
            <a:ext cx="2570087" cy="5027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tx1"/>
                </a:solidFill>
                <a:latin typeface="+mn-lt"/>
              </a:rPr>
              <a:t>Новые знания порождают </a:t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  <a:latin typeface="+mn-lt"/>
              </a:rPr>
              <a:t>новые вопросы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78" y="1495298"/>
            <a:ext cx="411790" cy="3191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41909" y="2533610"/>
            <a:ext cx="280226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БАЗОВЫЕ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/>
            </a:r>
            <a:b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</a:b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charset="0"/>
                <a:cs typeface="Lato" charset="0"/>
              </a:rPr>
              <a:t>КОМПЕТЕНТНОСТИ 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Lato" charset="0"/>
              <a:cs typeface="Lato" charset="0"/>
            </a:endParaRP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>
            <a:off x="3538361" y="3953000"/>
            <a:ext cx="12700" cy="1753403"/>
          </a:xfrm>
          <a:prstGeom prst="bentConnector3">
            <a:avLst>
              <a:gd name="adj1" fmla="val 1800000"/>
            </a:avLst>
          </a:prstGeom>
          <a:ln w="38100">
            <a:solidFill>
              <a:srgbClr val="43AF21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/>
          <p:nvPr/>
        </p:nvCxnSpPr>
        <p:spPr>
          <a:xfrm>
            <a:off x="3492437" y="2086705"/>
            <a:ext cx="35572" cy="1755854"/>
          </a:xfrm>
          <a:prstGeom prst="bentConnector3">
            <a:avLst>
              <a:gd name="adj1" fmla="val 742640"/>
            </a:avLst>
          </a:prstGeom>
          <a:ln w="38100">
            <a:solidFill>
              <a:srgbClr val="43AF21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977587" y="679206"/>
            <a:ext cx="3231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00850B"/>
                </a:solidFill>
                <a:latin typeface="+mn-lt"/>
              </a:rPr>
              <a:t>Н</a:t>
            </a:r>
            <a:r>
              <a:rPr lang="ru-RU" sz="1800" b="1" dirty="0" smtClean="0">
                <a:solidFill>
                  <a:srgbClr val="00850B"/>
                </a:solidFill>
                <a:latin typeface="+mn-lt"/>
              </a:rPr>
              <a:t>а </a:t>
            </a:r>
            <a:r>
              <a:rPr lang="ru-RU" sz="1800" b="1" dirty="0">
                <a:solidFill>
                  <a:srgbClr val="00850B"/>
                </a:solidFill>
                <a:latin typeface="+mn-lt"/>
              </a:rPr>
              <a:t>примере детского проекта </a:t>
            </a:r>
            <a:endParaRPr lang="ru-RU" sz="1800" b="1" dirty="0" smtClean="0">
              <a:solidFill>
                <a:srgbClr val="00850B"/>
              </a:solidFill>
              <a:latin typeface="+mn-lt"/>
            </a:endParaRPr>
          </a:p>
          <a:p>
            <a:r>
              <a:rPr lang="ru-RU" sz="1800" b="1" dirty="0" smtClean="0">
                <a:solidFill>
                  <a:srgbClr val="00850B"/>
                </a:solidFill>
                <a:latin typeface="+mn-lt"/>
              </a:rPr>
              <a:t>«Откуда берется вода?»</a:t>
            </a:r>
            <a:endParaRPr lang="ru-RU" sz="1800" dirty="0">
              <a:solidFill>
                <a:srgbClr val="00850B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35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1884" y="231775"/>
            <a:ext cx="11328400" cy="669925"/>
          </a:xfrm>
          <a:noFill/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Обеспечение преемственности содержания с использованием УМК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77376" y="814785"/>
            <a:ext cx="510663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+mn-lt"/>
                <a:cs typeface="Arial" panose="020B0604020202020204" pitchFamily="34" charset="0"/>
              </a:rPr>
              <a:t>Материалы для проведения простых </a:t>
            </a:r>
            <a:br>
              <a:rPr lang="ru-RU" sz="1800" dirty="0">
                <a:latin typeface="+mn-lt"/>
                <a:cs typeface="Arial" panose="020B0604020202020204" pitchFamily="34" charset="0"/>
              </a:rPr>
            </a:br>
            <a:r>
              <a:rPr lang="ru-RU" sz="1800" dirty="0">
                <a:latin typeface="+mn-lt"/>
                <a:cs typeface="Arial" panose="020B0604020202020204" pitchFamily="34" charset="0"/>
              </a:rPr>
              <a:t>опытов помогают изучить явления окружающего мира, с которыми дети встречаются 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+mn-lt"/>
                <a:cs typeface="Arial" panose="020B0604020202020204" pitchFamily="34" charset="0"/>
              </a:rPr>
            </a:br>
            <a:r>
              <a:rPr lang="ru-RU" sz="1800" dirty="0" smtClean="0">
                <a:latin typeface="+mn-lt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+mn-lt"/>
                <a:cs typeface="Arial" panose="020B0604020202020204" pitchFamily="34" charset="0"/>
              </a:rPr>
              <a:t>повседневной жизни</a:t>
            </a:r>
            <a:r>
              <a:rPr lang="ru-RU" sz="1800" dirty="0" smtClean="0">
                <a:latin typeface="+mn-lt"/>
                <a:cs typeface="Arial" panose="020B0604020202020204" pitchFamily="34" charset="0"/>
              </a:rPr>
              <a:t>.</a:t>
            </a:r>
          </a:p>
          <a:p>
            <a:endParaRPr lang="en-US" sz="1800" dirty="0">
              <a:latin typeface="+mn-lt"/>
              <a:cs typeface="Arial" panose="020B0604020202020204" pitchFamily="34" charset="0"/>
            </a:endParaRPr>
          </a:p>
          <a:p>
            <a:r>
              <a:rPr lang="ru-RU" sz="1800" b="1" dirty="0">
                <a:latin typeface="+mn-lt"/>
                <a:cs typeface="Arial" panose="020B0604020202020204" pitchFamily="34" charset="0"/>
              </a:rPr>
              <a:t>Информация четко структурирована: </a:t>
            </a:r>
          </a:p>
          <a:p>
            <a:pPr marL="285750" indent="-285750">
              <a:spcBef>
                <a:spcPts val="4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описаны материалы и оборудование, </a:t>
            </a:r>
          </a:p>
          <a:p>
            <a:pPr marL="285750" indent="-285750">
              <a:spcBef>
                <a:spcPts val="4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предложены вопросы до и после проведения эксперимента, </a:t>
            </a:r>
          </a:p>
          <a:p>
            <a:pPr marL="285750" indent="-285750">
              <a:spcBef>
                <a:spcPts val="4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дана информация о степени участия взрослых, </a:t>
            </a:r>
          </a:p>
          <a:p>
            <a:pPr marL="285750" indent="-285750">
              <a:spcBef>
                <a:spcPts val="4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представлено пошаговое проведение опытов.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4C1B3E-3E3C-4B43-A684-178B59D9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68" y="1569054"/>
            <a:ext cx="5155451" cy="4340317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35AF5C80-145F-2649-BF84-07CC908A4CD1}"/>
              </a:ext>
            </a:extLst>
          </p:cNvPr>
          <p:cNvSpPr txBox="1">
            <a:spLocks/>
          </p:cNvSpPr>
          <p:nvPr/>
        </p:nvSpPr>
        <p:spPr>
          <a:xfrm>
            <a:off x="1220532" y="830153"/>
            <a:ext cx="4000929" cy="66939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00850B"/>
                </a:solidFill>
                <a:latin typeface="+mn-lt"/>
                <a:ea typeface="Arial"/>
                <a:cs typeface="Arial"/>
              </a:rPr>
              <a:t>Эксперименты в детском саду </a:t>
            </a:r>
            <a:r>
              <a:rPr lang="ru-RU" sz="2000" b="1" dirty="0" smtClean="0">
                <a:solidFill>
                  <a:srgbClr val="00850B"/>
                </a:solidFill>
                <a:latin typeface="+mn-lt"/>
                <a:ea typeface="Arial"/>
                <a:cs typeface="Arial"/>
              </a:rPr>
              <a:t/>
            </a:r>
            <a:br>
              <a:rPr lang="ru-RU" sz="2000" b="1" dirty="0" smtClean="0">
                <a:solidFill>
                  <a:srgbClr val="00850B"/>
                </a:solidFill>
                <a:latin typeface="+mn-lt"/>
                <a:ea typeface="Arial"/>
                <a:cs typeface="Arial"/>
              </a:rPr>
            </a:br>
            <a:r>
              <a:rPr lang="ru-RU" sz="2000" b="1" dirty="0" smtClean="0">
                <a:solidFill>
                  <a:srgbClr val="00850B"/>
                </a:solidFill>
                <a:latin typeface="+mn-lt"/>
                <a:ea typeface="Arial"/>
                <a:cs typeface="Arial"/>
              </a:rPr>
              <a:t>и </a:t>
            </a:r>
            <a:r>
              <a:rPr lang="ru-RU" sz="2000" b="1" dirty="0">
                <a:solidFill>
                  <a:srgbClr val="00850B"/>
                </a:solidFill>
                <a:latin typeface="+mn-lt"/>
                <a:ea typeface="Arial"/>
                <a:cs typeface="Arial"/>
              </a:rPr>
              <a:t>начальной школе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5002446-7614-3F41-A426-E932CD5FD7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2117" y="3739213"/>
            <a:ext cx="5039883" cy="31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D7A34D6-4559-4485-B824-312CE65974B9}"/>
              </a:ext>
            </a:extLst>
          </p:cNvPr>
          <p:cNvGrpSpPr/>
          <p:nvPr/>
        </p:nvGrpSpPr>
        <p:grpSpPr>
          <a:xfrm>
            <a:off x="2866146" y="929726"/>
            <a:ext cx="5983834" cy="5374319"/>
            <a:chOff x="969028" y="769480"/>
            <a:chExt cx="7323087" cy="6310207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26C1CCD5-1243-473E-8B52-1F2514A7AA82}"/>
                </a:ext>
              </a:extLst>
            </p:cNvPr>
            <p:cNvSpPr/>
            <p:nvPr/>
          </p:nvSpPr>
          <p:spPr>
            <a:xfrm>
              <a:off x="969028" y="769480"/>
              <a:ext cx="7323087" cy="6310207"/>
            </a:xfrm>
            <a:prstGeom prst="ellipse">
              <a:avLst/>
            </a:prstGeom>
            <a:solidFill>
              <a:srgbClr val="CCFFFF">
                <a:alpha val="4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8F593399-3CC5-4F1C-AFAB-2904DD52D587}"/>
                </a:ext>
              </a:extLst>
            </p:cNvPr>
            <p:cNvGrpSpPr/>
            <p:nvPr/>
          </p:nvGrpSpPr>
          <p:grpSpPr>
            <a:xfrm>
              <a:off x="1833324" y="1022949"/>
              <a:ext cx="5448458" cy="5390242"/>
              <a:chOff x="2061924" y="899581"/>
              <a:chExt cx="5448458" cy="5390242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0718D8DA-FCBF-4CC0-83C0-DC826549061A}"/>
                  </a:ext>
                </a:extLst>
              </p:cNvPr>
              <p:cNvSpPr/>
              <p:nvPr/>
            </p:nvSpPr>
            <p:spPr>
              <a:xfrm rot="330939">
                <a:off x="3444172" y="899581"/>
                <a:ext cx="2738509" cy="2795081"/>
              </a:xfrm>
              <a:custGeom>
                <a:avLst/>
                <a:gdLst>
                  <a:gd name="connsiteX0" fmla="*/ 0 w 2997200"/>
                  <a:gd name="connsiteY0" fmla="*/ 1397000 h 2794000"/>
                  <a:gd name="connsiteX1" fmla="*/ 1498600 w 2997200"/>
                  <a:gd name="connsiteY1" fmla="*/ 0 h 2794000"/>
                  <a:gd name="connsiteX2" fmla="*/ 2997200 w 2997200"/>
                  <a:gd name="connsiteY2" fmla="*/ 1397000 h 2794000"/>
                  <a:gd name="connsiteX3" fmla="*/ 1498600 w 2997200"/>
                  <a:gd name="connsiteY3" fmla="*/ 2794000 h 2794000"/>
                  <a:gd name="connsiteX4" fmla="*/ 0 w 2997200"/>
                  <a:gd name="connsiteY4" fmla="*/ 1397000 h 2794000"/>
                  <a:gd name="connsiteX0" fmla="*/ 82713 w 3079913"/>
                  <a:gd name="connsiteY0" fmla="*/ 1397000 h 2813405"/>
                  <a:gd name="connsiteX1" fmla="*/ 1581313 w 3079913"/>
                  <a:gd name="connsiteY1" fmla="*/ 0 h 2813405"/>
                  <a:gd name="connsiteX2" fmla="*/ 3079913 w 3079913"/>
                  <a:gd name="connsiteY2" fmla="*/ 1397000 h 2813405"/>
                  <a:gd name="connsiteX3" fmla="*/ 1581313 w 3079913"/>
                  <a:gd name="connsiteY3" fmla="*/ 2794000 h 2813405"/>
                  <a:gd name="connsiteX4" fmla="*/ 341726 w 3079913"/>
                  <a:gd name="connsiteY4" fmla="*/ 2159001 h 2813405"/>
                  <a:gd name="connsiteX5" fmla="*/ 82713 w 3079913"/>
                  <a:gd name="connsiteY5" fmla="*/ 1397000 h 2813405"/>
                  <a:gd name="connsiteX0" fmla="*/ 82713 w 3122687"/>
                  <a:gd name="connsiteY0" fmla="*/ 1397000 h 2794484"/>
                  <a:gd name="connsiteX1" fmla="*/ 1581313 w 3122687"/>
                  <a:gd name="connsiteY1" fmla="*/ 0 h 2794484"/>
                  <a:gd name="connsiteX2" fmla="*/ 3079913 w 3122687"/>
                  <a:gd name="connsiteY2" fmla="*/ 1397000 h 2794484"/>
                  <a:gd name="connsiteX3" fmla="*/ 2615027 w 3122687"/>
                  <a:gd name="connsiteY3" fmla="*/ 2247901 h 2794484"/>
                  <a:gd name="connsiteX4" fmla="*/ 1581313 w 3122687"/>
                  <a:gd name="connsiteY4" fmla="*/ 2794000 h 2794484"/>
                  <a:gd name="connsiteX5" fmla="*/ 341726 w 3122687"/>
                  <a:gd name="connsiteY5" fmla="*/ 2159001 h 2794484"/>
                  <a:gd name="connsiteX6" fmla="*/ 82713 w 3122687"/>
                  <a:gd name="connsiteY6" fmla="*/ 1397000 h 2794484"/>
                  <a:gd name="connsiteX0" fmla="*/ 168856 w 2954830"/>
                  <a:gd name="connsiteY0" fmla="*/ 514908 h 2839492"/>
                  <a:gd name="connsiteX1" fmla="*/ 1413456 w 2954830"/>
                  <a:gd name="connsiteY1" fmla="*/ 45008 h 2839492"/>
                  <a:gd name="connsiteX2" fmla="*/ 2912056 w 2954830"/>
                  <a:gd name="connsiteY2" fmla="*/ 1442008 h 2839492"/>
                  <a:gd name="connsiteX3" fmla="*/ 2447170 w 2954830"/>
                  <a:gd name="connsiteY3" fmla="*/ 2292909 h 2839492"/>
                  <a:gd name="connsiteX4" fmla="*/ 1413456 w 2954830"/>
                  <a:gd name="connsiteY4" fmla="*/ 2839008 h 2839492"/>
                  <a:gd name="connsiteX5" fmla="*/ 173869 w 2954830"/>
                  <a:gd name="connsiteY5" fmla="*/ 2204009 h 2839492"/>
                  <a:gd name="connsiteX6" fmla="*/ 168856 w 2954830"/>
                  <a:gd name="connsiteY6" fmla="*/ 514908 h 2839492"/>
                  <a:gd name="connsiteX0" fmla="*/ 168856 w 2622011"/>
                  <a:gd name="connsiteY0" fmla="*/ 471377 h 2795961"/>
                  <a:gd name="connsiteX1" fmla="*/ 1413456 w 2622011"/>
                  <a:gd name="connsiteY1" fmla="*/ 1477 h 2795961"/>
                  <a:gd name="connsiteX2" fmla="*/ 2480256 w 2622011"/>
                  <a:gd name="connsiteY2" fmla="*/ 572977 h 2795961"/>
                  <a:gd name="connsiteX3" fmla="*/ 2447170 w 2622011"/>
                  <a:gd name="connsiteY3" fmla="*/ 2249378 h 2795961"/>
                  <a:gd name="connsiteX4" fmla="*/ 1413456 w 2622011"/>
                  <a:gd name="connsiteY4" fmla="*/ 2795477 h 2795961"/>
                  <a:gd name="connsiteX5" fmla="*/ 173869 w 2622011"/>
                  <a:gd name="connsiteY5" fmla="*/ 2160478 h 2795961"/>
                  <a:gd name="connsiteX6" fmla="*/ 168856 w 2622011"/>
                  <a:gd name="connsiteY6" fmla="*/ 471377 h 2795961"/>
                  <a:gd name="connsiteX0" fmla="*/ 321511 w 2774666"/>
                  <a:gd name="connsiteY0" fmla="*/ 470934 h 2805692"/>
                  <a:gd name="connsiteX1" fmla="*/ 1566111 w 2774666"/>
                  <a:gd name="connsiteY1" fmla="*/ 1034 h 2805692"/>
                  <a:gd name="connsiteX2" fmla="*/ 2632911 w 2774666"/>
                  <a:gd name="connsiteY2" fmla="*/ 572534 h 2805692"/>
                  <a:gd name="connsiteX3" fmla="*/ 2599825 w 2774666"/>
                  <a:gd name="connsiteY3" fmla="*/ 2248935 h 2805692"/>
                  <a:gd name="connsiteX4" fmla="*/ 1566111 w 2774666"/>
                  <a:gd name="connsiteY4" fmla="*/ 2795034 h 2805692"/>
                  <a:gd name="connsiteX5" fmla="*/ 110624 w 2774666"/>
                  <a:gd name="connsiteY5" fmla="*/ 1766335 h 2805692"/>
                  <a:gd name="connsiteX6" fmla="*/ 321511 w 2774666"/>
                  <a:gd name="connsiteY6" fmla="*/ 470934 h 2805692"/>
                  <a:gd name="connsiteX0" fmla="*/ 321511 w 2818428"/>
                  <a:gd name="connsiteY0" fmla="*/ 470934 h 2795738"/>
                  <a:gd name="connsiteX1" fmla="*/ 1566111 w 2818428"/>
                  <a:gd name="connsiteY1" fmla="*/ 1034 h 2795738"/>
                  <a:gd name="connsiteX2" fmla="*/ 2632911 w 2818428"/>
                  <a:gd name="connsiteY2" fmla="*/ 572534 h 2795738"/>
                  <a:gd name="connsiteX3" fmla="*/ 2676025 w 2818428"/>
                  <a:gd name="connsiteY3" fmla="*/ 1918735 h 2795738"/>
                  <a:gd name="connsiteX4" fmla="*/ 1566111 w 2818428"/>
                  <a:gd name="connsiteY4" fmla="*/ 2795034 h 2795738"/>
                  <a:gd name="connsiteX5" fmla="*/ 110624 w 2818428"/>
                  <a:gd name="connsiteY5" fmla="*/ 1766335 h 2795738"/>
                  <a:gd name="connsiteX6" fmla="*/ 321511 w 2818428"/>
                  <a:gd name="connsiteY6" fmla="*/ 470934 h 2795738"/>
                  <a:gd name="connsiteX0" fmla="*/ 321511 w 2929037"/>
                  <a:gd name="connsiteY0" fmla="*/ 470934 h 2795038"/>
                  <a:gd name="connsiteX1" fmla="*/ 1566111 w 2929037"/>
                  <a:gd name="connsiteY1" fmla="*/ 1034 h 2795038"/>
                  <a:gd name="connsiteX2" fmla="*/ 2632911 w 2929037"/>
                  <a:gd name="connsiteY2" fmla="*/ 572534 h 2795038"/>
                  <a:gd name="connsiteX3" fmla="*/ 2828425 w 2929037"/>
                  <a:gd name="connsiteY3" fmla="*/ 1753635 h 2795038"/>
                  <a:gd name="connsiteX4" fmla="*/ 1566111 w 2929037"/>
                  <a:gd name="connsiteY4" fmla="*/ 2795034 h 2795038"/>
                  <a:gd name="connsiteX5" fmla="*/ 110624 w 2929037"/>
                  <a:gd name="connsiteY5" fmla="*/ 1766335 h 2795038"/>
                  <a:gd name="connsiteX6" fmla="*/ 321511 w 2929037"/>
                  <a:gd name="connsiteY6" fmla="*/ 470934 h 2795038"/>
                  <a:gd name="connsiteX0" fmla="*/ 321511 w 2879996"/>
                  <a:gd name="connsiteY0" fmla="*/ 470934 h 2795050"/>
                  <a:gd name="connsiteX1" fmla="*/ 1566111 w 2879996"/>
                  <a:gd name="connsiteY1" fmla="*/ 1034 h 2795050"/>
                  <a:gd name="connsiteX2" fmla="*/ 2632911 w 2879996"/>
                  <a:gd name="connsiteY2" fmla="*/ 572534 h 2795050"/>
                  <a:gd name="connsiteX3" fmla="*/ 2764925 w 2879996"/>
                  <a:gd name="connsiteY3" fmla="*/ 1740935 h 2795050"/>
                  <a:gd name="connsiteX4" fmla="*/ 1566111 w 2879996"/>
                  <a:gd name="connsiteY4" fmla="*/ 2795034 h 2795050"/>
                  <a:gd name="connsiteX5" fmla="*/ 110624 w 2879996"/>
                  <a:gd name="connsiteY5" fmla="*/ 1766335 h 2795050"/>
                  <a:gd name="connsiteX6" fmla="*/ 321511 w 2879996"/>
                  <a:gd name="connsiteY6" fmla="*/ 470934 h 2795050"/>
                  <a:gd name="connsiteX0" fmla="*/ 321511 w 2823554"/>
                  <a:gd name="connsiteY0" fmla="*/ 470934 h 2795050"/>
                  <a:gd name="connsiteX1" fmla="*/ 1566111 w 2823554"/>
                  <a:gd name="connsiteY1" fmla="*/ 1034 h 2795050"/>
                  <a:gd name="connsiteX2" fmla="*/ 2632911 w 2823554"/>
                  <a:gd name="connsiteY2" fmla="*/ 572534 h 2795050"/>
                  <a:gd name="connsiteX3" fmla="*/ 2764925 w 2823554"/>
                  <a:gd name="connsiteY3" fmla="*/ 1740935 h 2795050"/>
                  <a:gd name="connsiteX4" fmla="*/ 1566111 w 2823554"/>
                  <a:gd name="connsiteY4" fmla="*/ 2795034 h 2795050"/>
                  <a:gd name="connsiteX5" fmla="*/ 110624 w 2823554"/>
                  <a:gd name="connsiteY5" fmla="*/ 1766335 h 2795050"/>
                  <a:gd name="connsiteX6" fmla="*/ 321511 w 2823554"/>
                  <a:gd name="connsiteY6" fmla="*/ 470934 h 2795050"/>
                  <a:gd name="connsiteX0" fmla="*/ 253216 w 2755259"/>
                  <a:gd name="connsiteY0" fmla="*/ 470943 h 2795081"/>
                  <a:gd name="connsiteX1" fmla="*/ 1497816 w 2755259"/>
                  <a:gd name="connsiteY1" fmla="*/ 1043 h 2795081"/>
                  <a:gd name="connsiteX2" fmla="*/ 2564616 w 2755259"/>
                  <a:gd name="connsiteY2" fmla="*/ 572543 h 2795081"/>
                  <a:gd name="connsiteX3" fmla="*/ 2696630 w 2755259"/>
                  <a:gd name="connsiteY3" fmla="*/ 1740944 h 2795081"/>
                  <a:gd name="connsiteX4" fmla="*/ 1497816 w 2755259"/>
                  <a:gd name="connsiteY4" fmla="*/ 2795043 h 2795081"/>
                  <a:gd name="connsiteX5" fmla="*/ 131229 w 2755259"/>
                  <a:gd name="connsiteY5" fmla="*/ 1779044 h 2795081"/>
                  <a:gd name="connsiteX6" fmla="*/ 253216 w 2755259"/>
                  <a:gd name="connsiteY6" fmla="*/ 470943 h 2795081"/>
                  <a:gd name="connsiteX0" fmla="*/ 236466 w 2738509"/>
                  <a:gd name="connsiteY0" fmla="*/ 470943 h 2795081"/>
                  <a:gd name="connsiteX1" fmla="*/ 1481066 w 2738509"/>
                  <a:gd name="connsiteY1" fmla="*/ 1043 h 2795081"/>
                  <a:gd name="connsiteX2" fmla="*/ 2547866 w 2738509"/>
                  <a:gd name="connsiteY2" fmla="*/ 572543 h 2795081"/>
                  <a:gd name="connsiteX3" fmla="*/ 2679880 w 2738509"/>
                  <a:gd name="connsiteY3" fmla="*/ 1740944 h 2795081"/>
                  <a:gd name="connsiteX4" fmla="*/ 1481066 w 2738509"/>
                  <a:gd name="connsiteY4" fmla="*/ 2795043 h 2795081"/>
                  <a:gd name="connsiteX5" fmla="*/ 114479 w 2738509"/>
                  <a:gd name="connsiteY5" fmla="*/ 1779044 h 2795081"/>
                  <a:gd name="connsiteX6" fmla="*/ 236466 w 2738509"/>
                  <a:gd name="connsiteY6" fmla="*/ 470943 h 279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8509" h="2795081">
                    <a:moveTo>
                      <a:pt x="236466" y="470943"/>
                    </a:moveTo>
                    <a:cubicBezTo>
                      <a:pt x="464231" y="174610"/>
                      <a:pt x="1095833" y="-15890"/>
                      <a:pt x="1481066" y="1043"/>
                    </a:cubicBezTo>
                    <a:cubicBezTo>
                      <a:pt x="1866299" y="17976"/>
                      <a:pt x="2375580" y="197893"/>
                      <a:pt x="2547866" y="572543"/>
                    </a:cubicBezTo>
                    <a:cubicBezTo>
                      <a:pt x="2720152" y="947193"/>
                      <a:pt x="2802647" y="1368411"/>
                      <a:pt x="2679880" y="1740944"/>
                    </a:cubicBezTo>
                    <a:cubicBezTo>
                      <a:pt x="2430113" y="1973777"/>
                      <a:pt x="1908633" y="2788693"/>
                      <a:pt x="1481066" y="2795043"/>
                    </a:cubicBezTo>
                    <a:cubicBezTo>
                      <a:pt x="1053499" y="2801393"/>
                      <a:pt x="364246" y="2011877"/>
                      <a:pt x="114479" y="1779044"/>
                    </a:cubicBezTo>
                    <a:cubicBezTo>
                      <a:pt x="-97188" y="1508111"/>
                      <a:pt x="8702" y="767277"/>
                      <a:pt x="236466" y="47094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Овал 5">
                <a:extLst>
                  <a:ext uri="{FF2B5EF4-FFF2-40B4-BE49-F238E27FC236}">
                    <a16:creationId xmlns:a16="http://schemas.microsoft.com/office/drawing/2014/main" id="{FEA3FB0D-D428-4A54-ACBE-7715A66A6F02}"/>
                  </a:ext>
                </a:extLst>
              </p:cNvPr>
              <p:cNvSpPr/>
              <p:nvPr/>
            </p:nvSpPr>
            <p:spPr>
              <a:xfrm rot="4642714">
                <a:off x="4743587" y="1846157"/>
                <a:ext cx="2738509" cy="2795081"/>
              </a:xfrm>
              <a:custGeom>
                <a:avLst/>
                <a:gdLst>
                  <a:gd name="connsiteX0" fmla="*/ 0 w 2997200"/>
                  <a:gd name="connsiteY0" fmla="*/ 1397000 h 2794000"/>
                  <a:gd name="connsiteX1" fmla="*/ 1498600 w 2997200"/>
                  <a:gd name="connsiteY1" fmla="*/ 0 h 2794000"/>
                  <a:gd name="connsiteX2" fmla="*/ 2997200 w 2997200"/>
                  <a:gd name="connsiteY2" fmla="*/ 1397000 h 2794000"/>
                  <a:gd name="connsiteX3" fmla="*/ 1498600 w 2997200"/>
                  <a:gd name="connsiteY3" fmla="*/ 2794000 h 2794000"/>
                  <a:gd name="connsiteX4" fmla="*/ 0 w 2997200"/>
                  <a:gd name="connsiteY4" fmla="*/ 1397000 h 2794000"/>
                  <a:gd name="connsiteX0" fmla="*/ 82713 w 3079913"/>
                  <a:gd name="connsiteY0" fmla="*/ 1397000 h 2813405"/>
                  <a:gd name="connsiteX1" fmla="*/ 1581313 w 3079913"/>
                  <a:gd name="connsiteY1" fmla="*/ 0 h 2813405"/>
                  <a:gd name="connsiteX2" fmla="*/ 3079913 w 3079913"/>
                  <a:gd name="connsiteY2" fmla="*/ 1397000 h 2813405"/>
                  <a:gd name="connsiteX3" fmla="*/ 1581313 w 3079913"/>
                  <a:gd name="connsiteY3" fmla="*/ 2794000 h 2813405"/>
                  <a:gd name="connsiteX4" fmla="*/ 341726 w 3079913"/>
                  <a:gd name="connsiteY4" fmla="*/ 2159001 h 2813405"/>
                  <a:gd name="connsiteX5" fmla="*/ 82713 w 3079913"/>
                  <a:gd name="connsiteY5" fmla="*/ 1397000 h 2813405"/>
                  <a:gd name="connsiteX0" fmla="*/ 82713 w 3122687"/>
                  <a:gd name="connsiteY0" fmla="*/ 1397000 h 2794484"/>
                  <a:gd name="connsiteX1" fmla="*/ 1581313 w 3122687"/>
                  <a:gd name="connsiteY1" fmla="*/ 0 h 2794484"/>
                  <a:gd name="connsiteX2" fmla="*/ 3079913 w 3122687"/>
                  <a:gd name="connsiteY2" fmla="*/ 1397000 h 2794484"/>
                  <a:gd name="connsiteX3" fmla="*/ 2615027 w 3122687"/>
                  <a:gd name="connsiteY3" fmla="*/ 2247901 h 2794484"/>
                  <a:gd name="connsiteX4" fmla="*/ 1581313 w 3122687"/>
                  <a:gd name="connsiteY4" fmla="*/ 2794000 h 2794484"/>
                  <a:gd name="connsiteX5" fmla="*/ 341726 w 3122687"/>
                  <a:gd name="connsiteY5" fmla="*/ 2159001 h 2794484"/>
                  <a:gd name="connsiteX6" fmla="*/ 82713 w 3122687"/>
                  <a:gd name="connsiteY6" fmla="*/ 1397000 h 2794484"/>
                  <a:gd name="connsiteX0" fmla="*/ 168856 w 2954830"/>
                  <a:gd name="connsiteY0" fmla="*/ 514908 h 2839492"/>
                  <a:gd name="connsiteX1" fmla="*/ 1413456 w 2954830"/>
                  <a:gd name="connsiteY1" fmla="*/ 45008 h 2839492"/>
                  <a:gd name="connsiteX2" fmla="*/ 2912056 w 2954830"/>
                  <a:gd name="connsiteY2" fmla="*/ 1442008 h 2839492"/>
                  <a:gd name="connsiteX3" fmla="*/ 2447170 w 2954830"/>
                  <a:gd name="connsiteY3" fmla="*/ 2292909 h 2839492"/>
                  <a:gd name="connsiteX4" fmla="*/ 1413456 w 2954830"/>
                  <a:gd name="connsiteY4" fmla="*/ 2839008 h 2839492"/>
                  <a:gd name="connsiteX5" fmla="*/ 173869 w 2954830"/>
                  <a:gd name="connsiteY5" fmla="*/ 2204009 h 2839492"/>
                  <a:gd name="connsiteX6" fmla="*/ 168856 w 2954830"/>
                  <a:gd name="connsiteY6" fmla="*/ 514908 h 2839492"/>
                  <a:gd name="connsiteX0" fmla="*/ 168856 w 2622011"/>
                  <a:gd name="connsiteY0" fmla="*/ 471377 h 2795961"/>
                  <a:gd name="connsiteX1" fmla="*/ 1413456 w 2622011"/>
                  <a:gd name="connsiteY1" fmla="*/ 1477 h 2795961"/>
                  <a:gd name="connsiteX2" fmla="*/ 2480256 w 2622011"/>
                  <a:gd name="connsiteY2" fmla="*/ 572977 h 2795961"/>
                  <a:gd name="connsiteX3" fmla="*/ 2447170 w 2622011"/>
                  <a:gd name="connsiteY3" fmla="*/ 2249378 h 2795961"/>
                  <a:gd name="connsiteX4" fmla="*/ 1413456 w 2622011"/>
                  <a:gd name="connsiteY4" fmla="*/ 2795477 h 2795961"/>
                  <a:gd name="connsiteX5" fmla="*/ 173869 w 2622011"/>
                  <a:gd name="connsiteY5" fmla="*/ 2160478 h 2795961"/>
                  <a:gd name="connsiteX6" fmla="*/ 168856 w 2622011"/>
                  <a:gd name="connsiteY6" fmla="*/ 471377 h 2795961"/>
                  <a:gd name="connsiteX0" fmla="*/ 321511 w 2774666"/>
                  <a:gd name="connsiteY0" fmla="*/ 470934 h 2805692"/>
                  <a:gd name="connsiteX1" fmla="*/ 1566111 w 2774666"/>
                  <a:gd name="connsiteY1" fmla="*/ 1034 h 2805692"/>
                  <a:gd name="connsiteX2" fmla="*/ 2632911 w 2774666"/>
                  <a:gd name="connsiteY2" fmla="*/ 572534 h 2805692"/>
                  <a:gd name="connsiteX3" fmla="*/ 2599825 w 2774666"/>
                  <a:gd name="connsiteY3" fmla="*/ 2248935 h 2805692"/>
                  <a:gd name="connsiteX4" fmla="*/ 1566111 w 2774666"/>
                  <a:gd name="connsiteY4" fmla="*/ 2795034 h 2805692"/>
                  <a:gd name="connsiteX5" fmla="*/ 110624 w 2774666"/>
                  <a:gd name="connsiteY5" fmla="*/ 1766335 h 2805692"/>
                  <a:gd name="connsiteX6" fmla="*/ 321511 w 2774666"/>
                  <a:gd name="connsiteY6" fmla="*/ 470934 h 2805692"/>
                  <a:gd name="connsiteX0" fmla="*/ 321511 w 2818428"/>
                  <a:gd name="connsiteY0" fmla="*/ 470934 h 2795738"/>
                  <a:gd name="connsiteX1" fmla="*/ 1566111 w 2818428"/>
                  <a:gd name="connsiteY1" fmla="*/ 1034 h 2795738"/>
                  <a:gd name="connsiteX2" fmla="*/ 2632911 w 2818428"/>
                  <a:gd name="connsiteY2" fmla="*/ 572534 h 2795738"/>
                  <a:gd name="connsiteX3" fmla="*/ 2676025 w 2818428"/>
                  <a:gd name="connsiteY3" fmla="*/ 1918735 h 2795738"/>
                  <a:gd name="connsiteX4" fmla="*/ 1566111 w 2818428"/>
                  <a:gd name="connsiteY4" fmla="*/ 2795034 h 2795738"/>
                  <a:gd name="connsiteX5" fmla="*/ 110624 w 2818428"/>
                  <a:gd name="connsiteY5" fmla="*/ 1766335 h 2795738"/>
                  <a:gd name="connsiteX6" fmla="*/ 321511 w 2818428"/>
                  <a:gd name="connsiteY6" fmla="*/ 470934 h 2795738"/>
                  <a:gd name="connsiteX0" fmla="*/ 321511 w 2929037"/>
                  <a:gd name="connsiteY0" fmla="*/ 470934 h 2795038"/>
                  <a:gd name="connsiteX1" fmla="*/ 1566111 w 2929037"/>
                  <a:gd name="connsiteY1" fmla="*/ 1034 h 2795038"/>
                  <a:gd name="connsiteX2" fmla="*/ 2632911 w 2929037"/>
                  <a:gd name="connsiteY2" fmla="*/ 572534 h 2795038"/>
                  <a:gd name="connsiteX3" fmla="*/ 2828425 w 2929037"/>
                  <a:gd name="connsiteY3" fmla="*/ 1753635 h 2795038"/>
                  <a:gd name="connsiteX4" fmla="*/ 1566111 w 2929037"/>
                  <a:gd name="connsiteY4" fmla="*/ 2795034 h 2795038"/>
                  <a:gd name="connsiteX5" fmla="*/ 110624 w 2929037"/>
                  <a:gd name="connsiteY5" fmla="*/ 1766335 h 2795038"/>
                  <a:gd name="connsiteX6" fmla="*/ 321511 w 2929037"/>
                  <a:gd name="connsiteY6" fmla="*/ 470934 h 2795038"/>
                  <a:gd name="connsiteX0" fmla="*/ 321511 w 2879996"/>
                  <a:gd name="connsiteY0" fmla="*/ 470934 h 2795050"/>
                  <a:gd name="connsiteX1" fmla="*/ 1566111 w 2879996"/>
                  <a:gd name="connsiteY1" fmla="*/ 1034 h 2795050"/>
                  <a:gd name="connsiteX2" fmla="*/ 2632911 w 2879996"/>
                  <a:gd name="connsiteY2" fmla="*/ 572534 h 2795050"/>
                  <a:gd name="connsiteX3" fmla="*/ 2764925 w 2879996"/>
                  <a:gd name="connsiteY3" fmla="*/ 1740935 h 2795050"/>
                  <a:gd name="connsiteX4" fmla="*/ 1566111 w 2879996"/>
                  <a:gd name="connsiteY4" fmla="*/ 2795034 h 2795050"/>
                  <a:gd name="connsiteX5" fmla="*/ 110624 w 2879996"/>
                  <a:gd name="connsiteY5" fmla="*/ 1766335 h 2795050"/>
                  <a:gd name="connsiteX6" fmla="*/ 321511 w 2879996"/>
                  <a:gd name="connsiteY6" fmla="*/ 470934 h 2795050"/>
                  <a:gd name="connsiteX0" fmla="*/ 321511 w 2823554"/>
                  <a:gd name="connsiteY0" fmla="*/ 470934 h 2795050"/>
                  <a:gd name="connsiteX1" fmla="*/ 1566111 w 2823554"/>
                  <a:gd name="connsiteY1" fmla="*/ 1034 h 2795050"/>
                  <a:gd name="connsiteX2" fmla="*/ 2632911 w 2823554"/>
                  <a:gd name="connsiteY2" fmla="*/ 572534 h 2795050"/>
                  <a:gd name="connsiteX3" fmla="*/ 2764925 w 2823554"/>
                  <a:gd name="connsiteY3" fmla="*/ 1740935 h 2795050"/>
                  <a:gd name="connsiteX4" fmla="*/ 1566111 w 2823554"/>
                  <a:gd name="connsiteY4" fmla="*/ 2795034 h 2795050"/>
                  <a:gd name="connsiteX5" fmla="*/ 110624 w 2823554"/>
                  <a:gd name="connsiteY5" fmla="*/ 1766335 h 2795050"/>
                  <a:gd name="connsiteX6" fmla="*/ 321511 w 2823554"/>
                  <a:gd name="connsiteY6" fmla="*/ 470934 h 2795050"/>
                  <a:gd name="connsiteX0" fmla="*/ 253216 w 2755259"/>
                  <a:gd name="connsiteY0" fmla="*/ 470943 h 2795081"/>
                  <a:gd name="connsiteX1" fmla="*/ 1497816 w 2755259"/>
                  <a:gd name="connsiteY1" fmla="*/ 1043 h 2795081"/>
                  <a:gd name="connsiteX2" fmla="*/ 2564616 w 2755259"/>
                  <a:gd name="connsiteY2" fmla="*/ 572543 h 2795081"/>
                  <a:gd name="connsiteX3" fmla="*/ 2696630 w 2755259"/>
                  <a:gd name="connsiteY3" fmla="*/ 1740944 h 2795081"/>
                  <a:gd name="connsiteX4" fmla="*/ 1497816 w 2755259"/>
                  <a:gd name="connsiteY4" fmla="*/ 2795043 h 2795081"/>
                  <a:gd name="connsiteX5" fmla="*/ 131229 w 2755259"/>
                  <a:gd name="connsiteY5" fmla="*/ 1779044 h 2795081"/>
                  <a:gd name="connsiteX6" fmla="*/ 253216 w 2755259"/>
                  <a:gd name="connsiteY6" fmla="*/ 470943 h 2795081"/>
                  <a:gd name="connsiteX0" fmla="*/ 236466 w 2738509"/>
                  <a:gd name="connsiteY0" fmla="*/ 470943 h 2795081"/>
                  <a:gd name="connsiteX1" fmla="*/ 1481066 w 2738509"/>
                  <a:gd name="connsiteY1" fmla="*/ 1043 h 2795081"/>
                  <a:gd name="connsiteX2" fmla="*/ 2547866 w 2738509"/>
                  <a:gd name="connsiteY2" fmla="*/ 572543 h 2795081"/>
                  <a:gd name="connsiteX3" fmla="*/ 2679880 w 2738509"/>
                  <a:gd name="connsiteY3" fmla="*/ 1740944 h 2795081"/>
                  <a:gd name="connsiteX4" fmla="*/ 1481066 w 2738509"/>
                  <a:gd name="connsiteY4" fmla="*/ 2795043 h 2795081"/>
                  <a:gd name="connsiteX5" fmla="*/ 114479 w 2738509"/>
                  <a:gd name="connsiteY5" fmla="*/ 1779044 h 2795081"/>
                  <a:gd name="connsiteX6" fmla="*/ 236466 w 2738509"/>
                  <a:gd name="connsiteY6" fmla="*/ 470943 h 279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8509" h="2795081">
                    <a:moveTo>
                      <a:pt x="236466" y="470943"/>
                    </a:moveTo>
                    <a:cubicBezTo>
                      <a:pt x="464231" y="174610"/>
                      <a:pt x="1095833" y="-15890"/>
                      <a:pt x="1481066" y="1043"/>
                    </a:cubicBezTo>
                    <a:cubicBezTo>
                      <a:pt x="1866299" y="17976"/>
                      <a:pt x="2375580" y="197893"/>
                      <a:pt x="2547866" y="572543"/>
                    </a:cubicBezTo>
                    <a:cubicBezTo>
                      <a:pt x="2720152" y="947193"/>
                      <a:pt x="2802647" y="1368411"/>
                      <a:pt x="2679880" y="1740944"/>
                    </a:cubicBezTo>
                    <a:cubicBezTo>
                      <a:pt x="2430113" y="1973777"/>
                      <a:pt x="1908633" y="2788693"/>
                      <a:pt x="1481066" y="2795043"/>
                    </a:cubicBezTo>
                    <a:cubicBezTo>
                      <a:pt x="1053499" y="2801393"/>
                      <a:pt x="364246" y="2011877"/>
                      <a:pt x="114479" y="1779044"/>
                    </a:cubicBezTo>
                    <a:cubicBezTo>
                      <a:pt x="-97188" y="1508111"/>
                      <a:pt x="8702" y="767277"/>
                      <a:pt x="236466" y="47094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Овал 5">
                <a:extLst>
                  <a:ext uri="{FF2B5EF4-FFF2-40B4-BE49-F238E27FC236}">
                    <a16:creationId xmlns:a16="http://schemas.microsoft.com/office/drawing/2014/main" id="{502ABDC0-CF67-4578-B74C-1376B64FE917}"/>
                  </a:ext>
                </a:extLst>
              </p:cNvPr>
              <p:cNvSpPr/>
              <p:nvPr/>
            </p:nvSpPr>
            <p:spPr>
              <a:xfrm rot="13372838">
                <a:off x="2500545" y="3389856"/>
                <a:ext cx="2738509" cy="2795081"/>
              </a:xfrm>
              <a:custGeom>
                <a:avLst/>
                <a:gdLst>
                  <a:gd name="connsiteX0" fmla="*/ 0 w 2997200"/>
                  <a:gd name="connsiteY0" fmla="*/ 1397000 h 2794000"/>
                  <a:gd name="connsiteX1" fmla="*/ 1498600 w 2997200"/>
                  <a:gd name="connsiteY1" fmla="*/ 0 h 2794000"/>
                  <a:gd name="connsiteX2" fmla="*/ 2997200 w 2997200"/>
                  <a:gd name="connsiteY2" fmla="*/ 1397000 h 2794000"/>
                  <a:gd name="connsiteX3" fmla="*/ 1498600 w 2997200"/>
                  <a:gd name="connsiteY3" fmla="*/ 2794000 h 2794000"/>
                  <a:gd name="connsiteX4" fmla="*/ 0 w 2997200"/>
                  <a:gd name="connsiteY4" fmla="*/ 1397000 h 2794000"/>
                  <a:gd name="connsiteX0" fmla="*/ 82713 w 3079913"/>
                  <a:gd name="connsiteY0" fmla="*/ 1397000 h 2813405"/>
                  <a:gd name="connsiteX1" fmla="*/ 1581313 w 3079913"/>
                  <a:gd name="connsiteY1" fmla="*/ 0 h 2813405"/>
                  <a:gd name="connsiteX2" fmla="*/ 3079913 w 3079913"/>
                  <a:gd name="connsiteY2" fmla="*/ 1397000 h 2813405"/>
                  <a:gd name="connsiteX3" fmla="*/ 1581313 w 3079913"/>
                  <a:gd name="connsiteY3" fmla="*/ 2794000 h 2813405"/>
                  <a:gd name="connsiteX4" fmla="*/ 341726 w 3079913"/>
                  <a:gd name="connsiteY4" fmla="*/ 2159001 h 2813405"/>
                  <a:gd name="connsiteX5" fmla="*/ 82713 w 3079913"/>
                  <a:gd name="connsiteY5" fmla="*/ 1397000 h 2813405"/>
                  <a:gd name="connsiteX0" fmla="*/ 82713 w 3122687"/>
                  <a:gd name="connsiteY0" fmla="*/ 1397000 h 2794484"/>
                  <a:gd name="connsiteX1" fmla="*/ 1581313 w 3122687"/>
                  <a:gd name="connsiteY1" fmla="*/ 0 h 2794484"/>
                  <a:gd name="connsiteX2" fmla="*/ 3079913 w 3122687"/>
                  <a:gd name="connsiteY2" fmla="*/ 1397000 h 2794484"/>
                  <a:gd name="connsiteX3" fmla="*/ 2615027 w 3122687"/>
                  <a:gd name="connsiteY3" fmla="*/ 2247901 h 2794484"/>
                  <a:gd name="connsiteX4" fmla="*/ 1581313 w 3122687"/>
                  <a:gd name="connsiteY4" fmla="*/ 2794000 h 2794484"/>
                  <a:gd name="connsiteX5" fmla="*/ 341726 w 3122687"/>
                  <a:gd name="connsiteY5" fmla="*/ 2159001 h 2794484"/>
                  <a:gd name="connsiteX6" fmla="*/ 82713 w 3122687"/>
                  <a:gd name="connsiteY6" fmla="*/ 1397000 h 2794484"/>
                  <a:gd name="connsiteX0" fmla="*/ 168856 w 2954830"/>
                  <a:gd name="connsiteY0" fmla="*/ 514908 h 2839492"/>
                  <a:gd name="connsiteX1" fmla="*/ 1413456 w 2954830"/>
                  <a:gd name="connsiteY1" fmla="*/ 45008 h 2839492"/>
                  <a:gd name="connsiteX2" fmla="*/ 2912056 w 2954830"/>
                  <a:gd name="connsiteY2" fmla="*/ 1442008 h 2839492"/>
                  <a:gd name="connsiteX3" fmla="*/ 2447170 w 2954830"/>
                  <a:gd name="connsiteY3" fmla="*/ 2292909 h 2839492"/>
                  <a:gd name="connsiteX4" fmla="*/ 1413456 w 2954830"/>
                  <a:gd name="connsiteY4" fmla="*/ 2839008 h 2839492"/>
                  <a:gd name="connsiteX5" fmla="*/ 173869 w 2954830"/>
                  <a:gd name="connsiteY5" fmla="*/ 2204009 h 2839492"/>
                  <a:gd name="connsiteX6" fmla="*/ 168856 w 2954830"/>
                  <a:gd name="connsiteY6" fmla="*/ 514908 h 2839492"/>
                  <a:gd name="connsiteX0" fmla="*/ 168856 w 2622011"/>
                  <a:gd name="connsiteY0" fmla="*/ 471377 h 2795961"/>
                  <a:gd name="connsiteX1" fmla="*/ 1413456 w 2622011"/>
                  <a:gd name="connsiteY1" fmla="*/ 1477 h 2795961"/>
                  <a:gd name="connsiteX2" fmla="*/ 2480256 w 2622011"/>
                  <a:gd name="connsiteY2" fmla="*/ 572977 h 2795961"/>
                  <a:gd name="connsiteX3" fmla="*/ 2447170 w 2622011"/>
                  <a:gd name="connsiteY3" fmla="*/ 2249378 h 2795961"/>
                  <a:gd name="connsiteX4" fmla="*/ 1413456 w 2622011"/>
                  <a:gd name="connsiteY4" fmla="*/ 2795477 h 2795961"/>
                  <a:gd name="connsiteX5" fmla="*/ 173869 w 2622011"/>
                  <a:gd name="connsiteY5" fmla="*/ 2160478 h 2795961"/>
                  <a:gd name="connsiteX6" fmla="*/ 168856 w 2622011"/>
                  <a:gd name="connsiteY6" fmla="*/ 471377 h 2795961"/>
                  <a:gd name="connsiteX0" fmla="*/ 321511 w 2774666"/>
                  <a:gd name="connsiteY0" fmla="*/ 470934 h 2805692"/>
                  <a:gd name="connsiteX1" fmla="*/ 1566111 w 2774666"/>
                  <a:gd name="connsiteY1" fmla="*/ 1034 h 2805692"/>
                  <a:gd name="connsiteX2" fmla="*/ 2632911 w 2774666"/>
                  <a:gd name="connsiteY2" fmla="*/ 572534 h 2805692"/>
                  <a:gd name="connsiteX3" fmla="*/ 2599825 w 2774666"/>
                  <a:gd name="connsiteY3" fmla="*/ 2248935 h 2805692"/>
                  <a:gd name="connsiteX4" fmla="*/ 1566111 w 2774666"/>
                  <a:gd name="connsiteY4" fmla="*/ 2795034 h 2805692"/>
                  <a:gd name="connsiteX5" fmla="*/ 110624 w 2774666"/>
                  <a:gd name="connsiteY5" fmla="*/ 1766335 h 2805692"/>
                  <a:gd name="connsiteX6" fmla="*/ 321511 w 2774666"/>
                  <a:gd name="connsiteY6" fmla="*/ 470934 h 2805692"/>
                  <a:gd name="connsiteX0" fmla="*/ 321511 w 2818428"/>
                  <a:gd name="connsiteY0" fmla="*/ 470934 h 2795738"/>
                  <a:gd name="connsiteX1" fmla="*/ 1566111 w 2818428"/>
                  <a:gd name="connsiteY1" fmla="*/ 1034 h 2795738"/>
                  <a:gd name="connsiteX2" fmla="*/ 2632911 w 2818428"/>
                  <a:gd name="connsiteY2" fmla="*/ 572534 h 2795738"/>
                  <a:gd name="connsiteX3" fmla="*/ 2676025 w 2818428"/>
                  <a:gd name="connsiteY3" fmla="*/ 1918735 h 2795738"/>
                  <a:gd name="connsiteX4" fmla="*/ 1566111 w 2818428"/>
                  <a:gd name="connsiteY4" fmla="*/ 2795034 h 2795738"/>
                  <a:gd name="connsiteX5" fmla="*/ 110624 w 2818428"/>
                  <a:gd name="connsiteY5" fmla="*/ 1766335 h 2795738"/>
                  <a:gd name="connsiteX6" fmla="*/ 321511 w 2818428"/>
                  <a:gd name="connsiteY6" fmla="*/ 470934 h 2795738"/>
                  <a:gd name="connsiteX0" fmla="*/ 321511 w 2929037"/>
                  <a:gd name="connsiteY0" fmla="*/ 470934 h 2795038"/>
                  <a:gd name="connsiteX1" fmla="*/ 1566111 w 2929037"/>
                  <a:gd name="connsiteY1" fmla="*/ 1034 h 2795038"/>
                  <a:gd name="connsiteX2" fmla="*/ 2632911 w 2929037"/>
                  <a:gd name="connsiteY2" fmla="*/ 572534 h 2795038"/>
                  <a:gd name="connsiteX3" fmla="*/ 2828425 w 2929037"/>
                  <a:gd name="connsiteY3" fmla="*/ 1753635 h 2795038"/>
                  <a:gd name="connsiteX4" fmla="*/ 1566111 w 2929037"/>
                  <a:gd name="connsiteY4" fmla="*/ 2795034 h 2795038"/>
                  <a:gd name="connsiteX5" fmla="*/ 110624 w 2929037"/>
                  <a:gd name="connsiteY5" fmla="*/ 1766335 h 2795038"/>
                  <a:gd name="connsiteX6" fmla="*/ 321511 w 2929037"/>
                  <a:gd name="connsiteY6" fmla="*/ 470934 h 2795038"/>
                  <a:gd name="connsiteX0" fmla="*/ 321511 w 2879996"/>
                  <a:gd name="connsiteY0" fmla="*/ 470934 h 2795050"/>
                  <a:gd name="connsiteX1" fmla="*/ 1566111 w 2879996"/>
                  <a:gd name="connsiteY1" fmla="*/ 1034 h 2795050"/>
                  <a:gd name="connsiteX2" fmla="*/ 2632911 w 2879996"/>
                  <a:gd name="connsiteY2" fmla="*/ 572534 h 2795050"/>
                  <a:gd name="connsiteX3" fmla="*/ 2764925 w 2879996"/>
                  <a:gd name="connsiteY3" fmla="*/ 1740935 h 2795050"/>
                  <a:gd name="connsiteX4" fmla="*/ 1566111 w 2879996"/>
                  <a:gd name="connsiteY4" fmla="*/ 2795034 h 2795050"/>
                  <a:gd name="connsiteX5" fmla="*/ 110624 w 2879996"/>
                  <a:gd name="connsiteY5" fmla="*/ 1766335 h 2795050"/>
                  <a:gd name="connsiteX6" fmla="*/ 321511 w 2879996"/>
                  <a:gd name="connsiteY6" fmla="*/ 470934 h 2795050"/>
                  <a:gd name="connsiteX0" fmla="*/ 321511 w 2823554"/>
                  <a:gd name="connsiteY0" fmla="*/ 470934 h 2795050"/>
                  <a:gd name="connsiteX1" fmla="*/ 1566111 w 2823554"/>
                  <a:gd name="connsiteY1" fmla="*/ 1034 h 2795050"/>
                  <a:gd name="connsiteX2" fmla="*/ 2632911 w 2823554"/>
                  <a:gd name="connsiteY2" fmla="*/ 572534 h 2795050"/>
                  <a:gd name="connsiteX3" fmla="*/ 2764925 w 2823554"/>
                  <a:gd name="connsiteY3" fmla="*/ 1740935 h 2795050"/>
                  <a:gd name="connsiteX4" fmla="*/ 1566111 w 2823554"/>
                  <a:gd name="connsiteY4" fmla="*/ 2795034 h 2795050"/>
                  <a:gd name="connsiteX5" fmla="*/ 110624 w 2823554"/>
                  <a:gd name="connsiteY5" fmla="*/ 1766335 h 2795050"/>
                  <a:gd name="connsiteX6" fmla="*/ 321511 w 2823554"/>
                  <a:gd name="connsiteY6" fmla="*/ 470934 h 2795050"/>
                  <a:gd name="connsiteX0" fmla="*/ 253216 w 2755259"/>
                  <a:gd name="connsiteY0" fmla="*/ 470943 h 2795081"/>
                  <a:gd name="connsiteX1" fmla="*/ 1497816 w 2755259"/>
                  <a:gd name="connsiteY1" fmla="*/ 1043 h 2795081"/>
                  <a:gd name="connsiteX2" fmla="*/ 2564616 w 2755259"/>
                  <a:gd name="connsiteY2" fmla="*/ 572543 h 2795081"/>
                  <a:gd name="connsiteX3" fmla="*/ 2696630 w 2755259"/>
                  <a:gd name="connsiteY3" fmla="*/ 1740944 h 2795081"/>
                  <a:gd name="connsiteX4" fmla="*/ 1497816 w 2755259"/>
                  <a:gd name="connsiteY4" fmla="*/ 2795043 h 2795081"/>
                  <a:gd name="connsiteX5" fmla="*/ 131229 w 2755259"/>
                  <a:gd name="connsiteY5" fmla="*/ 1779044 h 2795081"/>
                  <a:gd name="connsiteX6" fmla="*/ 253216 w 2755259"/>
                  <a:gd name="connsiteY6" fmla="*/ 470943 h 2795081"/>
                  <a:gd name="connsiteX0" fmla="*/ 236466 w 2738509"/>
                  <a:gd name="connsiteY0" fmla="*/ 470943 h 2795081"/>
                  <a:gd name="connsiteX1" fmla="*/ 1481066 w 2738509"/>
                  <a:gd name="connsiteY1" fmla="*/ 1043 h 2795081"/>
                  <a:gd name="connsiteX2" fmla="*/ 2547866 w 2738509"/>
                  <a:gd name="connsiteY2" fmla="*/ 572543 h 2795081"/>
                  <a:gd name="connsiteX3" fmla="*/ 2679880 w 2738509"/>
                  <a:gd name="connsiteY3" fmla="*/ 1740944 h 2795081"/>
                  <a:gd name="connsiteX4" fmla="*/ 1481066 w 2738509"/>
                  <a:gd name="connsiteY4" fmla="*/ 2795043 h 2795081"/>
                  <a:gd name="connsiteX5" fmla="*/ 114479 w 2738509"/>
                  <a:gd name="connsiteY5" fmla="*/ 1779044 h 2795081"/>
                  <a:gd name="connsiteX6" fmla="*/ 236466 w 2738509"/>
                  <a:gd name="connsiteY6" fmla="*/ 470943 h 279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8509" h="2795081">
                    <a:moveTo>
                      <a:pt x="236466" y="470943"/>
                    </a:moveTo>
                    <a:cubicBezTo>
                      <a:pt x="464231" y="174610"/>
                      <a:pt x="1095833" y="-15890"/>
                      <a:pt x="1481066" y="1043"/>
                    </a:cubicBezTo>
                    <a:cubicBezTo>
                      <a:pt x="1866299" y="17976"/>
                      <a:pt x="2375580" y="197893"/>
                      <a:pt x="2547866" y="572543"/>
                    </a:cubicBezTo>
                    <a:cubicBezTo>
                      <a:pt x="2720152" y="947193"/>
                      <a:pt x="2802647" y="1368411"/>
                      <a:pt x="2679880" y="1740944"/>
                    </a:cubicBezTo>
                    <a:cubicBezTo>
                      <a:pt x="2430113" y="1973777"/>
                      <a:pt x="1908633" y="2788693"/>
                      <a:pt x="1481066" y="2795043"/>
                    </a:cubicBezTo>
                    <a:cubicBezTo>
                      <a:pt x="1053499" y="2801393"/>
                      <a:pt x="364246" y="2011877"/>
                      <a:pt x="114479" y="1779044"/>
                    </a:cubicBezTo>
                    <a:cubicBezTo>
                      <a:pt x="-97188" y="1508111"/>
                      <a:pt x="8702" y="767277"/>
                      <a:pt x="236466" y="470943"/>
                    </a:cubicBezTo>
                    <a:close/>
                  </a:path>
                </a:pathLst>
              </a:custGeom>
              <a:solidFill>
                <a:srgbClr val="0066CC">
                  <a:alpha val="2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Овал 5">
                <a:extLst>
                  <a:ext uri="{FF2B5EF4-FFF2-40B4-BE49-F238E27FC236}">
                    <a16:creationId xmlns:a16="http://schemas.microsoft.com/office/drawing/2014/main" id="{C20CBD0E-E201-4CA5-AA2E-6A2F3258EC78}"/>
                  </a:ext>
                </a:extLst>
              </p:cNvPr>
              <p:cNvSpPr/>
              <p:nvPr/>
            </p:nvSpPr>
            <p:spPr>
              <a:xfrm rot="17865076">
                <a:off x="2090210" y="1809260"/>
                <a:ext cx="2738509" cy="2795082"/>
              </a:xfrm>
              <a:custGeom>
                <a:avLst/>
                <a:gdLst>
                  <a:gd name="connsiteX0" fmla="*/ 0 w 2997200"/>
                  <a:gd name="connsiteY0" fmla="*/ 1397000 h 2794000"/>
                  <a:gd name="connsiteX1" fmla="*/ 1498600 w 2997200"/>
                  <a:gd name="connsiteY1" fmla="*/ 0 h 2794000"/>
                  <a:gd name="connsiteX2" fmla="*/ 2997200 w 2997200"/>
                  <a:gd name="connsiteY2" fmla="*/ 1397000 h 2794000"/>
                  <a:gd name="connsiteX3" fmla="*/ 1498600 w 2997200"/>
                  <a:gd name="connsiteY3" fmla="*/ 2794000 h 2794000"/>
                  <a:gd name="connsiteX4" fmla="*/ 0 w 2997200"/>
                  <a:gd name="connsiteY4" fmla="*/ 1397000 h 2794000"/>
                  <a:gd name="connsiteX0" fmla="*/ 82713 w 3079913"/>
                  <a:gd name="connsiteY0" fmla="*/ 1397000 h 2813405"/>
                  <a:gd name="connsiteX1" fmla="*/ 1581313 w 3079913"/>
                  <a:gd name="connsiteY1" fmla="*/ 0 h 2813405"/>
                  <a:gd name="connsiteX2" fmla="*/ 3079913 w 3079913"/>
                  <a:gd name="connsiteY2" fmla="*/ 1397000 h 2813405"/>
                  <a:gd name="connsiteX3" fmla="*/ 1581313 w 3079913"/>
                  <a:gd name="connsiteY3" fmla="*/ 2794000 h 2813405"/>
                  <a:gd name="connsiteX4" fmla="*/ 341726 w 3079913"/>
                  <a:gd name="connsiteY4" fmla="*/ 2159001 h 2813405"/>
                  <a:gd name="connsiteX5" fmla="*/ 82713 w 3079913"/>
                  <a:gd name="connsiteY5" fmla="*/ 1397000 h 2813405"/>
                  <a:gd name="connsiteX0" fmla="*/ 82713 w 3122687"/>
                  <a:gd name="connsiteY0" fmla="*/ 1397000 h 2794484"/>
                  <a:gd name="connsiteX1" fmla="*/ 1581313 w 3122687"/>
                  <a:gd name="connsiteY1" fmla="*/ 0 h 2794484"/>
                  <a:gd name="connsiteX2" fmla="*/ 3079913 w 3122687"/>
                  <a:gd name="connsiteY2" fmla="*/ 1397000 h 2794484"/>
                  <a:gd name="connsiteX3" fmla="*/ 2615027 w 3122687"/>
                  <a:gd name="connsiteY3" fmla="*/ 2247901 h 2794484"/>
                  <a:gd name="connsiteX4" fmla="*/ 1581313 w 3122687"/>
                  <a:gd name="connsiteY4" fmla="*/ 2794000 h 2794484"/>
                  <a:gd name="connsiteX5" fmla="*/ 341726 w 3122687"/>
                  <a:gd name="connsiteY5" fmla="*/ 2159001 h 2794484"/>
                  <a:gd name="connsiteX6" fmla="*/ 82713 w 3122687"/>
                  <a:gd name="connsiteY6" fmla="*/ 1397000 h 2794484"/>
                  <a:gd name="connsiteX0" fmla="*/ 168856 w 2954830"/>
                  <a:gd name="connsiteY0" fmla="*/ 514908 h 2839492"/>
                  <a:gd name="connsiteX1" fmla="*/ 1413456 w 2954830"/>
                  <a:gd name="connsiteY1" fmla="*/ 45008 h 2839492"/>
                  <a:gd name="connsiteX2" fmla="*/ 2912056 w 2954830"/>
                  <a:gd name="connsiteY2" fmla="*/ 1442008 h 2839492"/>
                  <a:gd name="connsiteX3" fmla="*/ 2447170 w 2954830"/>
                  <a:gd name="connsiteY3" fmla="*/ 2292909 h 2839492"/>
                  <a:gd name="connsiteX4" fmla="*/ 1413456 w 2954830"/>
                  <a:gd name="connsiteY4" fmla="*/ 2839008 h 2839492"/>
                  <a:gd name="connsiteX5" fmla="*/ 173869 w 2954830"/>
                  <a:gd name="connsiteY5" fmla="*/ 2204009 h 2839492"/>
                  <a:gd name="connsiteX6" fmla="*/ 168856 w 2954830"/>
                  <a:gd name="connsiteY6" fmla="*/ 514908 h 2839492"/>
                  <a:gd name="connsiteX0" fmla="*/ 168856 w 2622011"/>
                  <a:gd name="connsiteY0" fmla="*/ 471377 h 2795961"/>
                  <a:gd name="connsiteX1" fmla="*/ 1413456 w 2622011"/>
                  <a:gd name="connsiteY1" fmla="*/ 1477 h 2795961"/>
                  <a:gd name="connsiteX2" fmla="*/ 2480256 w 2622011"/>
                  <a:gd name="connsiteY2" fmla="*/ 572977 h 2795961"/>
                  <a:gd name="connsiteX3" fmla="*/ 2447170 w 2622011"/>
                  <a:gd name="connsiteY3" fmla="*/ 2249378 h 2795961"/>
                  <a:gd name="connsiteX4" fmla="*/ 1413456 w 2622011"/>
                  <a:gd name="connsiteY4" fmla="*/ 2795477 h 2795961"/>
                  <a:gd name="connsiteX5" fmla="*/ 173869 w 2622011"/>
                  <a:gd name="connsiteY5" fmla="*/ 2160478 h 2795961"/>
                  <a:gd name="connsiteX6" fmla="*/ 168856 w 2622011"/>
                  <a:gd name="connsiteY6" fmla="*/ 471377 h 2795961"/>
                  <a:gd name="connsiteX0" fmla="*/ 321511 w 2774666"/>
                  <a:gd name="connsiteY0" fmla="*/ 470934 h 2805692"/>
                  <a:gd name="connsiteX1" fmla="*/ 1566111 w 2774666"/>
                  <a:gd name="connsiteY1" fmla="*/ 1034 h 2805692"/>
                  <a:gd name="connsiteX2" fmla="*/ 2632911 w 2774666"/>
                  <a:gd name="connsiteY2" fmla="*/ 572534 h 2805692"/>
                  <a:gd name="connsiteX3" fmla="*/ 2599825 w 2774666"/>
                  <a:gd name="connsiteY3" fmla="*/ 2248935 h 2805692"/>
                  <a:gd name="connsiteX4" fmla="*/ 1566111 w 2774666"/>
                  <a:gd name="connsiteY4" fmla="*/ 2795034 h 2805692"/>
                  <a:gd name="connsiteX5" fmla="*/ 110624 w 2774666"/>
                  <a:gd name="connsiteY5" fmla="*/ 1766335 h 2805692"/>
                  <a:gd name="connsiteX6" fmla="*/ 321511 w 2774666"/>
                  <a:gd name="connsiteY6" fmla="*/ 470934 h 2805692"/>
                  <a:gd name="connsiteX0" fmla="*/ 321511 w 2818428"/>
                  <a:gd name="connsiteY0" fmla="*/ 470934 h 2795738"/>
                  <a:gd name="connsiteX1" fmla="*/ 1566111 w 2818428"/>
                  <a:gd name="connsiteY1" fmla="*/ 1034 h 2795738"/>
                  <a:gd name="connsiteX2" fmla="*/ 2632911 w 2818428"/>
                  <a:gd name="connsiteY2" fmla="*/ 572534 h 2795738"/>
                  <a:gd name="connsiteX3" fmla="*/ 2676025 w 2818428"/>
                  <a:gd name="connsiteY3" fmla="*/ 1918735 h 2795738"/>
                  <a:gd name="connsiteX4" fmla="*/ 1566111 w 2818428"/>
                  <a:gd name="connsiteY4" fmla="*/ 2795034 h 2795738"/>
                  <a:gd name="connsiteX5" fmla="*/ 110624 w 2818428"/>
                  <a:gd name="connsiteY5" fmla="*/ 1766335 h 2795738"/>
                  <a:gd name="connsiteX6" fmla="*/ 321511 w 2818428"/>
                  <a:gd name="connsiteY6" fmla="*/ 470934 h 2795738"/>
                  <a:gd name="connsiteX0" fmla="*/ 321511 w 2929037"/>
                  <a:gd name="connsiteY0" fmla="*/ 470934 h 2795038"/>
                  <a:gd name="connsiteX1" fmla="*/ 1566111 w 2929037"/>
                  <a:gd name="connsiteY1" fmla="*/ 1034 h 2795038"/>
                  <a:gd name="connsiteX2" fmla="*/ 2632911 w 2929037"/>
                  <a:gd name="connsiteY2" fmla="*/ 572534 h 2795038"/>
                  <a:gd name="connsiteX3" fmla="*/ 2828425 w 2929037"/>
                  <a:gd name="connsiteY3" fmla="*/ 1753635 h 2795038"/>
                  <a:gd name="connsiteX4" fmla="*/ 1566111 w 2929037"/>
                  <a:gd name="connsiteY4" fmla="*/ 2795034 h 2795038"/>
                  <a:gd name="connsiteX5" fmla="*/ 110624 w 2929037"/>
                  <a:gd name="connsiteY5" fmla="*/ 1766335 h 2795038"/>
                  <a:gd name="connsiteX6" fmla="*/ 321511 w 2929037"/>
                  <a:gd name="connsiteY6" fmla="*/ 470934 h 2795038"/>
                  <a:gd name="connsiteX0" fmla="*/ 321511 w 2879996"/>
                  <a:gd name="connsiteY0" fmla="*/ 470934 h 2795050"/>
                  <a:gd name="connsiteX1" fmla="*/ 1566111 w 2879996"/>
                  <a:gd name="connsiteY1" fmla="*/ 1034 h 2795050"/>
                  <a:gd name="connsiteX2" fmla="*/ 2632911 w 2879996"/>
                  <a:gd name="connsiteY2" fmla="*/ 572534 h 2795050"/>
                  <a:gd name="connsiteX3" fmla="*/ 2764925 w 2879996"/>
                  <a:gd name="connsiteY3" fmla="*/ 1740935 h 2795050"/>
                  <a:gd name="connsiteX4" fmla="*/ 1566111 w 2879996"/>
                  <a:gd name="connsiteY4" fmla="*/ 2795034 h 2795050"/>
                  <a:gd name="connsiteX5" fmla="*/ 110624 w 2879996"/>
                  <a:gd name="connsiteY5" fmla="*/ 1766335 h 2795050"/>
                  <a:gd name="connsiteX6" fmla="*/ 321511 w 2879996"/>
                  <a:gd name="connsiteY6" fmla="*/ 470934 h 2795050"/>
                  <a:gd name="connsiteX0" fmla="*/ 321511 w 2823554"/>
                  <a:gd name="connsiteY0" fmla="*/ 470934 h 2795050"/>
                  <a:gd name="connsiteX1" fmla="*/ 1566111 w 2823554"/>
                  <a:gd name="connsiteY1" fmla="*/ 1034 h 2795050"/>
                  <a:gd name="connsiteX2" fmla="*/ 2632911 w 2823554"/>
                  <a:gd name="connsiteY2" fmla="*/ 572534 h 2795050"/>
                  <a:gd name="connsiteX3" fmla="*/ 2764925 w 2823554"/>
                  <a:gd name="connsiteY3" fmla="*/ 1740935 h 2795050"/>
                  <a:gd name="connsiteX4" fmla="*/ 1566111 w 2823554"/>
                  <a:gd name="connsiteY4" fmla="*/ 2795034 h 2795050"/>
                  <a:gd name="connsiteX5" fmla="*/ 110624 w 2823554"/>
                  <a:gd name="connsiteY5" fmla="*/ 1766335 h 2795050"/>
                  <a:gd name="connsiteX6" fmla="*/ 321511 w 2823554"/>
                  <a:gd name="connsiteY6" fmla="*/ 470934 h 2795050"/>
                  <a:gd name="connsiteX0" fmla="*/ 253216 w 2755259"/>
                  <a:gd name="connsiteY0" fmla="*/ 470943 h 2795081"/>
                  <a:gd name="connsiteX1" fmla="*/ 1497816 w 2755259"/>
                  <a:gd name="connsiteY1" fmla="*/ 1043 h 2795081"/>
                  <a:gd name="connsiteX2" fmla="*/ 2564616 w 2755259"/>
                  <a:gd name="connsiteY2" fmla="*/ 572543 h 2795081"/>
                  <a:gd name="connsiteX3" fmla="*/ 2696630 w 2755259"/>
                  <a:gd name="connsiteY3" fmla="*/ 1740944 h 2795081"/>
                  <a:gd name="connsiteX4" fmla="*/ 1497816 w 2755259"/>
                  <a:gd name="connsiteY4" fmla="*/ 2795043 h 2795081"/>
                  <a:gd name="connsiteX5" fmla="*/ 131229 w 2755259"/>
                  <a:gd name="connsiteY5" fmla="*/ 1779044 h 2795081"/>
                  <a:gd name="connsiteX6" fmla="*/ 253216 w 2755259"/>
                  <a:gd name="connsiteY6" fmla="*/ 470943 h 2795081"/>
                  <a:gd name="connsiteX0" fmla="*/ 236466 w 2738509"/>
                  <a:gd name="connsiteY0" fmla="*/ 470943 h 2795081"/>
                  <a:gd name="connsiteX1" fmla="*/ 1481066 w 2738509"/>
                  <a:gd name="connsiteY1" fmla="*/ 1043 h 2795081"/>
                  <a:gd name="connsiteX2" fmla="*/ 2547866 w 2738509"/>
                  <a:gd name="connsiteY2" fmla="*/ 572543 h 2795081"/>
                  <a:gd name="connsiteX3" fmla="*/ 2679880 w 2738509"/>
                  <a:gd name="connsiteY3" fmla="*/ 1740944 h 2795081"/>
                  <a:gd name="connsiteX4" fmla="*/ 1481066 w 2738509"/>
                  <a:gd name="connsiteY4" fmla="*/ 2795043 h 2795081"/>
                  <a:gd name="connsiteX5" fmla="*/ 114479 w 2738509"/>
                  <a:gd name="connsiteY5" fmla="*/ 1779044 h 2795081"/>
                  <a:gd name="connsiteX6" fmla="*/ 236466 w 2738509"/>
                  <a:gd name="connsiteY6" fmla="*/ 470943 h 279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8509" h="2795081">
                    <a:moveTo>
                      <a:pt x="236466" y="470943"/>
                    </a:moveTo>
                    <a:cubicBezTo>
                      <a:pt x="464231" y="174610"/>
                      <a:pt x="1095833" y="-15890"/>
                      <a:pt x="1481066" y="1043"/>
                    </a:cubicBezTo>
                    <a:cubicBezTo>
                      <a:pt x="1866299" y="17976"/>
                      <a:pt x="2375580" y="197893"/>
                      <a:pt x="2547866" y="572543"/>
                    </a:cubicBezTo>
                    <a:cubicBezTo>
                      <a:pt x="2720152" y="947193"/>
                      <a:pt x="2802647" y="1368411"/>
                      <a:pt x="2679880" y="1740944"/>
                    </a:cubicBezTo>
                    <a:cubicBezTo>
                      <a:pt x="2430113" y="1973777"/>
                      <a:pt x="1908633" y="2788693"/>
                      <a:pt x="1481066" y="2795043"/>
                    </a:cubicBezTo>
                    <a:cubicBezTo>
                      <a:pt x="1053499" y="2801393"/>
                      <a:pt x="364246" y="2011877"/>
                      <a:pt x="114479" y="1779044"/>
                    </a:cubicBezTo>
                    <a:cubicBezTo>
                      <a:pt x="-97188" y="1508111"/>
                      <a:pt x="8702" y="767277"/>
                      <a:pt x="236466" y="47094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Овал 5">
                <a:extLst>
                  <a:ext uri="{FF2B5EF4-FFF2-40B4-BE49-F238E27FC236}">
                    <a16:creationId xmlns:a16="http://schemas.microsoft.com/office/drawing/2014/main" id="{8EF8612E-63AB-4F88-9A7B-70428705E88E}"/>
                  </a:ext>
                </a:extLst>
              </p:cNvPr>
              <p:cNvSpPr/>
              <p:nvPr/>
            </p:nvSpPr>
            <p:spPr>
              <a:xfrm rot="9269691">
                <a:off x="4194985" y="3494742"/>
                <a:ext cx="2738509" cy="2795081"/>
              </a:xfrm>
              <a:custGeom>
                <a:avLst/>
                <a:gdLst>
                  <a:gd name="connsiteX0" fmla="*/ 0 w 2997200"/>
                  <a:gd name="connsiteY0" fmla="*/ 1397000 h 2794000"/>
                  <a:gd name="connsiteX1" fmla="*/ 1498600 w 2997200"/>
                  <a:gd name="connsiteY1" fmla="*/ 0 h 2794000"/>
                  <a:gd name="connsiteX2" fmla="*/ 2997200 w 2997200"/>
                  <a:gd name="connsiteY2" fmla="*/ 1397000 h 2794000"/>
                  <a:gd name="connsiteX3" fmla="*/ 1498600 w 2997200"/>
                  <a:gd name="connsiteY3" fmla="*/ 2794000 h 2794000"/>
                  <a:gd name="connsiteX4" fmla="*/ 0 w 2997200"/>
                  <a:gd name="connsiteY4" fmla="*/ 1397000 h 2794000"/>
                  <a:gd name="connsiteX0" fmla="*/ 82713 w 3079913"/>
                  <a:gd name="connsiteY0" fmla="*/ 1397000 h 2813405"/>
                  <a:gd name="connsiteX1" fmla="*/ 1581313 w 3079913"/>
                  <a:gd name="connsiteY1" fmla="*/ 0 h 2813405"/>
                  <a:gd name="connsiteX2" fmla="*/ 3079913 w 3079913"/>
                  <a:gd name="connsiteY2" fmla="*/ 1397000 h 2813405"/>
                  <a:gd name="connsiteX3" fmla="*/ 1581313 w 3079913"/>
                  <a:gd name="connsiteY3" fmla="*/ 2794000 h 2813405"/>
                  <a:gd name="connsiteX4" fmla="*/ 341726 w 3079913"/>
                  <a:gd name="connsiteY4" fmla="*/ 2159001 h 2813405"/>
                  <a:gd name="connsiteX5" fmla="*/ 82713 w 3079913"/>
                  <a:gd name="connsiteY5" fmla="*/ 1397000 h 2813405"/>
                  <a:gd name="connsiteX0" fmla="*/ 82713 w 3122687"/>
                  <a:gd name="connsiteY0" fmla="*/ 1397000 h 2794484"/>
                  <a:gd name="connsiteX1" fmla="*/ 1581313 w 3122687"/>
                  <a:gd name="connsiteY1" fmla="*/ 0 h 2794484"/>
                  <a:gd name="connsiteX2" fmla="*/ 3079913 w 3122687"/>
                  <a:gd name="connsiteY2" fmla="*/ 1397000 h 2794484"/>
                  <a:gd name="connsiteX3" fmla="*/ 2615027 w 3122687"/>
                  <a:gd name="connsiteY3" fmla="*/ 2247901 h 2794484"/>
                  <a:gd name="connsiteX4" fmla="*/ 1581313 w 3122687"/>
                  <a:gd name="connsiteY4" fmla="*/ 2794000 h 2794484"/>
                  <a:gd name="connsiteX5" fmla="*/ 341726 w 3122687"/>
                  <a:gd name="connsiteY5" fmla="*/ 2159001 h 2794484"/>
                  <a:gd name="connsiteX6" fmla="*/ 82713 w 3122687"/>
                  <a:gd name="connsiteY6" fmla="*/ 1397000 h 2794484"/>
                  <a:gd name="connsiteX0" fmla="*/ 168856 w 2954830"/>
                  <a:gd name="connsiteY0" fmla="*/ 514908 h 2839492"/>
                  <a:gd name="connsiteX1" fmla="*/ 1413456 w 2954830"/>
                  <a:gd name="connsiteY1" fmla="*/ 45008 h 2839492"/>
                  <a:gd name="connsiteX2" fmla="*/ 2912056 w 2954830"/>
                  <a:gd name="connsiteY2" fmla="*/ 1442008 h 2839492"/>
                  <a:gd name="connsiteX3" fmla="*/ 2447170 w 2954830"/>
                  <a:gd name="connsiteY3" fmla="*/ 2292909 h 2839492"/>
                  <a:gd name="connsiteX4" fmla="*/ 1413456 w 2954830"/>
                  <a:gd name="connsiteY4" fmla="*/ 2839008 h 2839492"/>
                  <a:gd name="connsiteX5" fmla="*/ 173869 w 2954830"/>
                  <a:gd name="connsiteY5" fmla="*/ 2204009 h 2839492"/>
                  <a:gd name="connsiteX6" fmla="*/ 168856 w 2954830"/>
                  <a:gd name="connsiteY6" fmla="*/ 514908 h 2839492"/>
                  <a:gd name="connsiteX0" fmla="*/ 168856 w 2622011"/>
                  <a:gd name="connsiteY0" fmla="*/ 471377 h 2795961"/>
                  <a:gd name="connsiteX1" fmla="*/ 1413456 w 2622011"/>
                  <a:gd name="connsiteY1" fmla="*/ 1477 h 2795961"/>
                  <a:gd name="connsiteX2" fmla="*/ 2480256 w 2622011"/>
                  <a:gd name="connsiteY2" fmla="*/ 572977 h 2795961"/>
                  <a:gd name="connsiteX3" fmla="*/ 2447170 w 2622011"/>
                  <a:gd name="connsiteY3" fmla="*/ 2249378 h 2795961"/>
                  <a:gd name="connsiteX4" fmla="*/ 1413456 w 2622011"/>
                  <a:gd name="connsiteY4" fmla="*/ 2795477 h 2795961"/>
                  <a:gd name="connsiteX5" fmla="*/ 173869 w 2622011"/>
                  <a:gd name="connsiteY5" fmla="*/ 2160478 h 2795961"/>
                  <a:gd name="connsiteX6" fmla="*/ 168856 w 2622011"/>
                  <a:gd name="connsiteY6" fmla="*/ 471377 h 2795961"/>
                  <a:gd name="connsiteX0" fmla="*/ 321511 w 2774666"/>
                  <a:gd name="connsiteY0" fmla="*/ 470934 h 2805692"/>
                  <a:gd name="connsiteX1" fmla="*/ 1566111 w 2774666"/>
                  <a:gd name="connsiteY1" fmla="*/ 1034 h 2805692"/>
                  <a:gd name="connsiteX2" fmla="*/ 2632911 w 2774666"/>
                  <a:gd name="connsiteY2" fmla="*/ 572534 h 2805692"/>
                  <a:gd name="connsiteX3" fmla="*/ 2599825 w 2774666"/>
                  <a:gd name="connsiteY3" fmla="*/ 2248935 h 2805692"/>
                  <a:gd name="connsiteX4" fmla="*/ 1566111 w 2774666"/>
                  <a:gd name="connsiteY4" fmla="*/ 2795034 h 2805692"/>
                  <a:gd name="connsiteX5" fmla="*/ 110624 w 2774666"/>
                  <a:gd name="connsiteY5" fmla="*/ 1766335 h 2805692"/>
                  <a:gd name="connsiteX6" fmla="*/ 321511 w 2774666"/>
                  <a:gd name="connsiteY6" fmla="*/ 470934 h 2805692"/>
                  <a:gd name="connsiteX0" fmla="*/ 321511 w 2818428"/>
                  <a:gd name="connsiteY0" fmla="*/ 470934 h 2795738"/>
                  <a:gd name="connsiteX1" fmla="*/ 1566111 w 2818428"/>
                  <a:gd name="connsiteY1" fmla="*/ 1034 h 2795738"/>
                  <a:gd name="connsiteX2" fmla="*/ 2632911 w 2818428"/>
                  <a:gd name="connsiteY2" fmla="*/ 572534 h 2795738"/>
                  <a:gd name="connsiteX3" fmla="*/ 2676025 w 2818428"/>
                  <a:gd name="connsiteY3" fmla="*/ 1918735 h 2795738"/>
                  <a:gd name="connsiteX4" fmla="*/ 1566111 w 2818428"/>
                  <a:gd name="connsiteY4" fmla="*/ 2795034 h 2795738"/>
                  <a:gd name="connsiteX5" fmla="*/ 110624 w 2818428"/>
                  <a:gd name="connsiteY5" fmla="*/ 1766335 h 2795738"/>
                  <a:gd name="connsiteX6" fmla="*/ 321511 w 2818428"/>
                  <a:gd name="connsiteY6" fmla="*/ 470934 h 2795738"/>
                  <a:gd name="connsiteX0" fmla="*/ 321511 w 2929037"/>
                  <a:gd name="connsiteY0" fmla="*/ 470934 h 2795038"/>
                  <a:gd name="connsiteX1" fmla="*/ 1566111 w 2929037"/>
                  <a:gd name="connsiteY1" fmla="*/ 1034 h 2795038"/>
                  <a:gd name="connsiteX2" fmla="*/ 2632911 w 2929037"/>
                  <a:gd name="connsiteY2" fmla="*/ 572534 h 2795038"/>
                  <a:gd name="connsiteX3" fmla="*/ 2828425 w 2929037"/>
                  <a:gd name="connsiteY3" fmla="*/ 1753635 h 2795038"/>
                  <a:gd name="connsiteX4" fmla="*/ 1566111 w 2929037"/>
                  <a:gd name="connsiteY4" fmla="*/ 2795034 h 2795038"/>
                  <a:gd name="connsiteX5" fmla="*/ 110624 w 2929037"/>
                  <a:gd name="connsiteY5" fmla="*/ 1766335 h 2795038"/>
                  <a:gd name="connsiteX6" fmla="*/ 321511 w 2929037"/>
                  <a:gd name="connsiteY6" fmla="*/ 470934 h 2795038"/>
                  <a:gd name="connsiteX0" fmla="*/ 321511 w 2879996"/>
                  <a:gd name="connsiteY0" fmla="*/ 470934 h 2795050"/>
                  <a:gd name="connsiteX1" fmla="*/ 1566111 w 2879996"/>
                  <a:gd name="connsiteY1" fmla="*/ 1034 h 2795050"/>
                  <a:gd name="connsiteX2" fmla="*/ 2632911 w 2879996"/>
                  <a:gd name="connsiteY2" fmla="*/ 572534 h 2795050"/>
                  <a:gd name="connsiteX3" fmla="*/ 2764925 w 2879996"/>
                  <a:gd name="connsiteY3" fmla="*/ 1740935 h 2795050"/>
                  <a:gd name="connsiteX4" fmla="*/ 1566111 w 2879996"/>
                  <a:gd name="connsiteY4" fmla="*/ 2795034 h 2795050"/>
                  <a:gd name="connsiteX5" fmla="*/ 110624 w 2879996"/>
                  <a:gd name="connsiteY5" fmla="*/ 1766335 h 2795050"/>
                  <a:gd name="connsiteX6" fmla="*/ 321511 w 2879996"/>
                  <a:gd name="connsiteY6" fmla="*/ 470934 h 2795050"/>
                  <a:gd name="connsiteX0" fmla="*/ 321511 w 2823554"/>
                  <a:gd name="connsiteY0" fmla="*/ 470934 h 2795050"/>
                  <a:gd name="connsiteX1" fmla="*/ 1566111 w 2823554"/>
                  <a:gd name="connsiteY1" fmla="*/ 1034 h 2795050"/>
                  <a:gd name="connsiteX2" fmla="*/ 2632911 w 2823554"/>
                  <a:gd name="connsiteY2" fmla="*/ 572534 h 2795050"/>
                  <a:gd name="connsiteX3" fmla="*/ 2764925 w 2823554"/>
                  <a:gd name="connsiteY3" fmla="*/ 1740935 h 2795050"/>
                  <a:gd name="connsiteX4" fmla="*/ 1566111 w 2823554"/>
                  <a:gd name="connsiteY4" fmla="*/ 2795034 h 2795050"/>
                  <a:gd name="connsiteX5" fmla="*/ 110624 w 2823554"/>
                  <a:gd name="connsiteY5" fmla="*/ 1766335 h 2795050"/>
                  <a:gd name="connsiteX6" fmla="*/ 321511 w 2823554"/>
                  <a:gd name="connsiteY6" fmla="*/ 470934 h 2795050"/>
                  <a:gd name="connsiteX0" fmla="*/ 253216 w 2755259"/>
                  <a:gd name="connsiteY0" fmla="*/ 470943 h 2795081"/>
                  <a:gd name="connsiteX1" fmla="*/ 1497816 w 2755259"/>
                  <a:gd name="connsiteY1" fmla="*/ 1043 h 2795081"/>
                  <a:gd name="connsiteX2" fmla="*/ 2564616 w 2755259"/>
                  <a:gd name="connsiteY2" fmla="*/ 572543 h 2795081"/>
                  <a:gd name="connsiteX3" fmla="*/ 2696630 w 2755259"/>
                  <a:gd name="connsiteY3" fmla="*/ 1740944 h 2795081"/>
                  <a:gd name="connsiteX4" fmla="*/ 1497816 w 2755259"/>
                  <a:gd name="connsiteY4" fmla="*/ 2795043 h 2795081"/>
                  <a:gd name="connsiteX5" fmla="*/ 131229 w 2755259"/>
                  <a:gd name="connsiteY5" fmla="*/ 1779044 h 2795081"/>
                  <a:gd name="connsiteX6" fmla="*/ 253216 w 2755259"/>
                  <a:gd name="connsiteY6" fmla="*/ 470943 h 2795081"/>
                  <a:gd name="connsiteX0" fmla="*/ 236466 w 2738509"/>
                  <a:gd name="connsiteY0" fmla="*/ 470943 h 2795081"/>
                  <a:gd name="connsiteX1" fmla="*/ 1481066 w 2738509"/>
                  <a:gd name="connsiteY1" fmla="*/ 1043 h 2795081"/>
                  <a:gd name="connsiteX2" fmla="*/ 2547866 w 2738509"/>
                  <a:gd name="connsiteY2" fmla="*/ 572543 h 2795081"/>
                  <a:gd name="connsiteX3" fmla="*/ 2679880 w 2738509"/>
                  <a:gd name="connsiteY3" fmla="*/ 1740944 h 2795081"/>
                  <a:gd name="connsiteX4" fmla="*/ 1481066 w 2738509"/>
                  <a:gd name="connsiteY4" fmla="*/ 2795043 h 2795081"/>
                  <a:gd name="connsiteX5" fmla="*/ 114479 w 2738509"/>
                  <a:gd name="connsiteY5" fmla="*/ 1779044 h 2795081"/>
                  <a:gd name="connsiteX6" fmla="*/ 236466 w 2738509"/>
                  <a:gd name="connsiteY6" fmla="*/ 470943 h 279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8509" h="2795081">
                    <a:moveTo>
                      <a:pt x="236466" y="470943"/>
                    </a:moveTo>
                    <a:cubicBezTo>
                      <a:pt x="464231" y="174610"/>
                      <a:pt x="1095833" y="-15890"/>
                      <a:pt x="1481066" y="1043"/>
                    </a:cubicBezTo>
                    <a:cubicBezTo>
                      <a:pt x="1866299" y="17976"/>
                      <a:pt x="2375580" y="197893"/>
                      <a:pt x="2547866" y="572543"/>
                    </a:cubicBezTo>
                    <a:cubicBezTo>
                      <a:pt x="2720152" y="947193"/>
                      <a:pt x="2802647" y="1368411"/>
                      <a:pt x="2679880" y="1740944"/>
                    </a:cubicBezTo>
                    <a:cubicBezTo>
                      <a:pt x="2430113" y="1973777"/>
                      <a:pt x="1908633" y="2788693"/>
                      <a:pt x="1481066" y="2795043"/>
                    </a:cubicBezTo>
                    <a:cubicBezTo>
                      <a:pt x="1053499" y="2801393"/>
                      <a:pt x="364246" y="2011877"/>
                      <a:pt x="114479" y="1779044"/>
                    </a:cubicBezTo>
                    <a:cubicBezTo>
                      <a:pt x="-97188" y="1508111"/>
                      <a:pt x="8702" y="767277"/>
                      <a:pt x="236466" y="47094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0AD800A-3369-4949-8A67-C6A6090749F3}"/>
              </a:ext>
            </a:extLst>
          </p:cNvPr>
          <p:cNvGrpSpPr/>
          <p:nvPr/>
        </p:nvGrpSpPr>
        <p:grpSpPr>
          <a:xfrm>
            <a:off x="4478193" y="1365167"/>
            <a:ext cx="2951933" cy="3869364"/>
            <a:chOff x="2674908" y="1177974"/>
            <a:chExt cx="4032422" cy="5014938"/>
          </a:xfrm>
        </p:grpSpPr>
        <p:sp>
          <p:nvSpPr>
            <p:cNvPr id="32" name="Объект 22">
              <a:extLst>
                <a:ext uri="{FF2B5EF4-FFF2-40B4-BE49-F238E27FC236}">
                  <a16:creationId xmlns:a16="http://schemas.microsoft.com/office/drawing/2014/main" id="{339DBD8D-45BD-4841-8918-C0EF863A7621}"/>
                </a:ext>
              </a:extLst>
            </p:cNvPr>
            <p:cNvSpPr txBox="1">
              <a:spLocks/>
            </p:cNvSpPr>
            <p:nvPr/>
          </p:nvSpPr>
          <p:spPr>
            <a:xfrm>
              <a:off x="3676719" y="1177974"/>
              <a:ext cx="1351612" cy="7407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60000" indent="-252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4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32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3" name="Объект 22">
              <a:extLst>
                <a:ext uri="{FF2B5EF4-FFF2-40B4-BE49-F238E27FC236}">
                  <a16:creationId xmlns:a16="http://schemas.microsoft.com/office/drawing/2014/main" id="{77BDD740-4339-4F33-A329-4B2F9E798FA9}"/>
                </a:ext>
              </a:extLst>
            </p:cNvPr>
            <p:cNvSpPr txBox="1">
              <a:spLocks/>
            </p:cNvSpPr>
            <p:nvPr/>
          </p:nvSpPr>
          <p:spPr>
            <a:xfrm>
              <a:off x="2674908" y="2784204"/>
              <a:ext cx="662561" cy="7407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60000" indent="-252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4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4" name="Объект 22">
              <a:extLst>
                <a:ext uri="{FF2B5EF4-FFF2-40B4-BE49-F238E27FC236}">
                  <a16:creationId xmlns:a16="http://schemas.microsoft.com/office/drawing/2014/main" id="{95FB507A-4A2F-40AD-BEC2-170C08442005}"/>
                </a:ext>
              </a:extLst>
            </p:cNvPr>
            <p:cNvSpPr txBox="1">
              <a:spLocks/>
            </p:cNvSpPr>
            <p:nvPr/>
          </p:nvSpPr>
          <p:spPr>
            <a:xfrm>
              <a:off x="3001031" y="5153121"/>
              <a:ext cx="662561" cy="7407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60000" indent="-252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4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4</a:t>
              </a:r>
            </a:p>
          </p:txBody>
        </p:sp>
        <p:sp>
          <p:nvSpPr>
            <p:cNvPr id="35" name="Объект 22">
              <a:extLst>
                <a:ext uri="{FF2B5EF4-FFF2-40B4-BE49-F238E27FC236}">
                  <a16:creationId xmlns:a16="http://schemas.microsoft.com/office/drawing/2014/main" id="{8DEBA71F-E73D-4717-8B88-B32C1FAAFD14}"/>
                </a:ext>
              </a:extLst>
            </p:cNvPr>
            <p:cNvSpPr txBox="1">
              <a:spLocks/>
            </p:cNvSpPr>
            <p:nvPr/>
          </p:nvSpPr>
          <p:spPr>
            <a:xfrm>
              <a:off x="5388273" y="5452196"/>
              <a:ext cx="662561" cy="7407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60000" indent="-252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4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3</a:t>
              </a:r>
            </a:p>
          </p:txBody>
        </p:sp>
        <p:sp>
          <p:nvSpPr>
            <p:cNvPr id="36" name="Объект 22">
              <a:extLst>
                <a:ext uri="{FF2B5EF4-FFF2-40B4-BE49-F238E27FC236}">
                  <a16:creationId xmlns:a16="http://schemas.microsoft.com/office/drawing/2014/main" id="{6773A946-3EAC-416D-9CF3-361A41A5EBDB}"/>
                </a:ext>
              </a:extLst>
            </p:cNvPr>
            <p:cNvSpPr txBox="1">
              <a:spLocks/>
            </p:cNvSpPr>
            <p:nvPr/>
          </p:nvSpPr>
          <p:spPr>
            <a:xfrm>
              <a:off x="6044769" y="2678445"/>
              <a:ext cx="662561" cy="7407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60000" indent="-252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Wingdings" panose="05000000000000000000" pitchFamily="2" charset="2"/>
                <a:buChar char="Ø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4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32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AD0D5-DC9E-4146-ABAD-7A98DA0062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922" y="186920"/>
            <a:ext cx="10672877" cy="423863"/>
          </a:xfrm>
          <a:noFill/>
        </p:spPr>
        <p:txBody>
          <a:bodyPr wrap="square" rtlCol="0">
            <a:sp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Математика </a:t>
            </a: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— базовые компоненты и направления реализации</a:t>
            </a:r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0A4D0FB5-D593-4C0C-B76C-BF22878C95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46474" y="1342091"/>
            <a:ext cx="4937539" cy="577183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Целенаправленное развитие способностей-предшественников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A199B7-3397-4AEA-9FC4-6B9CA8F63D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3238" y="6562725"/>
            <a:ext cx="258762" cy="277813"/>
          </a:xfrm>
        </p:spPr>
        <p:txBody>
          <a:bodyPr/>
          <a:lstStyle/>
          <a:p>
            <a:fld id="{33365255-67B4-460F-8B03-69EE234ADA48}" type="slidenum">
              <a:rPr lang="ru-RU" smtClean="0"/>
              <a:t>24</a:t>
            </a:fld>
            <a:endParaRPr lang="ru-RU" dirty="0"/>
          </a:p>
        </p:txBody>
      </p:sp>
      <p:sp>
        <p:nvSpPr>
          <p:cNvPr id="27" name="Объект 22">
            <a:extLst>
              <a:ext uri="{FF2B5EF4-FFF2-40B4-BE49-F238E27FC236}">
                <a16:creationId xmlns:a16="http://schemas.microsoft.com/office/drawing/2014/main" id="{8DA39E29-338C-462D-9214-63C09085816D}"/>
              </a:ext>
            </a:extLst>
          </p:cNvPr>
          <p:cNvSpPr txBox="1">
            <a:spLocks/>
          </p:cNvSpPr>
          <p:nvPr/>
        </p:nvSpPr>
        <p:spPr>
          <a:xfrm>
            <a:off x="8134925" y="2538250"/>
            <a:ext cx="3197800" cy="1097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Математика 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повседневной</a:t>
            </a:r>
            <a:b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жизни</a:t>
            </a:r>
          </a:p>
        </p:txBody>
      </p:sp>
      <p:sp>
        <p:nvSpPr>
          <p:cNvPr id="29" name="Объект 22">
            <a:extLst>
              <a:ext uri="{FF2B5EF4-FFF2-40B4-BE49-F238E27FC236}">
                <a16:creationId xmlns:a16="http://schemas.microsoft.com/office/drawing/2014/main" id="{458D0CB0-FFE7-4931-89CE-463854679863}"/>
              </a:ext>
            </a:extLst>
          </p:cNvPr>
          <p:cNvSpPr txBox="1">
            <a:spLocks/>
          </p:cNvSpPr>
          <p:nvPr/>
        </p:nvSpPr>
        <p:spPr>
          <a:xfrm>
            <a:off x="2811689" y="4616923"/>
            <a:ext cx="2147756" cy="338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Игры-открытия</a:t>
            </a:r>
          </a:p>
        </p:txBody>
      </p:sp>
      <p:sp>
        <p:nvSpPr>
          <p:cNvPr id="30" name="Объект 22">
            <a:extLst>
              <a:ext uri="{FF2B5EF4-FFF2-40B4-BE49-F238E27FC236}">
                <a16:creationId xmlns:a16="http://schemas.microsoft.com/office/drawing/2014/main" id="{4E7D3AD8-08C1-4BC7-B803-1796233250F2}"/>
              </a:ext>
            </a:extLst>
          </p:cNvPr>
          <p:cNvSpPr txBox="1">
            <a:spLocks/>
          </p:cNvSpPr>
          <p:nvPr/>
        </p:nvSpPr>
        <p:spPr>
          <a:xfrm>
            <a:off x="795702" y="2547921"/>
            <a:ext cx="3039163" cy="106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Математика в предметно-пространственной среде</a:t>
            </a:r>
          </a:p>
        </p:txBody>
      </p:sp>
      <p:sp>
        <p:nvSpPr>
          <p:cNvPr id="28" name="Объект 22">
            <a:extLst>
              <a:ext uri="{FF2B5EF4-FFF2-40B4-BE49-F238E27FC236}">
                <a16:creationId xmlns:a16="http://schemas.microsoft.com/office/drawing/2014/main" id="{3F07EFFA-A055-418E-B479-8BC62E9143B0}"/>
              </a:ext>
            </a:extLst>
          </p:cNvPr>
          <p:cNvSpPr txBox="1">
            <a:spLocks/>
          </p:cNvSpPr>
          <p:nvPr/>
        </p:nvSpPr>
        <p:spPr>
          <a:xfrm>
            <a:off x="7430126" y="4738032"/>
            <a:ext cx="4080556" cy="731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Математика в проектной</a:t>
            </a:r>
            <a:b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722134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X:\Новая папка\Паникаровская\МАТЕМАТИКА\МАТЕ_ПРО_коробка\тетрадь3\тетрадь3\ТЕТРАДЬ1\113576_001_048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44" y="3552028"/>
            <a:ext cx="1165779" cy="15542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5652" y="223775"/>
            <a:ext cx="11646404" cy="669925"/>
          </a:xfrm>
          <a:noFill/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Обеспечение преемственности содержания с использованием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УМК «</a:t>
            </a:r>
            <a:r>
              <a:rPr lang="ru-RU" sz="2400" b="1" kern="1200" spc="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Мате:плюс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»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6956189" y="1917412"/>
            <a:ext cx="1689329" cy="1157639"/>
            <a:chOff x="1658535" y="3500839"/>
            <a:chExt cx="2292239" cy="1570792"/>
          </a:xfrm>
        </p:grpSpPr>
        <p:pic>
          <p:nvPicPr>
            <p:cNvPr id="9" name="Picture 9" descr="Z:\Новая папка\Паникаровская\МАТЕМАТИКА\ПРЕЗЕНТАЦИИ\карточки дет_чб\314_113554_A6_Karten_RS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813" y="3500839"/>
              <a:ext cx="1912961" cy="13572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Z:\Новая папка\Паникаровская\МАТЕМАТИКА\ПРЕЗЕНТАЦИИ\карточки дет_цв\314_113554_A6_Karten_VS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535" y="3716049"/>
              <a:ext cx="1910681" cy="1355582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403758" y="1713268"/>
            <a:ext cx="3936287" cy="1957848"/>
            <a:chOff x="2010086" y="5350185"/>
            <a:chExt cx="7133914" cy="1486222"/>
          </a:xfrm>
        </p:grpSpPr>
        <p:sp>
          <p:nvSpPr>
            <p:cNvPr id="16" name="Двойная волна 15"/>
            <p:cNvSpPr/>
            <p:nvPr/>
          </p:nvSpPr>
          <p:spPr>
            <a:xfrm>
              <a:off x="2010086" y="5350185"/>
              <a:ext cx="7133914" cy="311063"/>
            </a:xfrm>
            <a:prstGeom prst="doubleWave">
              <a:avLst/>
            </a:prstGeom>
            <a:solidFill>
              <a:srgbClr val="CAE739"/>
            </a:solidFill>
            <a:ln>
              <a:solidFill>
                <a:srgbClr val="CAE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Пространство и форма</a:t>
              </a:r>
            </a:p>
          </p:txBody>
        </p:sp>
        <p:sp>
          <p:nvSpPr>
            <p:cNvPr id="17" name="Двойная волна 16"/>
            <p:cNvSpPr/>
            <p:nvPr/>
          </p:nvSpPr>
          <p:spPr>
            <a:xfrm>
              <a:off x="2010086" y="5638217"/>
              <a:ext cx="7133914" cy="311063"/>
            </a:xfrm>
            <a:prstGeom prst="doubleWave">
              <a:avLst/>
            </a:prstGeom>
            <a:solidFill>
              <a:srgbClr val="D15AD4"/>
            </a:solidFill>
            <a:ln>
              <a:solidFill>
                <a:srgbClr val="D15A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/>
                  </a:solidFill>
                </a:rPr>
                <a:t>Структуры, закономерности, узоры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Двойная волна 17"/>
            <p:cNvSpPr/>
            <p:nvPr/>
          </p:nvSpPr>
          <p:spPr>
            <a:xfrm>
              <a:off x="2010086" y="5926249"/>
              <a:ext cx="7133914" cy="311063"/>
            </a:xfrm>
            <a:prstGeom prst="doubleWave">
              <a:avLst/>
            </a:prstGeom>
            <a:solidFill>
              <a:srgbClr val="FE7044"/>
            </a:solidFill>
            <a:ln>
              <a:solidFill>
                <a:srgbClr val="FE70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Величины и измерения</a:t>
              </a:r>
            </a:p>
          </p:txBody>
        </p:sp>
        <p:sp>
          <p:nvSpPr>
            <p:cNvPr id="19" name="Двойная волна 18"/>
            <p:cNvSpPr/>
            <p:nvPr/>
          </p:nvSpPr>
          <p:spPr>
            <a:xfrm>
              <a:off x="2010086" y="6220010"/>
              <a:ext cx="7133914" cy="311063"/>
            </a:xfrm>
            <a:prstGeom prst="doubleWave">
              <a:avLst/>
            </a:prstGeom>
            <a:solidFill>
              <a:srgbClr val="61BCE9"/>
            </a:solidFill>
            <a:ln>
              <a:solidFill>
                <a:srgbClr val="61BC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1"/>
                  </a:solidFill>
                </a:rPr>
                <a:t>Данные, </a:t>
              </a:r>
              <a:r>
                <a:rPr lang="ru-RU" sz="1400" dirty="0" smtClean="0">
                  <a:solidFill>
                    <a:schemeClr val="tx1"/>
                  </a:solidFill>
                </a:rPr>
                <a:t>частота, </a:t>
              </a:r>
              <a:r>
                <a:rPr lang="ru-RU" sz="1400" dirty="0">
                  <a:solidFill>
                    <a:schemeClr val="tx1"/>
                  </a:solidFill>
                </a:rPr>
                <a:t>вероятность</a:t>
              </a:r>
            </a:p>
          </p:txBody>
        </p:sp>
        <p:sp>
          <p:nvSpPr>
            <p:cNvPr id="20" name="Двойная волна 19"/>
            <p:cNvSpPr/>
            <p:nvPr/>
          </p:nvSpPr>
          <p:spPr>
            <a:xfrm>
              <a:off x="2010086" y="6525344"/>
              <a:ext cx="7133914" cy="311063"/>
            </a:xfrm>
            <a:prstGeom prst="doubleWave">
              <a:avLst/>
            </a:prstGeom>
            <a:solidFill>
              <a:srgbClr val="FDFD23"/>
            </a:solidFill>
            <a:ln>
              <a:solidFill>
                <a:srgbClr val="FDFD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tx1"/>
                  </a:solidFill>
                </a:rPr>
                <a:t>Множества, </a:t>
              </a:r>
              <a:r>
                <a:rPr lang="ru-RU" sz="1400" dirty="0">
                  <a:solidFill>
                    <a:schemeClr val="tx1"/>
                  </a:solidFill>
                </a:rPr>
                <a:t>числа, операции</a:t>
              </a:r>
            </a:p>
          </p:txBody>
        </p:sp>
      </p:grpSp>
      <p:pic>
        <p:nvPicPr>
          <p:cNvPr id="29" name="Picture 2" descr="Z:\Новая папка\Паникаровская\МАТЕМАТИКА\ПРЕЗЕНТАЦИИ\113554_Beobachtungsbog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3737" y="2293328"/>
            <a:ext cx="2211776" cy="18844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единительная линия 32"/>
          <p:cNvCxnSpPr>
            <a:stCxn id="16" idx="3"/>
            <a:endCxn id="46" idx="1"/>
          </p:cNvCxnSpPr>
          <p:nvPr/>
        </p:nvCxnSpPr>
        <p:spPr>
          <a:xfrm>
            <a:off x="4340045" y="1918155"/>
            <a:ext cx="2526855" cy="3088499"/>
          </a:xfrm>
          <a:prstGeom prst="line">
            <a:avLst/>
          </a:prstGeom>
          <a:ln w="9525">
            <a:solidFill>
              <a:srgbClr val="6C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6890304" y="5230865"/>
            <a:ext cx="15399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Рабочая тетрадь</a:t>
            </a:r>
            <a:endParaRPr lang="ru-RU" sz="105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23487" y="1007335"/>
            <a:ext cx="4066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  <a:cs typeface="Arial" panose="020B0604020202020204" pitchFamily="34" charset="0"/>
              </a:rPr>
              <a:t>Содержательные разделы создают основу для обучения в начальной школе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973018" y="3084450"/>
            <a:ext cx="18740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Карточки для детей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890305" y="5412695"/>
            <a:ext cx="3931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+mn-lt"/>
                <a:cs typeface="Arial" panose="020B0604020202020204" pitchFamily="34" charset="0"/>
              </a:rPr>
              <a:t>Цветовая идентификация страниц в тетрадях подскажет, чему посвящено данное задание. Кроме того, поможет осмысленно вести наблюдения за развитием ребенка</a:t>
            </a:r>
            <a:endParaRPr lang="ru-RU" sz="12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7643884" y="726132"/>
            <a:ext cx="4215839" cy="1250313"/>
            <a:chOff x="6116219" y="672951"/>
            <a:chExt cx="2914215" cy="12503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116219" y="672951"/>
              <a:ext cx="29142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 smtClean="0">
                  <a:latin typeface="+mn-lt"/>
                  <a:cs typeface="Arial" panose="020B0604020202020204" pitchFamily="34" charset="0"/>
                </a:rPr>
                <a:t>Таблицы наблюдений </a:t>
              </a:r>
              <a:br>
                <a:rPr lang="ru-RU" sz="1400" b="1" dirty="0" smtClean="0">
                  <a:latin typeface="+mn-lt"/>
                  <a:cs typeface="Arial" panose="020B0604020202020204" pitchFamily="34" charset="0"/>
                </a:rPr>
              </a:br>
              <a:r>
                <a:rPr lang="ru-RU" sz="1400" b="1" dirty="0" smtClean="0">
                  <a:latin typeface="+mn-lt"/>
                  <a:cs typeface="Arial" panose="020B0604020202020204" pitchFamily="34" charset="0"/>
                </a:rPr>
                <a:t>за индивидуальной динамикой развития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300192" y="1184600"/>
              <a:ext cx="273024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dirty="0" smtClean="0">
                  <a:latin typeface="+mn-lt"/>
                  <a:cs typeface="Arial" panose="020B0604020202020204" pitchFamily="34" charset="0"/>
                </a:rPr>
                <a:t>Цветовая идентификация позволит педагогу одним взглядом охватить </a:t>
              </a:r>
            </a:p>
            <a:p>
              <a:pPr algn="r"/>
              <a:r>
                <a:rPr lang="ru-RU" sz="1400" dirty="0" smtClean="0">
                  <a:latin typeface="+mn-lt"/>
                  <a:cs typeface="Arial" panose="020B0604020202020204" pitchFamily="34" charset="0"/>
                </a:rPr>
                <a:t>ход развития ребенка</a:t>
              </a:r>
              <a:endParaRPr lang="ru-RU" sz="1400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74" y="1906190"/>
            <a:ext cx="1254812" cy="1159462"/>
          </a:xfrm>
          <a:prstGeom prst="ellipse">
            <a:avLst/>
          </a:prstGeom>
          <a:noFill/>
          <a:ln w="9525">
            <a:solidFill>
              <a:srgbClr val="6CA6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Овал 44"/>
          <p:cNvSpPr>
            <a:spLocks noChangeAspect="1"/>
          </p:cNvSpPr>
          <p:nvPr/>
        </p:nvSpPr>
        <p:spPr>
          <a:xfrm>
            <a:off x="7536556" y="1966256"/>
            <a:ext cx="264298" cy="267017"/>
          </a:xfrm>
          <a:prstGeom prst="ellipse">
            <a:avLst/>
          </a:prstGeom>
          <a:noFill/>
          <a:ln w="9525"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6828194" y="4967550"/>
            <a:ext cx="264298" cy="267017"/>
          </a:xfrm>
          <a:prstGeom prst="ellipse">
            <a:avLst/>
          </a:prstGeom>
          <a:noFill/>
          <a:ln w="9525"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316111" y="1901470"/>
            <a:ext cx="45719" cy="45719"/>
          </a:xfrm>
          <a:prstGeom prst="ellipse">
            <a:avLst/>
          </a:prstGeom>
          <a:solidFill>
            <a:srgbClr val="6CA62C"/>
          </a:solidFill>
          <a:ln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16" idx="3"/>
            <a:endCxn id="10" idx="0"/>
          </p:cNvCxnSpPr>
          <p:nvPr/>
        </p:nvCxnSpPr>
        <p:spPr>
          <a:xfrm>
            <a:off x="4340045" y="1918155"/>
            <a:ext cx="3320209" cy="157862"/>
          </a:xfrm>
          <a:prstGeom prst="line">
            <a:avLst/>
          </a:prstGeom>
          <a:ln>
            <a:solidFill>
              <a:srgbClr val="43A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9" descr="Z:\Новая папка\Паникаровская\МАТЕМАТИКА\ПРЕЗЕНТАЦИИ\271_2008\Картот7_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54" y="4522855"/>
            <a:ext cx="1146302" cy="79151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206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8890" y="4580342"/>
            <a:ext cx="1213042" cy="9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Z:\Новая папка\Паникаровская\МАТЕМАТИКА\ПРЕЗЕНТАЦИИ\271_2008\Картот7_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65" y="4815685"/>
            <a:ext cx="1141613" cy="79151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Овал 51"/>
          <p:cNvSpPr>
            <a:spLocks noChangeAspect="1"/>
          </p:cNvSpPr>
          <p:nvPr/>
        </p:nvSpPr>
        <p:spPr>
          <a:xfrm>
            <a:off x="2652686" y="4413896"/>
            <a:ext cx="264298" cy="267017"/>
          </a:xfrm>
          <a:prstGeom prst="ellipse">
            <a:avLst/>
          </a:prstGeom>
          <a:noFill/>
          <a:ln w="9525"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>
            <a:stCxn id="16" idx="3"/>
            <a:endCxn id="52" idx="0"/>
          </p:cNvCxnSpPr>
          <p:nvPr/>
        </p:nvCxnSpPr>
        <p:spPr>
          <a:xfrm flipH="1">
            <a:off x="2784835" y="1918155"/>
            <a:ext cx="1555210" cy="2495741"/>
          </a:xfrm>
          <a:prstGeom prst="line">
            <a:avLst/>
          </a:prstGeom>
          <a:ln w="9525">
            <a:solidFill>
              <a:srgbClr val="6C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16" idx="3"/>
            <a:endCxn id="55" idx="0"/>
          </p:cNvCxnSpPr>
          <p:nvPr/>
        </p:nvCxnSpPr>
        <p:spPr>
          <a:xfrm flipH="1">
            <a:off x="4225950" y="1918155"/>
            <a:ext cx="114095" cy="2337209"/>
          </a:xfrm>
          <a:prstGeom prst="line">
            <a:avLst/>
          </a:prstGeom>
          <a:ln w="9525">
            <a:solidFill>
              <a:srgbClr val="6C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>
            <a:spLocks noChangeAspect="1"/>
          </p:cNvSpPr>
          <p:nvPr/>
        </p:nvSpPr>
        <p:spPr>
          <a:xfrm>
            <a:off x="4078202" y="4255364"/>
            <a:ext cx="295496" cy="267017"/>
          </a:xfrm>
          <a:prstGeom prst="ellipse">
            <a:avLst/>
          </a:prstGeom>
          <a:noFill/>
          <a:ln w="9525"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3909664" y="5653600"/>
            <a:ext cx="18740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Карточки для детей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987524" y="5621556"/>
            <a:ext cx="1874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Дидактические материалы</a:t>
            </a:r>
          </a:p>
        </p:txBody>
      </p:sp>
      <p:pic>
        <p:nvPicPr>
          <p:cNvPr id="58" name="Picture 2" descr="X:\Новая папка\Паникаровская\МАТЕМАТИКА\МАТЕ_ПРО_коробка\тетрадь3\тетрадь3\ТЕТРАДЬ2\РТ2_001_088_vse_8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808" y="3553507"/>
            <a:ext cx="1160724" cy="15475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1265" y="3816846"/>
            <a:ext cx="1000014" cy="10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Группа 60"/>
          <p:cNvGrpSpPr>
            <a:grpSpLocks noChangeAspect="1"/>
          </p:cNvGrpSpPr>
          <p:nvPr/>
        </p:nvGrpSpPr>
        <p:grpSpPr>
          <a:xfrm>
            <a:off x="1566892" y="3721413"/>
            <a:ext cx="887726" cy="844167"/>
            <a:chOff x="3707904" y="4314249"/>
            <a:chExt cx="659268" cy="626919"/>
          </a:xfrm>
        </p:grpSpPr>
        <p:pic>
          <p:nvPicPr>
            <p:cNvPr id="62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7904" y="4314249"/>
              <a:ext cx="299228" cy="39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9100" y="4653136"/>
              <a:ext cx="401705" cy="28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97801" y="4471311"/>
              <a:ext cx="369371" cy="25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013" y="3725211"/>
            <a:ext cx="1081107" cy="13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4931793" y="1650189"/>
            <a:ext cx="1557216" cy="1922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32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F017EF4E-474B-5149-A2DA-5181BDC0D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5652" y="223775"/>
            <a:ext cx="11646404" cy="669925"/>
          </a:xfrm>
          <a:noFill/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Обеспечение преемственности содержания с использованием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УМК «</a:t>
            </a:r>
            <a:r>
              <a:rPr lang="ru-RU" sz="2400" b="1" kern="1200" spc="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Речь:плюс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»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3E7F8C4-4224-5E49-B737-B8420333B8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7684"/>
            <a:ext cx="12192000" cy="40492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718C90B-A151-A84F-8553-B64C7FA0FF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7684"/>
            <a:ext cx="1127744" cy="6949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67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971850-F852-9446-9F77-0FBB4525A9F6}"/>
              </a:ext>
            </a:extLst>
          </p:cNvPr>
          <p:cNvSpPr/>
          <p:nvPr/>
        </p:nvSpPr>
        <p:spPr>
          <a:xfrm>
            <a:off x="2735627" y="6246013"/>
            <a:ext cx="9121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https://vdohnovenie.space/catalog/educational-literature/000003621/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7861" y="-32897"/>
            <a:ext cx="7200800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Учебно-методическое </a:t>
            </a:r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/>
            </a:r>
            <a:b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/>
            </a:r>
            <a:b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</a:br>
            <a:endParaRPr lang="ru-RU" sz="1867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917AC3-8FE0-A042-A624-DA37D0897D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673" y="3901027"/>
            <a:ext cx="1609359" cy="21458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54D347-E43F-D148-8477-B49F627784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969" y="2483048"/>
            <a:ext cx="1945763" cy="1271349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A8057B-387D-314D-B8A0-EB215F4168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45" y="2483056"/>
            <a:ext cx="1945752" cy="1271341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7E4970-2851-354A-9F18-13D433981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43" y="3901027"/>
            <a:ext cx="1632181" cy="21762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3818B1-CFE8-D446-8191-EEABC937F1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35" y="3909053"/>
            <a:ext cx="2016224" cy="213778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9EF9750-D238-EC49-8E0E-7BDD0CBA65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469" y="3909053"/>
            <a:ext cx="1824203" cy="213778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973D4D-FDE0-EB44-BC12-0570F98FEAD6}"/>
              </a:ext>
            </a:extLst>
          </p:cNvPr>
          <p:cNvSpPr/>
          <p:nvPr/>
        </p:nvSpPr>
        <p:spPr>
          <a:xfrm>
            <a:off x="4756075" y="1291987"/>
            <a:ext cx="7488832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УМК «Вдохновение» выстроен с учетом преемственности содержания и процессов обучения и воспитания между дошкольным и начальным основным образованием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6CBB83-4635-BA41-9E46-4F52C21CB0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194" y="2479536"/>
            <a:ext cx="2783004" cy="127486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34161E-6091-7846-A82B-0A11FFAFA9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582065" cy="61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2720EF-5E7C-CA44-9386-91F78E782220}"/>
              </a:ext>
            </a:extLst>
          </p:cNvPr>
          <p:cNvSpPr txBox="1"/>
          <p:nvPr/>
        </p:nvSpPr>
        <p:spPr>
          <a:xfrm>
            <a:off x="239350" y="43075"/>
            <a:ext cx="117133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СОПРОВОЖДЕНИЕ </a:t>
            </a:r>
            <a:r>
              <a:rPr lang="ru-RU" sz="3733" dirty="0">
                <a:solidFill>
                  <a:srgbClr val="70AC2E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ДЕТСКИХ ПРОЕКТОВ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2A47C2-DBED-2144-9970-09A1BE33C47E}"/>
              </a:ext>
            </a:extLst>
          </p:cNvPr>
          <p:cNvSpPr/>
          <p:nvPr/>
        </p:nvSpPr>
        <p:spPr>
          <a:xfrm>
            <a:off x="335361" y="655616"/>
            <a:ext cx="9596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200" spc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КОМПЛЕКТЫ </a:t>
            </a:r>
            <a:r>
              <a:rPr lang="ru-RU" sz="1200" spc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 КАРТОЧЕК </a:t>
            </a:r>
            <a:r>
              <a:rPr lang="ru-RU" sz="1200" spc="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3–4–5–6–7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B2F24-88CD-504E-ADAA-84EC1F258F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62" y="1106310"/>
            <a:ext cx="1585117" cy="2113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96DB87-242E-A84E-B25C-9B1C213E0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272" y="1106310"/>
            <a:ext cx="1585117" cy="21134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BF803-EF52-9A45-8190-895122485D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516" y="1106310"/>
            <a:ext cx="1585117" cy="2113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1FBE3D-E28D-8945-8B0A-E3C135AF6D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604" y="1106310"/>
            <a:ext cx="1585117" cy="2113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A8ADE7-8AD3-984F-A993-C12D14F3AA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136" y="1089053"/>
            <a:ext cx="1585117" cy="21134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0543A7-1F8C-9947-8B18-A4BB2C57D0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286" y="1089053"/>
            <a:ext cx="1585117" cy="21134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BA3C6E-F02A-6A4C-B31B-78DBC5BFBC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435" y="1089053"/>
            <a:ext cx="1585117" cy="21134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AC42E5-B3C2-B34C-B35B-060381E72072}"/>
              </a:ext>
            </a:extLst>
          </p:cNvPr>
          <p:cNvSpPr/>
          <p:nvPr/>
        </p:nvSpPr>
        <p:spPr>
          <a:xfrm>
            <a:off x="362987" y="3326620"/>
            <a:ext cx="5829024" cy="280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содержат задания на развитие элементарных естественно-научных и математических представлений, формирование основ грамотности, развитие мелкой моторики и изобразительных навыков;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развивают целостное представление о предметах, явлениях, событиях и обеспечивают интеграцию образовательных областей;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предлагают обучение через типичные для дошкольников виды деятельности (рассматривание, рисование, игру) </a:t>
            </a: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и более продвинутые, но характерные для многих дошкольников: копирование, чтение, решение простейших математических задач;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D46D357-6FCF-884C-8ED6-A7DE6D59F044}"/>
              </a:ext>
            </a:extLst>
          </p:cNvPr>
          <p:cNvSpPr/>
          <p:nvPr/>
        </p:nvSpPr>
        <p:spPr>
          <a:xfrm>
            <a:off x="6192011" y="3326620"/>
            <a:ext cx="5829024" cy="257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оставляют ребенку право выбора содержания, вида, последовательности, интенсивности, длительности и формы представления результата своей деятельности;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предоставляют ребенку возможность выполнить работу вместе со сверстниками и/или взрослыми и получить как персональный, так и общий результат;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обеспечивают организацию работы с детьми с ОВЗ с учетом особенностей их развития (например: преобладание наглядно-действенного мышления; необходимость организации обучения в уединенном месте, многократного повторения учебного материала на разном содержании).</a:t>
            </a:r>
          </a:p>
        </p:txBody>
      </p:sp>
    </p:spTree>
    <p:extLst>
      <p:ext uri="{BB962C8B-B14F-4D97-AF65-F5344CB8AC3E}">
        <p14:creationId xmlns:p14="http://schemas.microsoft.com/office/powerpoint/2010/main" val="3368831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8242C79D-6A26-A147-B185-8297CFBCF8F4}"/>
              </a:ext>
            </a:extLst>
          </p:cNvPr>
          <p:cNvSpPr txBox="1">
            <a:spLocks/>
          </p:cNvSpPr>
          <p:nvPr/>
        </p:nvSpPr>
        <p:spPr>
          <a:xfrm>
            <a:off x="2735627" y="6213309"/>
            <a:ext cx="6975594" cy="384043"/>
          </a:xfrm>
          <a:prstGeom prst="rect">
            <a:avLst/>
          </a:prstGeom>
        </p:spPr>
        <p:txBody>
          <a:bodyPr vert="horz" lIns="0" tIns="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667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266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://vdohnovenie.space</a:t>
            </a:r>
            <a:endParaRPr lang="ru-RU" sz="266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D731F4-B5EC-2B4B-A493-97DE5B09A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0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/>
          <p:nvPr/>
        </p:nvSpPr>
        <p:spPr>
          <a:xfrm>
            <a:off x="299553" y="106878"/>
            <a:ext cx="11491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Вдохновение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1759" y="1674270"/>
            <a:ext cx="892454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Мы создаем образовательную среду </a:t>
            </a:r>
            <a: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для </a:t>
            </a:r>
            <a:r>
              <a:rPr lang="ru-RU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достижения </a:t>
            </a:r>
            <a:r>
              <a:rPr lang="ru-RU" sz="2600" u="sng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каждым ребенком </a:t>
            </a:r>
            <a:r>
              <a:rPr lang="ru-RU" sz="2600" u="sng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лучших </a:t>
            </a:r>
            <a:r>
              <a:rPr lang="ru-RU" sz="2600" u="sng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для себя образовательных результатов </a:t>
            </a:r>
            <a: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с </a:t>
            </a:r>
            <a:r>
              <a:rPr lang="ru-RU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учетом индивидуальных потребностей, </a:t>
            </a:r>
            <a: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возможностей </a:t>
            </a:r>
            <a:r>
              <a:rPr lang="ru-RU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и интересов. </a:t>
            </a:r>
          </a:p>
          <a:p>
            <a:endParaRPr lang="ru-RU" sz="26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  <a:p>
            <a:r>
              <a:rPr lang="ru-RU" sz="2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Лучшее образование </a:t>
            </a:r>
            <a:r>
              <a:rPr lang="ru-RU" sz="2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– основа повышения качества жизни человека и общества в целом, социально-экономического развития региона и страны в целом.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065A3-2DF0-FE41-970A-6973080D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872" y="325610"/>
            <a:ext cx="6912768" cy="560997"/>
          </a:xfrm>
        </p:spPr>
        <p:txBody>
          <a:bodyPr>
            <a:noAutofit/>
          </a:bodyPr>
          <a:lstStyle/>
          <a:p>
            <a:pPr algn="l"/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ОБРАЗОВАТЕЛЬНОЙ ДЕЯТЕЛЬНОСТИ </a:t>
            </a:r>
            <a:b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ДЕТСКОМ САДУ: вариативные формы</a:t>
            </a:r>
            <a:endParaRPr lang="ru-RU" sz="18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40E86A-08DC-5F47-A44F-2D5C6F0E8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563972" cy="6085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94CAC-BCD7-DB4F-8C46-CF7F0A8B2F53}"/>
              </a:ext>
            </a:extLst>
          </p:cNvPr>
          <p:cNvSpPr txBox="1"/>
          <p:nvPr/>
        </p:nvSpPr>
        <p:spPr>
          <a:xfrm>
            <a:off x="4896466" y="1510340"/>
            <a:ext cx="7104789" cy="401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Когда образование дошкольников ориентировано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на реальные интересы и потребности детей, построено на активном общении и взаимодействии взрослых с детьми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 детей друг с другом, тогда и рождаются персональные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 общие смыслы, формируются и крепнут логические связи. Так дети находят свое место сначала в ближайшем, а затем во все более широком окружении. </a:t>
            </a:r>
          </a:p>
          <a:p>
            <a:endParaRPr lang="ru-RU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В книге приводится множество примеров использования разных форм организации образовательной деятельности, основанной на поддержке взрослыми познавательной активности, инициативы и сотрудничества в группах раннего </a:t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и дошкольного возраста.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D3DA04-967B-8C42-969E-109E0024C73F}"/>
              </a:ext>
            </a:extLst>
          </p:cNvPr>
          <p:cNvSpPr/>
          <p:nvPr/>
        </p:nvSpPr>
        <p:spPr>
          <a:xfrm>
            <a:off x="4896466" y="5550959"/>
            <a:ext cx="7220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http://vdohnovenie.space/catalog/inspiration-program/000003996/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5334DB-4F48-EC4D-B6C2-D0D21B3BAB54}"/>
              </a:ext>
            </a:extLst>
          </p:cNvPr>
          <p:cNvSpPr/>
          <p:nvPr/>
        </p:nvSpPr>
        <p:spPr>
          <a:xfrm>
            <a:off x="4943873" y="974079"/>
            <a:ext cx="2733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В. Михайлова-Свирская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/>
          <p:nvPr/>
        </p:nvSpPr>
        <p:spPr>
          <a:xfrm>
            <a:off x="11071834" y="1615723"/>
            <a:ext cx="514194" cy="546102"/>
          </a:xfrm>
          <a:custGeom>
            <a:avLst/>
            <a:gdLst/>
            <a:ahLst/>
            <a:cxnLst/>
            <a:rect l="l" t="t" r="r" b="b"/>
            <a:pathLst>
              <a:path w="21427" h="21600" extrusionOk="0">
                <a:moveTo>
                  <a:pt x="374" y="13472"/>
                </a:moveTo>
                <a:cubicBezTo>
                  <a:pt x="264" y="13138"/>
                  <a:pt x="153" y="12915"/>
                  <a:pt x="153" y="12581"/>
                </a:cubicBezTo>
                <a:cubicBezTo>
                  <a:pt x="-67" y="11134"/>
                  <a:pt x="-67" y="9687"/>
                  <a:pt x="264" y="8239"/>
                </a:cubicBezTo>
                <a:cubicBezTo>
                  <a:pt x="594" y="6903"/>
                  <a:pt x="1255" y="5678"/>
                  <a:pt x="2027" y="4454"/>
                </a:cubicBezTo>
                <a:cubicBezTo>
                  <a:pt x="2798" y="3340"/>
                  <a:pt x="3790" y="2449"/>
                  <a:pt x="5002" y="1670"/>
                </a:cubicBezTo>
                <a:cubicBezTo>
                  <a:pt x="6215" y="891"/>
                  <a:pt x="7537" y="334"/>
                  <a:pt x="8970" y="111"/>
                </a:cubicBezTo>
                <a:cubicBezTo>
                  <a:pt x="9411" y="111"/>
                  <a:pt x="9741" y="0"/>
                  <a:pt x="10182" y="0"/>
                </a:cubicBezTo>
                <a:cubicBezTo>
                  <a:pt x="12386" y="2672"/>
                  <a:pt x="12386" y="2672"/>
                  <a:pt x="12386" y="2672"/>
                </a:cubicBezTo>
                <a:cubicBezTo>
                  <a:pt x="10182" y="5010"/>
                  <a:pt x="10182" y="5010"/>
                  <a:pt x="10182" y="5010"/>
                </a:cubicBezTo>
                <a:cubicBezTo>
                  <a:pt x="10072" y="5010"/>
                  <a:pt x="9962" y="5010"/>
                  <a:pt x="9741" y="5122"/>
                </a:cubicBezTo>
                <a:cubicBezTo>
                  <a:pt x="6655" y="5567"/>
                  <a:pt x="4562" y="8573"/>
                  <a:pt x="5002" y="11802"/>
                </a:cubicBezTo>
                <a:cubicBezTo>
                  <a:pt x="5113" y="12025"/>
                  <a:pt x="5113" y="12247"/>
                  <a:pt x="5223" y="12581"/>
                </a:cubicBezTo>
                <a:cubicBezTo>
                  <a:pt x="5223" y="12581"/>
                  <a:pt x="5223" y="12581"/>
                  <a:pt x="5223" y="12581"/>
                </a:cubicBezTo>
                <a:cubicBezTo>
                  <a:pt x="3129" y="12136"/>
                  <a:pt x="3129" y="12136"/>
                  <a:pt x="3129" y="12136"/>
                </a:cubicBezTo>
                <a:cubicBezTo>
                  <a:pt x="2027" y="11802"/>
                  <a:pt x="2027" y="11802"/>
                  <a:pt x="2027" y="11802"/>
                </a:cubicBezTo>
                <a:cubicBezTo>
                  <a:pt x="1586" y="13027"/>
                  <a:pt x="1586" y="13027"/>
                  <a:pt x="1586" y="13027"/>
                </a:cubicBezTo>
                <a:cubicBezTo>
                  <a:pt x="925" y="15031"/>
                  <a:pt x="925" y="15031"/>
                  <a:pt x="925" y="15031"/>
                </a:cubicBezTo>
                <a:cubicBezTo>
                  <a:pt x="815" y="14808"/>
                  <a:pt x="704" y="14586"/>
                  <a:pt x="594" y="14363"/>
                </a:cubicBezTo>
                <a:cubicBezTo>
                  <a:pt x="594" y="14252"/>
                  <a:pt x="594" y="14140"/>
                  <a:pt x="484" y="14140"/>
                </a:cubicBezTo>
                <a:cubicBezTo>
                  <a:pt x="484" y="13918"/>
                  <a:pt x="374" y="13695"/>
                  <a:pt x="374" y="13472"/>
                </a:cubicBezTo>
                <a:close/>
                <a:moveTo>
                  <a:pt x="17125" y="17703"/>
                </a:moveTo>
                <a:cubicBezTo>
                  <a:pt x="15913" y="17926"/>
                  <a:pt x="15913" y="17926"/>
                  <a:pt x="15913" y="17926"/>
                </a:cubicBezTo>
                <a:cubicBezTo>
                  <a:pt x="15582" y="16812"/>
                  <a:pt x="15582" y="16812"/>
                  <a:pt x="15582" y="16812"/>
                </a:cubicBezTo>
                <a:cubicBezTo>
                  <a:pt x="15031" y="14697"/>
                  <a:pt x="15031" y="14697"/>
                  <a:pt x="15031" y="14697"/>
                </a:cubicBezTo>
                <a:cubicBezTo>
                  <a:pt x="14921" y="14808"/>
                  <a:pt x="14811" y="14808"/>
                  <a:pt x="14811" y="14920"/>
                </a:cubicBezTo>
                <a:cubicBezTo>
                  <a:pt x="14700" y="14920"/>
                  <a:pt x="14700" y="14920"/>
                  <a:pt x="14700" y="14920"/>
                </a:cubicBezTo>
                <a:cubicBezTo>
                  <a:pt x="14590" y="15031"/>
                  <a:pt x="14480" y="15142"/>
                  <a:pt x="14370" y="15254"/>
                </a:cubicBezTo>
                <a:cubicBezTo>
                  <a:pt x="14370" y="15365"/>
                  <a:pt x="14260" y="15365"/>
                  <a:pt x="14260" y="15365"/>
                </a:cubicBezTo>
                <a:cubicBezTo>
                  <a:pt x="14149" y="15476"/>
                  <a:pt x="14039" y="15588"/>
                  <a:pt x="13929" y="15699"/>
                </a:cubicBezTo>
                <a:cubicBezTo>
                  <a:pt x="13819" y="15699"/>
                  <a:pt x="13819" y="15699"/>
                  <a:pt x="13709" y="15699"/>
                </a:cubicBezTo>
                <a:cubicBezTo>
                  <a:pt x="13598" y="15810"/>
                  <a:pt x="13488" y="15922"/>
                  <a:pt x="13378" y="15922"/>
                </a:cubicBezTo>
                <a:cubicBezTo>
                  <a:pt x="13268" y="16033"/>
                  <a:pt x="13268" y="16033"/>
                  <a:pt x="13157" y="16033"/>
                </a:cubicBezTo>
                <a:cubicBezTo>
                  <a:pt x="13047" y="16144"/>
                  <a:pt x="12937" y="16144"/>
                  <a:pt x="12827" y="16256"/>
                </a:cubicBezTo>
                <a:cubicBezTo>
                  <a:pt x="12717" y="16256"/>
                  <a:pt x="12606" y="16256"/>
                  <a:pt x="12496" y="16367"/>
                </a:cubicBezTo>
                <a:cubicBezTo>
                  <a:pt x="12386" y="16367"/>
                  <a:pt x="12386" y="16367"/>
                  <a:pt x="12276" y="16367"/>
                </a:cubicBezTo>
                <a:cubicBezTo>
                  <a:pt x="12055" y="16478"/>
                  <a:pt x="11835" y="16478"/>
                  <a:pt x="11615" y="16590"/>
                </a:cubicBezTo>
                <a:cubicBezTo>
                  <a:pt x="11394" y="16590"/>
                  <a:pt x="11174" y="16590"/>
                  <a:pt x="10843" y="16590"/>
                </a:cubicBezTo>
                <a:cubicBezTo>
                  <a:pt x="10843" y="16590"/>
                  <a:pt x="10843" y="16590"/>
                  <a:pt x="10733" y="16590"/>
                </a:cubicBezTo>
                <a:cubicBezTo>
                  <a:pt x="10733" y="16590"/>
                  <a:pt x="10733" y="16590"/>
                  <a:pt x="10733" y="16590"/>
                </a:cubicBezTo>
                <a:cubicBezTo>
                  <a:pt x="10513" y="16590"/>
                  <a:pt x="10182" y="16590"/>
                  <a:pt x="9962" y="16590"/>
                </a:cubicBezTo>
                <a:cubicBezTo>
                  <a:pt x="9962" y="16590"/>
                  <a:pt x="9962" y="16590"/>
                  <a:pt x="9962" y="16590"/>
                </a:cubicBezTo>
                <a:cubicBezTo>
                  <a:pt x="9741" y="16478"/>
                  <a:pt x="9521" y="16478"/>
                  <a:pt x="9300" y="16478"/>
                </a:cubicBezTo>
                <a:cubicBezTo>
                  <a:pt x="9190" y="16367"/>
                  <a:pt x="9080" y="16367"/>
                  <a:pt x="8970" y="16367"/>
                </a:cubicBezTo>
                <a:cubicBezTo>
                  <a:pt x="8860" y="16256"/>
                  <a:pt x="8749" y="16256"/>
                  <a:pt x="8529" y="16144"/>
                </a:cubicBezTo>
                <a:cubicBezTo>
                  <a:pt x="8419" y="16144"/>
                  <a:pt x="8419" y="16144"/>
                  <a:pt x="8309" y="16033"/>
                </a:cubicBezTo>
                <a:cubicBezTo>
                  <a:pt x="8198" y="16033"/>
                  <a:pt x="7978" y="15922"/>
                  <a:pt x="7868" y="15810"/>
                </a:cubicBezTo>
                <a:cubicBezTo>
                  <a:pt x="7757" y="15810"/>
                  <a:pt x="7757" y="15810"/>
                  <a:pt x="7647" y="15699"/>
                </a:cubicBezTo>
                <a:cubicBezTo>
                  <a:pt x="7537" y="15588"/>
                  <a:pt x="7427" y="15588"/>
                  <a:pt x="7206" y="15476"/>
                </a:cubicBezTo>
                <a:cubicBezTo>
                  <a:pt x="7206" y="15365"/>
                  <a:pt x="7096" y="15365"/>
                  <a:pt x="6986" y="15254"/>
                </a:cubicBezTo>
                <a:cubicBezTo>
                  <a:pt x="6876" y="15142"/>
                  <a:pt x="6766" y="15031"/>
                  <a:pt x="6655" y="14920"/>
                </a:cubicBezTo>
                <a:cubicBezTo>
                  <a:pt x="6545" y="14920"/>
                  <a:pt x="6545" y="14808"/>
                  <a:pt x="6435" y="14808"/>
                </a:cubicBezTo>
                <a:cubicBezTo>
                  <a:pt x="6325" y="14586"/>
                  <a:pt x="6215" y="14363"/>
                  <a:pt x="5994" y="14140"/>
                </a:cubicBezTo>
                <a:cubicBezTo>
                  <a:pt x="2798" y="13361"/>
                  <a:pt x="2798" y="13361"/>
                  <a:pt x="2798" y="13361"/>
                </a:cubicBezTo>
                <a:cubicBezTo>
                  <a:pt x="1696" y="16701"/>
                  <a:pt x="1696" y="16701"/>
                  <a:pt x="1696" y="16701"/>
                </a:cubicBezTo>
                <a:cubicBezTo>
                  <a:pt x="2468" y="17814"/>
                  <a:pt x="3349" y="18816"/>
                  <a:pt x="4451" y="19596"/>
                </a:cubicBezTo>
                <a:cubicBezTo>
                  <a:pt x="5553" y="20375"/>
                  <a:pt x="6876" y="21043"/>
                  <a:pt x="8198" y="21377"/>
                </a:cubicBezTo>
                <a:cubicBezTo>
                  <a:pt x="8529" y="21377"/>
                  <a:pt x="8970" y="21489"/>
                  <a:pt x="9300" y="21489"/>
                </a:cubicBezTo>
                <a:cubicBezTo>
                  <a:pt x="9521" y="21600"/>
                  <a:pt x="9631" y="21600"/>
                  <a:pt x="9741" y="21600"/>
                </a:cubicBezTo>
                <a:cubicBezTo>
                  <a:pt x="9962" y="21600"/>
                  <a:pt x="10292" y="21600"/>
                  <a:pt x="10513" y="21600"/>
                </a:cubicBezTo>
                <a:cubicBezTo>
                  <a:pt x="10733" y="21600"/>
                  <a:pt x="10953" y="21600"/>
                  <a:pt x="11174" y="21600"/>
                </a:cubicBezTo>
                <a:cubicBezTo>
                  <a:pt x="11284" y="21600"/>
                  <a:pt x="11394" y="21600"/>
                  <a:pt x="11504" y="21600"/>
                </a:cubicBezTo>
                <a:cubicBezTo>
                  <a:pt x="11835" y="21600"/>
                  <a:pt x="12055" y="21489"/>
                  <a:pt x="12386" y="21489"/>
                </a:cubicBezTo>
                <a:cubicBezTo>
                  <a:pt x="13819" y="21266"/>
                  <a:pt x="15251" y="20709"/>
                  <a:pt x="16464" y="19930"/>
                </a:cubicBezTo>
                <a:cubicBezTo>
                  <a:pt x="17566" y="19262"/>
                  <a:pt x="18447" y="18371"/>
                  <a:pt x="19329" y="17258"/>
                </a:cubicBezTo>
                <a:lnTo>
                  <a:pt x="17125" y="17703"/>
                </a:lnTo>
                <a:close/>
                <a:moveTo>
                  <a:pt x="21313" y="9019"/>
                </a:moveTo>
                <a:cubicBezTo>
                  <a:pt x="20982" y="7571"/>
                  <a:pt x="20541" y="6235"/>
                  <a:pt x="19770" y="5010"/>
                </a:cubicBezTo>
                <a:cubicBezTo>
                  <a:pt x="18998" y="3897"/>
                  <a:pt x="18117" y="2895"/>
                  <a:pt x="16904" y="2004"/>
                </a:cubicBezTo>
                <a:cubicBezTo>
                  <a:pt x="15802" y="1225"/>
                  <a:pt x="14590" y="668"/>
                  <a:pt x="13268" y="334"/>
                </a:cubicBezTo>
                <a:cubicBezTo>
                  <a:pt x="12827" y="223"/>
                  <a:pt x="12386" y="111"/>
                  <a:pt x="1205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3378" y="1781"/>
                  <a:pt x="13378" y="1781"/>
                  <a:pt x="13378" y="1781"/>
                </a:cubicBezTo>
                <a:cubicBezTo>
                  <a:pt x="14260" y="2672"/>
                  <a:pt x="14260" y="2672"/>
                  <a:pt x="14260" y="2672"/>
                </a:cubicBezTo>
                <a:cubicBezTo>
                  <a:pt x="13378" y="3563"/>
                  <a:pt x="13378" y="3563"/>
                  <a:pt x="13378" y="3563"/>
                </a:cubicBezTo>
                <a:cubicBezTo>
                  <a:pt x="11835" y="5122"/>
                  <a:pt x="11835" y="5122"/>
                  <a:pt x="11835" y="5122"/>
                </a:cubicBezTo>
                <a:cubicBezTo>
                  <a:pt x="14149" y="5567"/>
                  <a:pt x="16023" y="7460"/>
                  <a:pt x="16353" y="9909"/>
                </a:cubicBezTo>
                <a:cubicBezTo>
                  <a:pt x="16574" y="11023"/>
                  <a:pt x="16353" y="12247"/>
                  <a:pt x="15913" y="13249"/>
                </a:cubicBezTo>
                <a:cubicBezTo>
                  <a:pt x="16904" y="16367"/>
                  <a:pt x="16904" y="16367"/>
                  <a:pt x="16904" y="16367"/>
                </a:cubicBezTo>
                <a:cubicBezTo>
                  <a:pt x="20211" y="15699"/>
                  <a:pt x="20211" y="15699"/>
                  <a:pt x="20211" y="15699"/>
                </a:cubicBezTo>
                <a:cubicBezTo>
                  <a:pt x="20651" y="14920"/>
                  <a:pt x="20872" y="14140"/>
                  <a:pt x="21092" y="13361"/>
                </a:cubicBezTo>
                <a:cubicBezTo>
                  <a:pt x="21423" y="11913"/>
                  <a:pt x="21533" y="10466"/>
                  <a:pt x="21313" y="90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2549329373"/>
              </p:ext>
            </p:extLst>
          </p:nvPr>
        </p:nvGraphicFramePr>
        <p:xfrm>
          <a:off x="658814" y="1052513"/>
          <a:ext cx="8858250" cy="511494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28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180000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 smtClean="0"/>
                        <a:t>Обеспечить готовность </a:t>
                      </a:r>
                      <a:r>
                        <a:rPr lang="ru-RU" sz="1600" b="0" dirty="0" smtClean="0"/>
                        <a:t>детей к </a:t>
                      </a:r>
                      <a:r>
                        <a:rPr lang="ru-RU" sz="1600" b="0" dirty="0" smtClean="0"/>
                        <a:t>освоению программы начальной школы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Обеспечить</a:t>
                      </a:r>
                      <a:r>
                        <a:rPr lang="ru-RU" sz="1600" b="0" baseline="0" dirty="0" smtClean="0"/>
                        <a:t> преемственность содержания, форм и методов обучения с учетом возрастных особенностей и ведущих форм детской активности</a:t>
                      </a:r>
                      <a:endParaRPr lang="ru-RU" sz="1600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4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180000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Использование в</a:t>
                      </a:r>
                      <a:r>
                        <a:rPr lang="ru-RU" sz="1600" baseline="0" dirty="0" smtClean="0"/>
                        <a:t> дошкольном образовании </a:t>
                      </a:r>
                      <a:r>
                        <a:rPr lang="ru-RU" sz="1600" baseline="0" dirty="0" err="1" smtClean="0"/>
                        <a:t>возрастосообразных</a:t>
                      </a:r>
                      <a:r>
                        <a:rPr lang="ru-RU" sz="1600" baseline="0" dirty="0" smtClean="0"/>
                        <a:t> детских форм и методов организации обучения, способствующих активному включению в школьное обучение и : </a:t>
                      </a:r>
                      <a:r>
                        <a:rPr lang="ru-RU" sz="1600" baseline="0" dirty="0" smtClean="0"/>
                        <a:t>игры и игровых технологий, совместной проектной работы, исследований, микро-обучения, работы в команде, в мини-группах, </a:t>
                      </a:r>
                      <a:r>
                        <a:rPr lang="ru-RU" sz="1600" baseline="0" dirty="0" smtClean="0"/>
                        <a:t>в </a:t>
                      </a:r>
                      <a:r>
                        <a:rPr lang="ru-RU" sz="1600" baseline="0" dirty="0" smtClean="0"/>
                        <a:t>парах, индивидуальной работы. </a:t>
                      </a:r>
                      <a:endParaRPr lang="ru-RU" sz="1600" b="0" baseline="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baseline="0" dirty="0" smtClean="0"/>
                        <a:t>Формирование первичных представлений об окружающем мире и инструментах изучения и взаимодействия с ним, предпосылок грамотности</a:t>
                      </a:r>
                      <a:endParaRPr lang="ru-RU" sz="1600" baseline="0" dirty="0" smtClean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70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180000" marT="180000" marB="180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Организация образовательного процесса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с использованием современных эффективных методов </a:t>
                      </a:r>
                      <a:r>
                        <a:rPr lang="ru-RU" sz="1600" baseline="0" dirty="0" smtClean="0"/>
                        <a:t>дифференцированного обучения.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baseline="0" dirty="0" smtClean="0"/>
                        <a:t>Насыщение образовательного процесса содержанием, формирующим основы для освоения содержания начального образования. </a:t>
                      </a:r>
                      <a:endParaRPr lang="ru-RU" sz="1600" b="0" baseline="0" dirty="0" smtClean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Google Shape;240;p25"/>
          <p:cNvSpPr txBox="1"/>
          <p:nvPr/>
        </p:nvSpPr>
        <p:spPr>
          <a:xfrm>
            <a:off x="305314" y="141075"/>
            <a:ext cx="10638600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3 : “Образовательная программа”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pic>
        <p:nvPicPr>
          <p:cNvPr id="8" name="Google Shape;237;p25" descr="Google Shape;298;p26"/>
          <p:cNvPicPr preferRelativeResize="0"/>
          <p:nvPr/>
        </p:nvPicPr>
        <p:blipFill rotWithShape="1">
          <a:blip r:embed="rId3">
            <a:alphaModFix/>
          </a:blip>
          <a:srcRect l="41124" r="37838"/>
          <a:stretch/>
        </p:blipFill>
        <p:spPr>
          <a:xfrm>
            <a:off x="9594382" y="0"/>
            <a:ext cx="2341225" cy="66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8;p25"/>
          <p:cNvSpPr/>
          <p:nvPr/>
        </p:nvSpPr>
        <p:spPr>
          <a:xfrm>
            <a:off x="10400927" y="1711775"/>
            <a:ext cx="514194" cy="546102"/>
          </a:xfrm>
          <a:custGeom>
            <a:avLst/>
            <a:gdLst/>
            <a:ahLst/>
            <a:cxnLst/>
            <a:rect l="l" t="t" r="r" b="b"/>
            <a:pathLst>
              <a:path w="21427" h="21600" extrusionOk="0">
                <a:moveTo>
                  <a:pt x="374" y="13472"/>
                </a:moveTo>
                <a:cubicBezTo>
                  <a:pt x="264" y="13138"/>
                  <a:pt x="153" y="12915"/>
                  <a:pt x="153" y="12581"/>
                </a:cubicBezTo>
                <a:cubicBezTo>
                  <a:pt x="-67" y="11134"/>
                  <a:pt x="-67" y="9687"/>
                  <a:pt x="264" y="8239"/>
                </a:cubicBezTo>
                <a:cubicBezTo>
                  <a:pt x="594" y="6903"/>
                  <a:pt x="1255" y="5678"/>
                  <a:pt x="2027" y="4454"/>
                </a:cubicBezTo>
                <a:cubicBezTo>
                  <a:pt x="2798" y="3340"/>
                  <a:pt x="3790" y="2449"/>
                  <a:pt x="5002" y="1670"/>
                </a:cubicBezTo>
                <a:cubicBezTo>
                  <a:pt x="6215" y="891"/>
                  <a:pt x="7537" y="334"/>
                  <a:pt x="8970" y="111"/>
                </a:cubicBezTo>
                <a:cubicBezTo>
                  <a:pt x="9411" y="111"/>
                  <a:pt x="9741" y="0"/>
                  <a:pt x="10182" y="0"/>
                </a:cubicBezTo>
                <a:cubicBezTo>
                  <a:pt x="12386" y="2672"/>
                  <a:pt x="12386" y="2672"/>
                  <a:pt x="12386" y="2672"/>
                </a:cubicBezTo>
                <a:cubicBezTo>
                  <a:pt x="10182" y="5010"/>
                  <a:pt x="10182" y="5010"/>
                  <a:pt x="10182" y="5010"/>
                </a:cubicBezTo>
                <a:cubicBezTo>
                  <a:pt x="10072" y="5010"/>
                  <a:pt x="9962" y="5010"/>
                  <a:pt x="9741" y="5122"/>
                </a:cubicBezTo>
                <a:cubicBezTo>
                  <a:pt x="6655" y="5567"/>
                  <a:pt x="4562" y="8573"/>
                  <a:pt x="5002" y="11802"/>
                </a:cubicBezTo>
                <a:cubicBezTo>
                  <a:pt x="5113" y="12025"/>
                  <a:pt x="5113" y="12247"/>
                  <a:pt x="5223" y="12581"/>
                </a:cubicBezTo>
                <a:cubicBezTo>
                  <a:pt x="5223" y="12581"/>
                  <a:pt x="5223" y="12581"/>
                  <a:pt x="5223" y="12581"/>
                </a:cubicBezTo>
                <a:cubicBezTo>
                  <a:pt x="3129" y="12136"/>
                  <a:pt x="3129" y="12136"/>
                  <a:pt x="3129" y="12136"/>
                </a:cubicBezTo>
                <a:cubicBezTo>
                  <a:pt x="2027" y="11802"/>
                  <a:pt x="2027" y="11802"/>
                  <a:pt x="2027" y="11802"/>
                </a:cubicBezTo>
                <a:cubicBezTo>
                  <a:pt x="1586" y="13027"/>
                  <a:pt x="1586" y="13027"/>
                  <a:pt x="1586" y="13027"/>
                </a:cubicBezTo>
                <a:cubicBezTo>
                  <a:pt x="925" y="15031"/>
                  <a:pt x="925" y="15031"/>
                  <a:pt x="925" y="15031"/>
                </a:cubicBezTo>
                <a:cubicBezTo>
                  <a:pt x="815" y="14808"/>
                  <a:pt x="704" y="14586"/>
                  <a:pt x="594" y="14363"/>
                </a:cubicBezTo>
                <a:cubicBezTo>
                  <a:pt x="594" y="14252"/>
                  <a:pt x="594" y="14140"/>
                  <a:pt x="484" y="14140"/>
                </a:cubicBezTo>
                <a:cubicBezTo>
                  <a:pt x="484" y="13918"/>
                  <a:pt x="374" y="13695"/>
                  <a:pt x="374" y="13472"/>
                </a:cubicBezTo>
                <a:close/>
                <a:moveTo>
                  <a:pt x="17125" y="17703"/>
                </a:moveTo>
                <a:cubicBezTo>
                  <a:pt x="15913" y="17926"/>
                  <a:pt x="15913" y="17926"/>
                  <a:pt x="15913" y="17926"/>
                </a:cubicBezTo>
                <a:cubicBezTo>
                  <a:pt x="15582" y="16812"/>
                  <a:pt x="15582" y="16812"/>
                  <a:pt x="15582" y="16812"/>
                </a:cubicBezTo>
                <a:cubicBezTo>
                  <a:pt x="15031" y="14697"/>
                  <a:pt x="15031" y="14697"/>
                  <a:pt x="15031" y="14697"/>
                </a:cubicBezTo>
                <a:cubicBezTo>
                  <a:pt x="14921" y="14808"/>
                  <a:pt x="14811" y="14808"/>
                  <a:pt x="14811" y="14920"/>
                </a:cubicBezTo>
                <a:cubicBezTo>
                  <a:pt x="14700" y="14920"/>
                  <a:pt x="14700" y="14920"/>
                  <a:pt x="14700" y="14920"/>
                </a:cubicBezTo>
                <a:cubicBezTo>
                  <a:pt x="14590" y="15031"/>
                  <a:pt x="14480" y="15142"/>
                  <a:pt x="14370" y="15254"/>
                </a:cubicBezTo>
                <a:cubicBezTo>
                  <a:pt x="14370" y="15365"/>
                  <a:pt x="14260" y="15365"/>
                  <a:pt x="14260" y="15365"/>
                </a:cubicBezTo>
                <a:cubicBezTo>
                  <a:pt x="14149" y="15476"/>
                  <a:pt x="14039" y="15588"/>
                  <a:pt x="13929" y="15699"/>
                </a:cubicBezTo>
                <a:cubicBezTo>
                  <a:pt x="13819" y="15699"/>
                  <a:pt x="13819" y="15699"/>
                  <a:pt x="13709" y="15699"/>
                </a:cubicBezTo>
                <a:cubicBezTo>
                  <a:pt x="13598" y="15810"/>
                  <a:pt x="13488" y="15922"/>
                  <a:pt x="13378" y="15922"/>
                </a:cubicBezTo>
                <a:cubicBezTo>
                  <a:pt x="13268" y="16033"/>
                  <a:pt x="13268" y="16033"/>
                  <a:pt x="13157" y="16033"/>
                </a:cubicBezTo>
                <a:cubicBezTo>
                  <a:pt x="13047" y="16144"/>
                  <a:pt x="12937" y="16144"/>
                  <a:pt x="12827" y="16256"/>
                </a:cubicBezTo>
                <a:cubicBezTo>
                  <a:pt x="12717" y="16256"/>
                  <a:pt x="12606" y="16256"/>
                  <a:pt x="12496" y="16367"/>
                </a:cubicBezTo>
                <a:cubicBezTo>
                  <a:pt x="12386" y="16367"/>
                  <a:pt x="12386" y="16367"/>
                  <a:pt x="12276" y="16367"/>
                </a:cubicBezTo>
                <a:cubicBezTo>
                  <a:pt x="12055" y="16478"/>
                  <a:pt x="11835" y="16478"/>
                  <a:pt x="11615" y="16590"/>
                </a:cubicBezTo>
                <a:cubicBezTo>
                  <a:pt x="11394" y="16590"/>
                  <a:pt x="11174" y="16590"/>
                  <a:pt x="10843" y="16590"/>
                </a:cubicBezTo>
                <a:cubicBezTo>
                  <a:pt x="10843" y="16590"/>
                  <a:pt x="10843" y="16590"/>
                  <a:pt x="10733" y="16590"/>
                </a:cubicBezTo>
                <a:cubicBezTo>
                  <a:pt x="10733" y="16590"/>
                  <a:pt x="10733" y="16590"/>
                  <a:pt x="10733" y="16590"/>
                </a:cubicBezTo>
                <a:cubicBezTo>
                  <a:pt x="10513" y="16590"/>
                  <a:pt x="10182" y="16590"/>
                  <a:pt x="9962" y="16590"/>
                </a:cubicBezTo>
                <a:cubicBezTo>
                  <a:pt x="9962" y="16590"/>
                  <a:pt x="9962" y="16590"/>
                  <a:pt x="9962" y="16590"/>
                </a:cubicBezTo>
                <a:cubicBezTo>
                  <a:pt x="9741" y="16478"/>
                  <a:pt x="9521" y="16478"/>
                  <a:pt x="9300" y="16478"/>
                </a:cubicBezTo>
                <a:cubicBezTo>
                  <a:pt x="9190" y="16367"/>
                  <a:pt x="9080" y="16367"/>
                  <a:pt x="8970" y="16367"/>
                </a:cubicBezTo>
                <a:cubicBezTo>
                  <a:pt x="8860" y="16256"/>
                  <a:pt x="8749" y="16256"/>
                  <a:pt x="8529" y="16144"/>
                </a:cubicBezTo>
                <a:cubicBezTo>
                  <a:pt x="8419" y="16144"/>
                  <a:pt x="8419" y="16144"/>
                  <a:pt x="8309" y="16033"/>
                </a:cubicBezTo>
                <a:cubicBezTo>
                  <a:pt x="8198" y="16033"/>
                  <a:pt x="7978" y="15922"/>
                  <a:pt x="7868" y="15810"/>
                </a:cubicBezTo>
                <a:cubicBezTo>
                  <a:pt x="7757" y="15810"/>
                  <a:pt x="7757" y="15810"/>
                  <a:pt x="7647" y="15699"/>
                </a:cubicBezTo>
                <a:cubicBezTo>
                  <a:pt x="7537" y="15588"/>
                  <a:pt x="7427" y="15588"/>
                  <a:pt x="7206" y="15476"/>
                </a:cubicBezTo>
                <a:cubicBezTo>
                  <a:pt x="7206" y="15365"/>
                  <a:pt x="7096" y="15365"/>
                  <a:pt x="6986" y="15254"/>
                </a:cubicBezTo>
                <a:cubicBezTo>
                  <a:pt x="6876" y="15142"/>
                  <a:pt x="6766" y="15031"/>
                  <a:pt x="6655" y="14920"/>
                </a:cubicBezTo>
                <a:cubicBezTo>
                  <a:pt x="6545" y="14920"/>
                  <a:pt x="6545" y="14808"/>
                  <a:pt x="6435" y="14808"/>
                </a:cubicBezTo>
                <a:cubicBezTo>
                  <a:pt x="6325" y="14586"/>
                  <a:pt x="6215" y="14363"/>
                  <a:pt x="5994" y="14140"/>
                </a:cubicBezTo>
                <a:cubicBezTo>
                  <a:pt x="2798" y="13361"/>
                  <a:pt x="2798" y="13361"/>
                  <a:pt x="2798" y="13361"/>
                </a:cubicBezTo>
                <a:cubicBezTo>
                  <a:pt x="1696" y="16701"/>
                  <a:pt x="1696" y="16701"/>
                  <a:pt x="1696" y="16701"/>
                </a:cubicBezTo>
                <a:cubicBezTo>
                  <a:pt x="2468" y="17814"/>
                  <a:pt x="3349" y="18816"/>
                  <a:pt x="4451" y="19596"/>
                </a:cubicBezTo>
                <a:cubicBezTo>
                  <a:pt x="5553" y="20375"/>
                  <a:pt x="6876" y="21043"/>
                  <a:pt x="8198" y="21377"/>
                </a:cubicBezTo>
                <a:cubicBezTo>
                  <a:pt x="8529" y="21377"/>
                  <a:pt x="8970" y="21489"/>
                  <a:pt x="9300" y="21489"/>
                </a:cubicBezTo>
                <a:cubicBezTo>
                  <a:pt x="9521" y="21600"/>
                  <a:pt x="9631" y="21600"/>
                  <a:pt x="9741" y="21600"/>
                </a:cubicBezTo>
                <a:cubicBezTo>
                  <a:pt x="9962" y="21600"/>
                  <a:pt x="10292" y="21600"/>
                  <a:pt x="10513" y="21600"/>
                </a:cubicBezTo>
                <a:cubicBezTo>
                  <a:pt x="10733" y="21600"/>
                  <a:pt x="10953" y="21600"/>
                  <a:pt x="11174" y="21600"/>
                </a:cubicBezTo>
                <a:cubicBezTo>
                  <a:pt x="11284" y="21600"/>
                  <a:pt x="11394" y="21600"/>
                  <a:pt x="11504" y="21600"/>
                </a:cubicBezTo>
                <a:cubicBezTo>
                  <a:pt x="11835" y="21600"/>
                  <a:pt x="12055" y="21489"/>
                  <a:pt x="12386" y="21489"/>
                </a:cubicBezTo>
                <a:cubicBezTo>
                  <a:pt x="13819" y="21266"/>
                  <a:pt x="15251" y="20709"/>
                  <a:pt x="16464" y="19930"/>
                </a:cubicBezTo>
                <a:cubicBezTo>
                  <a:pt x="17566" y="19262"/>
                  <a:pt x="18447" y="18371"/>
                  <a:pt x="19329" y="17258"/>
                </a:cubicBezTo>
                <a:lnTo>
                  <a:pt x="17125" y="17703"/>
                </a:lnTo>
                <a:close/>
                <a:moveTo>
                  <a:pt x="21313" y="9019"/>
                </a:moveTo>
                <a:cubicBezTo>
                  <a:pt x="20982" y="7571"/>
                  <a:pt x="20541" y="6235"/>
                  <a:pt x="19770" y="5010"/>
                </a:cubicBezTo>
                <a:cubicBezTo>
                  <a:pt x="18998" y="3897"/>
                  <a:pt x="18117" y="2895"/>
                  <a:pt x="16904" y="2004"/>
                </a:cubicBezTo>
                <a:cubicBezTo>
                  <a:pt x="15802" y="1225"/>
                  <a:pt x="14590" y="668"/>
                  <a:pt x="13268" y="334"/>
                </a:cubicBezTo>
                <a:cubicBezTo>
                  <a:pt x="12827" y="223"/>
                  <a:pt x="12386" y="111"/>
                  <a:pt x="1205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3378" y="1781"/>
                  <a:pt x="13378" y="1781"/>
                  <a:pt x="13378" y="1781"/>
                </a:cubicBezTo>
                <a:cubicBezTo>
                  <a:pt x="14260" y="2672"/>
                  <a:pt x="14260" y="2672"/>
                  <a:pt x="14260" y="2672"/>
                </a:cubicBezTo>
                <a:cubicBezTo>
                  <a:pt x="13378" y="3563"/>
                  <a:pt x="13378" y="3563"/>
                  <a:pt x="13378" y="3563"/>
                </a:cubicBezTo>
                <a:cubicBezTo>
                  <a:pt x="11835" y="5122"/>
                  <a:pt x="11835" y="5122"/>
                  <a:pt x="11835" y="5122"/>
                </a:cubicBezTo>
                <a:cubicBezTo>
                  <a:pt x="14149" y="5567"/>
                  <a:pt x="16023" y="7460"/>
                  <a:pt x="16353" y="9909"/>
                </a:cubicBezTo>
                <a:cubicBezTo>
                  <a:pt x="16574" y="11023"/>
                  <a:pt x="16353" y="12247"/>
                  <a:pt x="15913" y="13249"/>
                </a:cubicBezTo>
                <a:cubicBezTo>
                  <a:pt x="16904" y="16367"/>
                  <a:pt x="16904" y="16367"/>
                  <a:pt x="16904" y="16367"/>
                </a:cubicBezTo>
                <a:cubicBezTo>
                  <a:pt x="20211" y="15699"/>
                  <a:pt x="20211" y="15699"/>
                  <a:pt x="20211" y="15699"/>
                </a:cubicBezTo>
                <a:cubicBezTo>
                  <a:pt x="20651" y="14920"/>
                  <a:pt x="20872" y="14140"/>
                  <a:pt x="21092" y="13361"/>
                </a:cubicBezTo>
                <a:cubicBezTo>
                  <a:pt x="21423" y="11913"/>
                  <a:pt x="21533" y="10466"/>
                  <a:pt x="21313" y="90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39;p25"/>
          <p:cNvSpPr txBox="1"/>
          <p:nvPr/>
        </p:nvSpPr>
        <p:spPr>
          <a:xfrm>
            <a:off x="9280893" y="2479611"/>
            <a:ext cx="23853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ОБРАЗОВ.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ПРОГРАММА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endParaRPr sz="2000" dirty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32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489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29961" y="1358005"/>
            <a:ext cx="485887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Образовательная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среда</a:t>
            </a:r>
          </a:p>
          <a:p>
            <a:pPr algn="ctr"/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 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преемственности</a:t>
            </a:r>
          </a:p>
          <a:p>
            <a:pPr algn="ctr"/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r>
              <a:rPr lang="ru-RU" sz="1600" b="1" spc="50" dirty="0">
                <a:solidFill>
                  <a:schemeClr val="tx1"/>
                </a:solidFill>
                <a:cs typeface="Calibri" panose="020F0502020204030204" pitchFamily="34" charset="0"/>
              </a:rPr>
              <a:t>Образовательная среда – это система социальных и материальных условий обучения </a:t>
            </a:r>
            <a:r>
              <a:rPr lang="ru-RU" sz="16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и </a:t>
            </a:r>
            <a:r>
              <a:rPr lang="ru-RU" sz="16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воспитания </a:t>
            </a:r>
            <a:r>
              <a:rPr lang="ru-RU" sz="16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ребенка. </a:t>
            </a:r>
            <a:endParaRPr lang="ru-RU" sz="16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30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67" r="2344" b="-167"/>
          <a:stretch/>
        </p:blipFill>
        <p:spPr>
          <a:xfrm>
            <a:off x="5000878" y="873125"/>
            <a:ext cx="6783135" cy="4831759"/>
          </a:xfrm>
          <a:prstGeom prst="rect">
            <a:avLst/>
          </a:prstGeom>
          <a:noFill/>
          <a:ln w="190500" cap="sq">
            <a:noFill/>
            <a:miter lim="800000"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873126"/>
            <a:ext cx="4406773" cy="2739164"/>
          </a:xfrm>
          <a:prstGeom prst="rect">
            <a:avLst/>
          </a:prstGeom>
          <a:noFill/>
          <a:ln w="88900" cap="sq">
            <a:noFill/>
            <a:miter lim="800000"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91262" y="3636566"/>
            <a:ext cx="450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Пространство создает условия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для реализации индивидуальных образовательных траекторий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446" y="190697"/>
            <a:ext cx="103897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alt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Организация образовательного пространства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43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3"/>
          <a:stretch/>
        </p:blipFill>
        <p:spPr>
          <a:xfrm>
            <a:off x="407988" y="1246194"/>
            <a:ext cx="7742351" cy="513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r="8723"/>
          <a:stretch/>
        </p:blipFill>
        <p:spPr>
          <a:xfrm>
            <a:off x="8374647" y="1246172"/>
            <a:ext cx="3409366" cy="2269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25123"/>
          <a:stretch/>
        </p:blipFill>
        <p:spPr>
          <a:xfrm>
            <a:off x="8374647" y="3598241"/>
            <a:ext cx="3409365" cy="27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4700" y="746146"/>
            <a:ext cx="11489313" cy="369332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+mn-lt"/>
              </a:rPr>
              <a:t>Пространство создает условия для реализации индивидуальных образовательных траекторий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446" y="190697"/>
            <a:ext cx="103897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alt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Организация образовательного пространства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92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Прямоугольник 10">
            <a:extLst>
              <a:ext uri="{FF2B5EF4-FFF2-40B4-BE49-F238E27FC236}">
                <a16:creationId xmlns:a16="http://schemas.microsoft.com/office/drawing/2014/main" id="{DB446FEE-5E1F-4F63-8DE9-7F0EB883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785" y="1366542"/>
            <a:ext cx="5947697" cy="14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55" tIns="41477" rIns="82955" bIns="41477">
            <a:spAutoFit/>
          </a:bodyPr>
          <a:lstStyle/>
          <a:p>
            <a:r>
              <a:rPr lang="ru-RU" altLang="ru-RU" sz="18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Образовательное </a:t>
            </a:r>
            <a:r>
              <a:rPr lang="ru-RU" altLang="ru-RU" sz="18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пространство предоставляет </a:t>
            </a:r>
            <a:r>
              <a:rPr lang="ru-RU" altLang="ru-RU" sz="18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детям развернутые возможности по приобретению новых знаний </a:t>
            </a:r>
            <a:r>
              <a:rPr lang="ru-RU" altLang="ru-RU" sz="18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altLang="ru-RU" sz="18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применения их </a:t>
            </a:r>
            <a:r>
              <a:rPr lang="ru-RU" altLang="ru-RU" sz="1800" b="1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altLang="ru-RU" sz="1800" b="1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увлекательных детских проектах </a:t>
            </a:r>
            <a:r>
              <a:rPr lang="ru-RU" altLang="ru-RU" sz="1800" b="1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altLang="ru-RU" sz="1800" b="1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повседневной жизни</a:t>
            </a:r>
            <a:r>
              <a:rPr lang="ru-RU" altLang="ru-RU" sz="1800" b="1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 </a:t>
            </a:r>
            <a:r>
              <a:rPr lang="ru-RU" altLang="ru-RU" sz="18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Предоставляет возможности для двигательной активности в течение дня.</a:t>
            </a:r>
            <a:endParaRPr lang="ru-RU" altLang="ru-RU" sz="1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2370"/>
          <a:stretch/>
        </p:blipFill>
        <p:spPr bwMode="auto">
          <a:xfrm>
            <a:off x="407987" y="3500985"/>
            <a:ext cx="4730455" cy="2880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extLst/>
        </p:spPr>
      </p:pic>
      <p:pic>
        <p:nvPicPr>
          <p:cNvPr id="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77" y="3504443"/>
            <a:ext cx="4242236" cy="2877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extLst/>
        </p:spPr>
      </p:pic>
      <p:pic>
        <p:nvPicPr>
          <p:cNvPr id="7" name="Picture 2" descr="shutterstock_3533511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r="33463"/>
          <a:stretch>
            <a:fillRect/>
          </a:stretch>
        </p:blipFill>
        <p:spPr bwMode="auto">
          <a:xfrm>
            <a:off x="5319406" y="3504443"/>
            <a:ext cx="2033359" cy="2879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C4249D-70C4-47BB-9427-A46C50186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1" y="1065671"/>
            <a:ext cx="2052095" cy="2172964"/>
          </a:xfrm>
          <a:prstGeom prst="rect">
            <a:avLst/>
          </a:prstGeom>
        </p:spPr>
      </p:pic>
      <p:pic>
        <p:nvPicPr>
          <p:cNvPr id="10" name="Google Shape;75;p16" descr="https://lh6.googleusercontent.com/GJV6o_t9O_wU19YVLJpepo-MzfKZZNW4z3Y53QA0yJIaeDB0KbWYXPp6dlVkuZPrLzD5nIUU3t08EBW27zo6p2B6de_yzSKoD7_VFvzoX3LzNnSssPYkYPpuwetpHm3LM7VrNuY"/>
          <p:cNvPicPr preferRelativeResize="0"/>
          <p:nvPr/>
        </p:nvPicPr>
        <p:blipFill rotWithShape="1">
          <a:blip r:embed="rId6">
            <a:alphaModFix/>
          </a:blip>
          <a:srcRect t="18903" r="-2197" b="19119"/>
          <a:stretch/>
        </p:blipFill>
        <p:spPr>
          <a:xfrm>
            <a:off x="8751881" y="1209696"/>
            <a:ext cx="3103955" cy="18849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7446" y="190697"/>
            <a:ext cx="103897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alt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Организация образовательного пространства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19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rcRect t="8581"/>
          <a:stretch/>
        </p:blipFill>
        <p:spPr>
          <a:xfrm>
            <a:off x="724432" y="1502875"/>
            <a:ext cx="6194258" cy="51378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9157" y="190656"/>
            <a:ext cx="1163793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alt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Организация образовательного пространства для познавательного развития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10" y="862204"/>
            <a:ext cx="3934739" cy="2298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10" y="3273617"/>
            <a:ext cx="3934739" cy="310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06516" y="773311"/>
            <a:ext cx="4758900" cy="64633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33801"/>
                </a:solidFill>
                <a:latin typeface="+mn-lt"/>
              </a:rPr>
              <a:t>Помещения способствуют развитию основных математических способностей у детей, если…</a:t>
            </a:r>
          </a:p>
        </p:txBody>
      </p:sp>
    </p:spTree>
    <p:extLst>
      <p:ext uri="{BB962C8B-B14F-4D97-AF65-F5344CB8AC3E}">
        <p14:creationId xmlns:p14="http://schemas.microsoft.com/office/powerpoint/2010/main" val="11377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" b="14805"/>
          <a:stretch/>
        </p:blipFill>
        <p:spPr>
          <a:xfrm>
            <a:off x="505093" y="1142708"/>
            <a:ext cx="2300795" cy="2485124"/>
          </a:xfrm>
          <a:prstGeom prst="rect">
            <a:avLst/>
          </a:prstGeom>
        </p:spPr>
      </p:pic>
      <p:sp>
        <p:nvSpPr>
          <p:cNvPr id="23555" name="Прямоугольник 10">
            <a:extLst>
              <a:ext uri="{FF2B5EF4-FFF2-40B4-BE49-F238E27FC236}">
                <a16:creationId xmlns:a16="http://schemas.microsoft.com/office/drawing/2014/main" id="{DB446FEE-5E1F-4F63-8DE9-7F0EB883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01" y="209314"/>
            <a:ext cx="10152291" cy="100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55" tIns="41477" rIns="82955" bIns="41477">
            <a:spAutoFit/>
          </a:bodyPr>
          <a:lstStyle/>
          <a:p>
            <a:pPr algn="ctr"/>
            <a:r>
              <a:rPr lang="ru-RU" altLang="ru-RU" sz="20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Оснащение пространства </a:t>
            </a:r>
            <a:r>
              <a:rPr lang="ru-RU" altLang="ru-RU" sz="20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поддерживает </a:t>
            </a:r>
            <a:r>
              <a:rPr lang="ru-RU" altLang="ru-RU" sz="20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активность </a:t>
            </a:r>
            <a:r>
              <a:rPr lang="ru-RU" altLang="ru-RU" sz="20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ребенка в образовательном процессе, его </a:t>
            </a:r>
            <a:r>
              <a:rPr lang="ru-RU" altLang="ru-RU" sz="2000" dirty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инициативу, обеспечивает </a:t>
            </a:r>
            <a:r>
              <a:rPr lang="ru-RU" altLang="ru-RU" sz="20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условия для дифференцированного обучения</a:t>
            </a:r>
            <a:br>
              <a:rPr lang="ru-RU" altLang="ru-RU" sz="20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altLang="ru-RU" sz="2000" dirty="0" smtClean="0">
                <a:effectLst>
                  <a:outerShdw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 выбора индивидуальных образовательных траекторий. </a:t>
            </a:r>
            <a:endParaRPr lang="ru-RU" altLang="ru-RU" sz="2000" dirty="0">
              <a:effectLst>
                <a:outerShdw dist="38100" dir="2700000" sx="1000" sy="1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FD4D5E-3A1D-4B39-B2A5-BDF92AB83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b="14534"/>
          <a:stretch/>
        </p:blipFill>
        <p:spPr>
          <a:xfrm flipH="1">
            <a:off x="8886852" y="1311387"/>
            <a:ext cx="2573643" cy="18646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757AA3-E9AE-BA45-8C65-7AB075F30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b="2133"/>
          <a:stretch/>
        </p:blipFill>
        <p:spPr>
          <a:xfrm>
            <a:off x="4408074" y="907704"/>
            <a:ext cx="3335757" cy="2397878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/>
          <a:stretch/>
        </p:blipFill>
        <p:spPr bwMode="auto">
          <a:xfrm>
            <a:off x="1946604" y="3252998"/>
            <a:ext cx="8856168" cy="254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1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/>
          <p:nvPr/>
        </p:nvSpPr>
        <p:spPr>
          <a:xfrm>
            <a:off x="314553" y="139595"/>
            <a:ext cx="10574683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3 : “Образовательная среда”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2162314482"/>
              </p:ext>
            </p:extLst>
          </p:nvPr>
        </p:nvGraphicFramePr>
        <p:xfrm>
          <a:off x="658814" y="1052513"/>
          <a:ext cx="8858250" cy="453707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5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33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 smtClean="0"/>
                        <a:t>Обеспечение идентичности восприятия пространства детского</a:t>
                      </a:r>
                      <a:r>
                        <a:rPr lang="ru-RU" sz="1600" b="0" baseline="0" dirty="0" smtClean="0"/>
                        <a:t> сада </a:t>
                      </a:r>
                      <a:br>
                        <a:rPr lang="ru-RU" sz="1600" b="0" baseline="0" dirty="0" smtClean="0"/>
                      </a:br>
                      <a:r>
                        <a:rPr lang="ru-RU" sz="1600" b="0" baseline="0" dirty="0" smtClean="0"/>
                        <a:t>и начальной школы</a:t>
                      </a: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1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Преемственное</a:t>
                      </a:r>
                      <a:r>
                        <a:rPr lang="ru-RU" sz="1600" baseline="0" dirty="0" smtClean="0"/>
                        <a:t> дизайнерское решение, система навигации, </a:t>
                      </a:r>
                      <a:br>
                        <a:rPr lang="ru-RU" sz="1600" baseline="0" dirty="0" smtClean="0"/>
                      </a:br>
                      <a:r>
                        <a:rPr lang="ru-RU" sz="1600" baseline="0" dirty="0" smtClean="0"/>
                        <a:t>организация пространства для общения и движения, организация исследовательских лабораторий, художественных студий</a:t>
                      </a:r>
                      <a:endParaRPr sz="1600" b="0" dirty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36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</a:t>
                      </a:r>
                      <a:r>
                        <a:rPr lang="ru-RU" sz="1400" b="1" dirty="0" smtClean="0">
                          <a:sym typeface="Montserrat"/>
                        </a:rPr>
                        <a:t/>
                      </a:r>
                      <a:br>
                        <a:rPr lang="ru-RU" sz="1400" b="1" dirty="0" smtClean="0">
                          <a:sym typeface="Montserrat"/>
                        </a:rPr>
                      </a:br>
                      <a:r>
                        <a:rPr lang="en-US" sz="1400" b="1" dirty="0" smtClean="0">
                          <a:sym typeface="Montserrat"/>
                        </a:rPr>
                        <a:t>НЕОБХОДИМО</a:t>
                      </a:r>
                      <a:r>
                        <a:rPr lang="en-US" sz="1400" b="1" dirty="0">
                          <a:sym typeface="Montserrat"/>
                        </a:rPr>
                        <a:t>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Архитектурно-дидактическое решение по организации и </a:t>
                      </a:r>
                      <a:r>
                        <a:rPr lang="ru-RU" sz="1600" baseline="0" dirty="0" smtClean="0"/>
                        <a:t>оснащению образовательного пространства, обеспечивающее преемственность детский сад-школа</a:t>
                      </a:r>
                      <a:endParaRPr lang="ru-RU" sz="1600" b="0" baseline="0" dirty="0" smtClean="0"/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237;p25" descr="Google Shape;298;p26"/>
          <p:cNvPicPr preferRelativeResize="0"/>
          <p:nvPr/>
        </p:nvPicPr>
        <p:blipFill rotWithShape="1">
          <a:blip r:embed="rId3">
            <a:alphaModFix/>
          </a:blip>
          <a:srcRect l="41124" r="37838"/>
          <a:stretch/>
        </p:blipFill>
        <p:spPr>
          <a:xfrm>
            <a:off x="9594382" y="0"/>
            <a:ext cx="2341225" cy="66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5"/>
          <p:cNvSpPr/>
          <p:nvPr/>
        </p:nvSpPr>
        <p:spPr>
          <a:xfrm>
            <a:off x="10400927" y="1711775"/>
            <a:ext cx="514194" cy="546102"/>
          </a:xfrm>
          <a:custGeom>
            <a:avLst/>
            <a:gdLst/>
            <a:ahLst/>
            <a:cxnLst/>
            <a:rect l="l" t="t" r="r" b="b"/>
            <a:pathLst>
              <a:path w="21427" h="21600" extrusionOk="0">
                <a:moveTo>
                  <a:pt x="374" y="13472"/>
                </a:moveTo>
                <a:cubicBezTo>
                  <a:pt x="264" y="13138"/>
                  <a:pt x="153" y="12915"/>
                  <a:pt x="153" y="12581"/>
                </a:cubicBezTo>
                <a:cubicBezTo>
                  <a:pt x="-67" y="11134"/>
                  <a:pt x="-67" y="9687"/>
                  <a:pt x="264" y="8239"/>
                </a:cubicBezTo>
                <a:cubicBezTo>
                  <a:pt x="594" y="6903"/>
                  <a:pt x="1255" y="5678"/>
                  <a:pt x="2027" y="4454"/>
                </a:cubicBezTo>
                <a:cubicBezTo>
                  <a:pt x="2798" y="3340"/>
                  <a:pt x="3790" y="2449"/>
                  <a:pt x="5002" y="1670"/>
                </a:cubicBezTo>
                <a:cubicBezTo>
                  <a:pt x="6215" y="891"/>
                  <a:pt x="7537" y="334"/>
                  <a:pt x="8970" y="111"/>
                </a:cubicBezTo>
                <a:cubicBezTo>
                  <a:pt x="9411" y="111"/>
                  <a:pt x="9741" y="0"/>
                  <a:pt x="10182" y="0"/>
                </a:cubicBezTo>
                <a:cubicBezTo>
                  <a:pt x="12386" y="2672"/>
                  <a:pt x="12386" y="2672"/>
                  <a:pt x="12386" y="2672"/>
                </a:cubicBezTo>
                <a:cubicBezTo>
                  <a:pt x="10182" y="5010"/>
                  <a:pt x="10182" y="5010"/>
                  <a:pt x="10182" y="5010"/>
                </a:cubicBezTo>
                <a:cubicBezTo>
                  <a:pt x="10072" y="5010"/>
                  <a:pt x="9962" y="5010"/>
                  <a:pt x="9741" y="5122"/>
                </a:cubicBezTo>
                <a:cubicBezTo>
                  <a:pt x="6655" y="5567"/>
                  <a:pt x="4562" y="8573"/>
                  <a:pt x="5002" y="11802"/>
                </a:cubicBezTo>
                <a:cubicBezTo>
                  <a:pt x="5113" y="12025"/>
                  <a:pt x="5113" y="12247"/>
                  <a:pt x="5223" y="12581"/>
                </a:cubicBezTo>
                <a:cubicBezTo>
                  <a:pt x="5223" y="12581"/>
                  <a:pt x="5223" y="12581"/>
                  <a:pt x="5223" y="12581"/>
                </a:cubicBezTo>
                <a:cubicBezTo>
                  <a:pt x="3129" y="12136"/>
                  <a:pt x="3129" y="12136"/>
                  <a:pt x="3129" y="12136"/>
                </a:cubicBezTo>
                <a:cubicBezTo>
                  <a:pt x="2027" y="11802"/>
                  <a:pt x="2027" y="11802"/>
                  <a:pt x="2027" y="11802"/>
                </a:cubicBezTo>
                <a:cubicBezTo>
                  <a:pt x="1586" y="13027"/>
                  <a:pt x="1586" y="13027"/>
                  <a:pt x="1586" y="13027"/>
                </a:cubicBezTo>
                <a:cubicBezTo>
                  <a:pt x="925" y="15031"/>
                  <a:pt x="925" y="15031"/>
                  <a:pt x="925" y="15031"/>
                </a:cubicBezTo>
                <a:cubicBezTo>
                  <a:pt x="815" y="14808"/>
                  <a:pt x="704" y="14586"/>
                  <a:pt x="594" y="14363"/>
                </a:cubicBezTo>
                <a:cubicBezTo>
                  <a:pt x="594" y="14252"/>
                  <a:pt x="594" y="14140"/>
                  <a:pt x="484" y="14140"/>
                </a:cubicBezTo>
                <a:cubicBezTo>
                  <a:pt x="484" y="13918"/>
                  <a:pt x="374" y="13695"/>
                  <a:pt x="374" y="13472"/>
                </a:cubicBezTo>
                <a:close/>
                <a:moveTo>
                  <a:pt x="17125" y="17703"/>
                </a:moveTo>
                <a:cubicBezTo>
                  <a:pt x="15913" y="17926"/>
                  <a:pt x="15913" y="17926"/>
                  <a:pt x="15913" y="17926"/>
                </a:cubicBezTo>
                <a:cubicBezTo>
                  <a:pt x="15582" y="16812"/>
                  <a:pt x="15582" y="16812"/>
                  <a:pt x="15582" y="16812"/>
                </a:cubicBezTo>
                <a:cubicBezTo>
                  <a:pt x="15031" y="14697"/>
                  <a:pt x="15031" y="14697"/>
                  <a:pt x="15031" y="14697"/>
                </a:cubicBezTo>
                <a:cubicBezTo>
                  <a:pt x="14921" y="14808"/>
                  <a:pt x="14811" y="14808"/>
                  <a:pt x="14811" y="14920"/>
                </a:cubicBezTo>
                <a:cubicBezTo>
                  <a:pt x="14700" y="14920"/>
                  <a:pt x="14700" y="14920"/>
                  <a:pt x="14700" y="14920"/>
                </a:cubicBezTo>
                <a:cubicBezTo>
                  <a:pt x="14590" y="15031"/>
                  <a:pt x="14480" y="15142"/>
                  <a:pt x="14370" y="15254"/>
                </a:cubicBezTo>
                <a:cubicBezTo>
                  <a:pt x="14370" y="15365"/>
                  <a:pt x="14260" y="15365"/>
                  <a:pt x="14260" y="15365"/>
                </a:cubicBezTo>
                <a:cubicBezTo>
                  <a:pt x="14149" y="15476"/>
                  <a:pt x="14039" y="15588"/>
                  <a:pt x="13929" y="15699"/>
                </a:cubicBezTo>
                <a:cubicBezTo>
                  <a:pt x="13819" y="15699"/>
                  <a:pt x="13819" y="15699"/>
                  <a:pt x="13709" y="15699"/>
                </a:cubicBezTo>
                <a:cubicBezTo>
                  <a:pt x="13598" y="15810"/>
                  <a:pt x="13488" y="15922"/>
                  <a:pt x="13378" y="15922"/>
                </a:cubicBezTo>
                <a:cubicBezTo>
                  <a:pt x="13268" y="16033"/>
                  <a:pt x="13268" y="16033"/>
                  <a:pt x="13157" y="16033"/>
                </a:cubicBezTo>
                <a:cubicBezTo>
                  <a:pt x="13047" y="16144"/>
                  <a:pt x="12937" y="16144"/>
                  <a:pt x="12827" y="16256"/>
                </a:cubicBezTo>
                <a:cubicBezTo>
                  <a:pt x="12717" y="16256"/>
                  <a:pt x="12606" y="16256"/>
                  <a:pt x="12496" y="16367"/>
                </a:cubicBezTo>
                <a:cubicBezTo>
                  <a:pt x="12386" y="16367"/>
                  <a:pt x="12386" y="16367"/>
                  <a:pt x="12276" y="16367"/>
                </a:cubicBezTo>
                <a:cubicBezTo>
                  <a:pt x="12055" y="16478"/>
                  <a:pt x="11835" y="16478"/>
                  <a:pt x="11615" y="16590"/>
                </a:cubicBezTo>
                <a:cubicBezTo>
                  <a:pt x="11394" y="16590"/>
                  <a:pt x="11174" y="16590"/>
                  <a:pt x="10843" y="16590"/>
                </a:cubicBezTo>
                <a:cubicBezTo>
                  <a:pt x="10843" y="16590"/>
                  <a:pt x="10843" y="16590"/>
                  <a:pt x="10733" y="16590"/>
                </a:cubicBezTo>
                <a:cubicBezTo>
                  <a:pt x="10733" y="16590"/>
                  <a:pt x="10733" y="16590"/>
                  <a:pt x="10733" y="16590"/>
                </a:cubicBezTo>
                <a:cubicBezTo>
                  <a:pt x="10513" y="16590"/>
                  <a:pt x="10182" y="16590"/>
                  <a:pt x="9962" y="16590"/>
                </a:cubicBezTo>
                <a:cubicBezTo>
                  <a:pt x="9962" y="16590"/>
                  <a:pt x="9962" y="16590"/>
                  <a:pt x="9962" y="16590"/>
                </a:cubicBezTo>
                <a:cubicBezTo>
                  <a:pt x="9741" y="16478"/>
                  <a:pt x="9521" y="16478"/>
                  <a:pt x="9300" y="16478"/>
                </a:cubicBezTo>
                <a:cubicBezTo>
                  <a:pt x="9190" y="16367"/>
                  <a:pt x="9080" y="16367"/>
                  <a:pt x="8970" y="16367"/>
                </a:cubicBezTo>
                <a:cubicBezTo>
                  <a:pt x="8860" y="16256"/>
                  <a:pt x="8749" y="16256"/>
                  <a:pt x="8529" y="16144"/>
                </a:cubicBezTo>
                <a:cubicBezTo>
                  <a:pt x="8419" y="16144"/>
                  <a:pt x="8419" y="16144"/>
                  <a:pt x="8309" y="16033"/>
                </a:cubicBezTo>
                <a:cubicBezTo>
                  <a:pt x="8198" y="16033"/>
                  <a:pt x="7978" y="15922"/>
                  <a:pt x="7868" y="15810"/>
                </a:cubicBezTo>
                <a:cubicBezTo>
                  <a:pt x="7757" y="15810"/>
                  <a:pt x="7757" y="15810"/>
                  <a:pt x="7647" y="15699"/>
                </a:cubicBezTo>
                <a:cubicBezTo>
                  <a:pt x="7537" y="15588"/>
                  <a:pt x="7427" y="15588"/>
                  <a:pt x="7206" y="15476"/>
                </a:cubicBezTo>
                <a:cubicBezTo>
                  <a:pt x="7206" y="15365"/>
                  <a:pt x="7096" y="15365"/>
                  <a:pt x="6986" y="15254"/>
                </a:cubicBezTo>
                <a:cubicBezTo>
                  <a:pt x="6876" y="15142"/>
                  <a:pt x="6766" y="15031"/>
                  <a:pt x="6655" y="14920"/>
                </a:cubicBezTo>
                <a:cubicBezTo>
                  <a:pt x="6545" y="14920"/>
                  <a:pt x="6545" y="14808"/>
                  <a:pt x="6435" y="14808"/>
                </a:cubicBezTo>
                <a:cubicBezTo>
                  <a:pt x="6325" y="14586"/>
                  <a:pt x="6215" y="14363"/>
                  <a:pt x="5994" y="14140"/>
                </a:cubicBezTo>
                <a:cubicBezTo>
                  <a:pt x="2798" y="13361"/>
                  <a:pt x="2798" y="13361"/>
                  <a:pt x="2798" y="13361"/>
                </a:cubicBezTo>
                <a:cubicBezTo>
                  <a:pt x="1696" y="16701"/>
                  <a:pt x="1696" y="16701"/>
                  <a:pt x="1696" y="16701"/>
                </a:cubicBezTo>
                <a:cubicBezTo>
                  <a:pt x="2468" y="17814"/>
                  <a:pt x="3349" y="18816"/>
                  <a:pt x="4451" y="19596"/>
                </a:cubicBezTo>
                <a:cubicBezTo>
                  <a:pt x="5553" y="20375"/>
                  <a:pt x="6876" y="21043"/>
                  <a:pt x="8198" y="21377"/>
                </a:cubicBezTo>
                <a:cubicBezTo>
                  <a:pt x="8529" y="21377"/>
                  <a:pt x="8970" y="21489"/>
                  <a:pt x="9300" y="21489"/>
                </a:cubicBezTo>
                <a:cubicBezTo>
                  <a:pt x="9521" y="21600"/>
                  <a:pt x="9631" y="21600"/>
                  <a:pt x="9741" y="21600"/>
                </a:cubicBezTo>
                <a:cubicBezTo>
                  <a:pt x="9962" y="21600"/>
                  <a:pt x="10292" y="21600"/>
                  <a:pt x="10513" y="21600"/>
                </a:cubicBezTo>
                <a:cubicBezTo>
                  <a:pt x="10733" y="21600"/>
                  <a:pt x="10953" y="21600"/>
                  <a:pt x="11174" y="21600"/>
                </a:cubicBezTo>
                <a:cubicBezTo>
                  <a:pt x="11284" y="21600"/>
                  <a:pt x="11394" y="21600"/>
                  <a:pt x="11504" y="21600"/>
                </a:cubicBezTo>
                <a:cubicBezTo>
                  <a:pt x="11835" y="21600"/>
                  <a:pt x="12055" y="21489"/>
                  <a:pt x="12386" y="21489"/>
                </a:cubicBezTo>
                <a:cubicBezTo>
                  <a:pt x="13819" y="21266"/>
                  <a:pt x="15251" y="20709"/>
                  <a:pt x="16464" y="19930"/>
                </a:cubicBezTo>
                <a:cubicBezTo>
                  <a:pt x="17566" y="19262"/>
                  <a:pt x="18447" y="18371"/>
                  <a:pt x="19329" y="17258"/>
                </a:cubicBezTo>
                <a:lnTo>
                  <a:pt x="17125" y="17703"/>
                </a:lnTo>
                <a:close/>
                <a:moveTo>
                  <a:pt x="21313" y="9019"/>
                </a:moveTo>
                <a:cubicBezTo>
                  <a:pt x="20982" y="7571"/>
                  <a:pt x="20541" y="6235"/>
                  <a:pt x="19770" y="5010"/>
                </a:cubicBezTo>
                <a:cubicBezTo>
                  <a:pt x="18998" y="3897"/>
                  <a:pt x="18117" y="2895"/>
                  <a:pt x="16904" y="2004"/>
                </a:cubicBezTo>
                <a:cubicBezTo>
                  <a:pt x="15802" y="1225"/>
                  <a:pt x="14590" y="668"/>
                  <a:pt x="13268" y="334"/>
                </a:cubicBezTo>
                <a:cubicBezTo>
                  <a:pt x="12827" y="223"/>
                  <a:pt x="12386" y="111"/>
                  <a:pt x="1205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3378" y="1781"/>
                  <a:pt x="13378" y="1781"/>
                  <a:pt x="13378" y="1781"/>
                </a:cubicBezTo>
                <a:cubicBezTo>
                  <a:pt x="14260" y="2672"/>
                  <a:pt x="14260" y="2672"/>
                  <a:pt x="14260" y="2672"/>
                </a:cubicBezTo>
                <a:cubicBezTo>
                  <a:pt x="13378" y="3563"/>
                  <a:pt x="13378" y="3563"/>
                  <a:pt x="13378" y="3563"/>
                </a:cubicBezTo>
                <a:cubicBezTo>
                  <a:pt x="11835" y="5122"/>
                  <a:pt x="11835" y="5122"/>
                  <a:pt x="11835" y="5122"/>
                </a:cubicBezTo>
                <a:cubicBezTo>
                  <a:pt x="14149" y="5567"/>
                  <a:pt x="16023" y="7460"/>
                  <a:pt x="16353" y="9909"/>
                </a:cubicBezTo>
                <a:cubicBezTo>
                  <a:pt x="16574" y="11023"/>
                  <a:pt x="16353" y="12247"/>
                  <a:pt x="15913" y="13249"/>
                </a:cubicBezTo>
                <a:cubicBezTo>
                  <a:pt x="16904" y="16367"/>
                  <a:pt x="16904" y="16367"/>
                  <a:pt x="16904" y="16367"/>
                </a:cubicBezTo>
                <a:cubicBezTo>
                  <a:pt x="20211" y="15699"/>
                  <a:pt x="20211" y="15699"/>
                  <a:pt x="20211" y="15699"/>
                </a:cubicBezTo>
                <a:cubicBezTo>
                  <a:pt x="20651" y="14920"/>
                  <a:pt x="20872" y="14140"/>
                  <a:pt x="21092" y="13361"/>
                </a:cubicBezTo>
                <a:cubicBezTo>
                  <a:pt x="21423" y="11913"/>
                  <a:pt x="21533" y="10466"/>
                  <a:pt x="21313" y="90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39;p25"/>
          <p:cNvSpPr txBox="1"/>
          <p:nvPr/>
        </p:nvSpPr>
        <p:spPr>
          <a:xfrm>
            <a:off x="9280893" y="2479611"/>
            <a:ext cx="23853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ОБРАЗОВ.</a:t>
            </a: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СРЕДА</a:t>
            </a:r>
            <a:r>
              <a:rPr lang="en-US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endParaRPr sz="2000" dirty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189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29961" y="1358005"/>
            <a:ext cx="48588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Педагог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 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 преемственности</a:t>
            </a:r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8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 descr="Google Shape;1248;p43"/>
          <p:cNvSpPr/>
          <p:nvPr/>
        </p:nvSpPr>
        <p:spPr>
          <a:xfrm flipH="1">
            <a:off x="8521390" y="4797214"/>
            <a:ext cx="2617738" cy="812191"/>
          </a:xfrm>
          <a:custGeom>
            <a:avLst/>
            <a:gdLst/>
            <a:ahLst/>
            <a:cxnLst/>
            <a:rect l="l" t="t" r="r" b="b"/>
            <a:pathLst>
              <a:path w="21138" h="18428" extrusionOk="0">
                <a:moveTo>
                  <a:pt x="84" y="5618"/>
                </a:moveTo>
                <a:cubicBezTo>
                  <a:pt x="591" y="10365"/>
                  <a:pt x="6280" y="5222"/>
                  <a:pt x="6730" y="6409"/>
                </a:cubicBezTo>
                <a:cubicBezTo>
                  <a:pt x="7434" y="8229"/>
                  <a:pt x="6618" y="13530"/>
                  <a:pt x="7012" y="15349"/>
                </a:cubicBezTo>
                <a:cubicBezTo>
                  <a:pt x="7575" y="18040"/>
                  <a:pt x="16418" y="21600"/>
                  <a:pt x="20783" y="13055"/>
                </a:cubicBezTo>
                <a:cubicBezTo>
                  <a:pt x="21459" y="11789"/>
                  <a:pt x="20952" y="8149"/>
                  <a:pt x="21008" y="0"/>
                </a:cubicBezTo>
                <a:cubicBezTo>
                  <a:pt x="310" y="0"/>
                  <a:pt x="310" y="0"/>
                  <a:pt x="310" y="0"/>
                </a:cubicBezTo>
                <a:cubicBezTo>
                  <a:pt x="141" y="1345"/>
                  <a:pt x="-141" y="3402"/>
                  <a:pt x="84" y="5618"/>
                </a:cubicBezTo>
                <a:close/>
              </a:path>
            </a:pathLst>
          </a:custGeom>
          <a:solidFill>
            <a:srgbClr val="D7364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2" descr="Google Shape;1249;p43"/>
          <p:cNvSpPr/>
          <p:nvPr/>
        </p:nvSpPr>
        <p:spPr>
          <a:xfrm flipH="1">
            <a:off x="8377352" y="3983634"/>
            <a:ext cx="3063608" cy="8122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43" y="4821"/>
                </a:moveTo>
                <a:cubicBezTo>
                  <a:pt x="1990" y="5933"/>
                  <a:pt x="1573" y="8251"/>
                  <a:pt x="1622" y="9641"/>
                </a:cubicBezTo>
                <a:cubicBezTo>
                  <a:pt x="1671" y="10846"/>
                  <a:pt x="2580" y="12237"/>
                  <a:pt x="2580" y="12237"/>
                </a:cubicBezTo>
                <a:cubicBezTo>
                  <a:pt x="2580" y="12237"/>
                  <a:pt x="1917" y="14555"/>
                  <a:pt x="1892" y="15667"/>
                </a:cubicBezTo>
                <a:cubicBezTo>
                  <a:pt x="1868" y="16872"/>
                  <a:pt x="2482" y="18912"/>
                  <a:pt x="2482" y="20209"/>
                </a:cubicBezTo>
                <a:cubicBezTo>
                  <a:pt x="2506" y="20488"/>
                  <a:pt x="2457" y="21044"/>
                  <a:pt x="2408" y="21600"/>
                </a:cubicBezTo>
                <a:cubicBezTo>
                  <a:pt x="20470" y="21600"/>
                  <a:pt x="20470" y="21600"/>
                  <a:pt x="20470" y="21600"/>
                </a:cubicBezTo>
                <a:cubicBezTo>
                  <a:pt x="20494" y="18726"/>
                  <a:pt x="20568" y="15482"/>
                  <a:pt x="20715" y="11681"/>
                </a:cubicBezTo>
                <a:cubicBezTo>
                  <a:pt x="20887" y="7416"/>
                  <a:pt x="21207" y="3615"/>
                  <a:pt x="21600" y="0"/>
                </a:cubicBezTo>
                <a:cubicBezTo>
                  <a:pt x="0" y="0"/>
                  <a:pt x="0" y="0"/>
                  <a:pt x="0" y="0"/>
                </a:cubicBezTo>
                <a:cubicBezTo>
                  <a:pt x="541" y="1854"/>
                  <a:pt x="1597" y="3152"/>
                  <a:pt x="1843" y="4821"/>
                </a:cubicBezTo>
                <a:close/>
              </a:path>
            </a:pathLst>
          </a:custGeom>
          <a:solidFill>
            <a:srgbClr val="FFA75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 descr="Google Shape;1250;p43"/>
          <p:cNvSpPr/>
          <p:nvPr/>
        </p:nvSpPr>
        <p:spPr>
          <a:xfrm flipH="1">
            <a:off x="8056292" y="3171427"/>
            <a:ext cx="3428572" cy="812221"/>
          </a:xfrm>
          <a:custGeom>
            <a:avLst/>
            <a:gdLst/>
            <a:ahLst/>
            <a:cxnLst/>
            <a:rect l="l" t="t" r="r" b="b"/>
            <a:pathLst>
              <a:path w="21581" h="21600" extrusionOk="0">
                <a:moveTo>
                  <a:pt x="21581" y="0"/>
                </a:moveTo>
                <a:cubicBezTo>
                  <a:pt x="2593" y="0"/>
                  <a:pt x="2593" y="0"/>
                  <a:pt x="2593" y="0"/>
                </a:cubicBezTo>
                <a:cubicBezTo>
                  <a:pt x="2637" y="649"/>
                  <a:pt x="2659" y="1298"/>
                  <a:pt x="2637" y="1854"/>
                </a:cubicBezTo>
                <a:cubicBezTo>
                  <a:pt x="2505" y="6582"/>
                  <a:pt x="47" y="13998"/>
                  <a:pt x="3" y="19190"/>
                </a:cubicBezTo>
                <a:cubicBezTo>
                  <a:pt x="-19" y="20117"/>
                  <a:pt x="91" y="20858"/>
                  <a:pt x="266" y="21600"/>
                </a:cubicBezTo>
                <a:cubicBezTo>
                  <a:pt x="19561" y="21600"/>
                  <a:pt x="19561" y="21600"/>
                  <a:pt x="19561" y="21600"/>
                </a:cubicBezTo>
                <a:cubicBezTo>
                  <a:pt x="19957" y="17614"/>
                  <a:pt x="20440" y="13906"/>
                  <a:pt x="20922" y="9827"/>
                </a:cubicBezTo>
                <a:cubicBezTo>
                  <a:pt x="21164" y="7694"/>
                  <a:pt x="21427" y="4172"/>
                  <a:pt x="21581" y="0"/>
                </a:cubicBezTo>
                <a:close/>
              </a:path>
            </a:pathLst>
          </a:custGeom>
          <a:solidFill>
            <a:srgbClr val="A1D700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 descr="Google Shape;1251;p43"/>
          <p:cNvSpPr/>
          <p:nvPr/>
        </p:nvSpPr>
        <p:spPr>
          <a:xfrm flipH="1">
            <a:off x="8111193" y="1557989"/>
            <a:ext cx="2881134" cy="799868"/>
          </a:xfrm>
          <a:custGeom>
            <a:avLst/>
            <a:gdLst/>
            <a:ahLst/>
            <a:cxnLst/>
            <a:rect l="l" t="t" r="r" b="b"/>
            <a:pathLst>
              <a:path w="21600" h="19080" extrusionOk="0">
                <a:moveTo>
                  <a:pt x="18070" y="6237"/>
                </a:moveTo>
                <a:cubicBezTo>
                  <a:pt x="12683" y="-2520"/>
                  <a:pt x="7322" y="-852"/>
                  <a:pt x="4472" y="3902"/>
                </a:cubicBezTo>
                <a:cubicBezTo>
                  <a:pt x="2197" y="7738"/>
                  <a:pt x="811" y="13326"/>
                  <a:pt x="0" y="19080"/>
                </a:cubicBezTo>
                <a:cubicBezTo>
                  <a:pt x="21600" y="19080"/>
                  <a:pt x="21600" y="19080"/>
                  <a:pt x="21600" y="19080"/>
                </a:cubicBezTo>
                <a:cubicBezTo>
                  <a:pt x="20999" y="13826"/>
                  <a:pt x="19926" y="9156"/>
                  <a:pt x="18070" y="6237"/>
                </a:cubicBezTo>
                <a:close/>
              </a:path>
            </a:pathLst>
          </a:custGeom>
          <a:solidFill>
            <a:srgbClr val="9900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 descr="Google Shape;1252;p43"/>
          <p:cNvSpPr/>
          <p:nvPr/>
        </p:nvSpPr>
        <p:spPr>
          <a:xfrm flipH="1">
            <a:off x="8031608" y="2357849"/>
            <a:ext cx="3106148" cy="813574"/>
          </a:xfrm>
          <a:custGeom>
            <a:avLst/>
            <a:gdLst/>
            <a:ahLst/>
            <a:cxnLst/>
            <a:rect l="l" t="t" r="r" b="b"/>
            <a:pathLst>
              <a:path w="21404" h="21600" extrusionOk="0">
                <a:moveTo>
                  <a:pt x="20847" y="0"/>
                </a:moveTo>
                <a:cubicBezTo>
                  <a:pt x="1001" y="0"/>
                  <a:pt x="1001" y="0"/>
                  <a:pt x="1001" y="0"/>
                </a:cubicBezTo>
                <a:cubicBezTo>
                  <a:pt x="401" y="4913"/>
                  <a:pt x="136" y="9827"/>
                  <a:pt x="16" y="13906"/>
                </a:cubicBezTo>
                <a:cubicBezTo>
                  <a:pt x="-80" y="17058"/>
                  <a:pt x="280" y="19468"/>
                  <a:pt x="449" y="21600"/>
                </a:cubicBezTo>
                <a:cubicBezTo>
                  <a:pt x="21232" y="21600"/>
                  <a:pt x="21232" y="21600"/>
                  <a:pt x="21232" y="21600"/>
                </a:cubicBezTo>
                <a:cubicBezTo>
                  <a:pt x="21496" y="15111"/>
                  <a:pt x="21520" y="7138"/>
                  <a:pt x="20847" y="0"/>
                </a:cubicBezTo>
                <a:close/>
              </a:path>
            </a:pathLst>
          </a:custGeom>
          <a:solidFill>
            <a:srgbClr val="34B2E4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 descr="Google Shape;1263;p43"/>
          <p:cNvSpPr txBox="1"/>
          <p:nvPr/>
        </p:nvSpPr>
        <p:spPr>
          <a:xfrm flipH="1">
            <a:off x="8172628" y="1900318"/>
            <a:ext cx="255614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2. </a:t>
            </a:r>
            <a:r>
              <a:rPr lang="en-US" sz="1600" b="1" spc="50" dirty="0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УКЛАД</a:t>
            </a:r>
            <a:endParaRPr sz="1600" spc="50" dirty="0"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2" descr="Google Shape;1264;p43"/>
          <p:cNvSpPr txBox="1"/>
          <p:nvPr/>
        </p:nvSpPr>
        <p:spPr>
          <a:xfrm flipH="1">
            <a:off x="8229963" y="2524602"/>
            <a:ext cx="276096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3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ОБРАЗОВАТЕЛЬНАЯ ПРОГРАММА </a:t>
            </a:r>
            <a:endParaRPr sz="1600" spc="50" dirty="0">
              <a:latin typeface="+mn-lt"/>
            </a:endParaRPr>
          </a:p>
        </p:txBody>
      </p:sp>
      <p:sp>
        <p:nvSpPr>
          <p:cNvPr id="94" name="Google Shape;94;p12" descr="Google Shape;1265;p43"/>
          <p:cNvSpPr txBox="1"/>
          <p:nvPr/>
        </p:nvSpPr>
        <p:spPr>
          <a:xfrm flipH="1">
            <a:off x="8456178" y="3346229"/>
            <a:ext cx="23085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4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ОБРАЗОВАТЕЛЬН</a:t>
            </a:r>
            <a:r>
              <a:rPr lang="ru-RU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АЯ</a:t>
            </a:r>
            <a:r>
              <a:rPr lang="en-US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ru-RU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СРЕДА</a:t>
            </a:r>
            <a:endParaRPr sz="1600" spc="50" dirty="0">
              <a:latin typeface="+mn-lt"/>
            </a:endParaRPr>
          </a:p>
        </p:txBody>
      </p:sp>
      <p:sp>
        <p:nvSpPr>
          <p:cNvPr id="95" name="Google Shape;95;p12" descr="Google Shape;1266;p43"/>
          <p:cNvSpPr txBox="1"/>
          <p:nvPr/>
        </p:nvSpPr>
        <p:spPr>
          <a:xfrm flipH="1">
            <a:off x="8449777" y="4271177"/>
            <a:ext cx="211833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5</a:t>
            </a:r>
            <a:r>
              <a:rPr lang="en-US" sz="1600" b="1" i="0" u="none" strike="noStrike" cap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УЧИТЕЛЯ</a:t>
            </a:r>
            <a:endParaRPr sz="1600" spc="50" dirty="0">
              <a:latin typeface="+mn-lt"/>
            </a:endParaRPr>
          </a:p>
        </p:txBody>
      </p:sp>
      <p:sp>
        <p:nvSpPr>
          <p:cNvPr id="96" name="Google Shape;96;p12" descr="Google Shape;1267;p43"/>
          <p:cNvSpPr txBox="1"/>
          <p:nvPr/>
        </p:nvSpPr>
        <p:spPr>
          <a:xfrm flipH="1">
            <a:off x="8802585" y="5015346"/>
            <a:ext cx="14832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6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 СЕМЬЯ</a:t>
            </a:r>
            <a:endParaRPr sz="1600" spc="50" dirty="0">
              <a:latin typeface="+mn-lt"/>
            </a:endParaRPr>
          </a:p>
        </p:txBody>
      </p:sp>
      <p:sp>
        <p:nvSpPr>
          <p:cNvPr id="106" name="Google Shape;106;p12"/>
          <p:cNvSpPr/>
          <p:nvPr/>
        </p:nvSpPr>
        <p:spPr>
          <a:xfrm rot="-314">
            <a:off x="4340947" y="3606807"/>
            <a:ext cx="3284700" cy="492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9050" cap="flat" cmpd="sng">
            <a:solidFill>
              <a:srgbClr val="B71D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2" descr="Google Shape;1248;p43"/>
          <p:cNvSpPr/>
          <p:nvPr/>
        </p:nvSpPr>
        <p:spPr>
          <a:xfrm flipH="1">
            <a:off x="1122498" y="4785743"/>
            <a:ext cx="2527154" cy="797426"/>
          </a:xfrm>
          <a:custGeom>
            <a:avLst/>
            <a:gdLst/>
            <a:ahLst/>
            <a:cxnLst/>
            <a:rect l="l" t="t" r="r" b="b"/>
            <a:pathLst>
              <a:path w="21138" h="18428" extrusionOk="0">
                <a:moveTo>
                  <a:pt x="84" y="5618"/>
                </a:moveTo>
                <a:cubicBezTo>
                  <a:pt x="591" y="10365"/>
                  <a:pt x="6280" y="5222"/>
                  <a:pt x="6730" y="6409"/>
                </a:cubicBezTo>
                <a:cubicBezTo>
                  <a:pt x="7434" y="8229"/>
                  <a:pt x="6618" y="13530"/>
                  <a:pt x="7012" y="15349"/>
                </a:cubicBezTo>
                <a:cubicBezTo>
                  <a:pt x="7575" y="18040"/>
                  <a:pt x="16418" y="21600"/>
                  <a:pt x="20783" y="13055"/>
                </a:cubicBezTo>
                <a:cubicBezTo>
                  <a:pt x="21459" y="11789"/>
                  <a:pt x="20952" y="8149"/>
                  <a:pt x="21008" y="0"/>
                </a:cubicBezTo>
                <a:cubicBezTo>
                  <a:pt x="310" y="0"/>
                  <a:pt x="310" y="0"/>
                  <a:pt x="310" y="0"/>
                </a:cubicBezTo>
                <a:cubicBezTo>
                  <a:pt x="141" y="1345"/>
                  <a:pt x="-141" y="3402"/>
                  <a:pt x="84" y="5618"/>
                </a:cubicBezTo>
                <a:close/>
              </a:path>
            </a:pathLst>
          </a:custGeom>
          <a:solidFill>
            <a:srgbClr val="D7364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2" descr="Google Shape;1249;p43"/>
          <p:cNvSpPr/>
          <p:nvPr/>
        </p:nvSpPr>
        <p:spPr>
          <a:xfrm flipH="1">
            <a:off x="983459" y="3996032"/>
            <a:ext cx="2957580" cy="7974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43" y="4821"/>
                </a:moveTo>
                <a:cubicBezTo>
                  <a:pt x="1990" y="5933"/>
                  <a:pt x="1573" y="8251"/>
                  <a:pt x="1622" y="9641"/>
                </a:cubicBezTo>
                <a:cubicBezTo>
                  <a:pt x="1671" y="10846"/>
                  <a:pt x="2580" y="12237"/>
                  <a:pt x="2580" y="12237"/>
                </a:cubicBezTo>
                <a:cubicBezTo>
                  <a:pt x="2580" y="12237"/>
                  <a:pt x="1917" y="14555"/>
                  <a:pt x="1892" y="15667"/>
                </a:cubicBezTo>
                <a:cubicBezTo>
                  <a:pt x="1868" y="16872"/>
                  <a:pt x="2482" y="18912"/>
                  <a:pt x="2482" y="20209"/>
                </a:cubicBezTo>
                <a:cubicBezTo>
                  <a:pt x="2506" y="20488"/>
                  <a:pt x="2457" y="21044"/>
                  <a:pt x="2408" y="21600"/>
                </a:cubicBezTo>
                <a:cubicBezTo>
                  <a:pt x="20470" y="21600"/>
                  <a:pt x="20470" y="21600"/>
                  <a:pt x="20470" y="21600"/>
                </a:cubicBezTo>
                <a:cubicBezTo>
                  <a:pt x="20494" y="18726"/>
                  <a:pt x="20568" y="15482"/>
                  <a:pt x="20715" y="11681"/>
                </a:cubicBezTo>
                <a:cubicBezTo>
                  <a:pt x="20887" y="7416"/>
                  <a:pt x="21207" y="3615"/>
                  <a:pt x="21600" y="0"/>
                </a:cubicBezTo>
                <a:cubicBezTo>
                  <a:pt x="0" y="0"/>
                  <a:pt x="0" y="0"/>
                  <a:pt x="0" y="0"/>
                </a:cubicBezTo>
                <a:cubicBezTo>
                  <a:pt x="541" y="1854"/>
                  <a:pt x="1597" y="3152"/>
                  <a:pt x="1843" y="4821"/>
                </a:cubicBezTo>
                <a:close/>
              </a:path>
            </a:pathLst>
          </a:custGeom>
          <a:solidFill>
            <a:srgbClr val="FFB300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 descr="Google Shape;1250;p43"/>
          <p:cNvSpPr/>
          <p:nvPr/>
        </p:nvSpPr>
        <p:spPr>
          <a:xfrm flipH="1">
            <a:off x="673545" y="3198614"/>
            <a:ext cx="3309878" cy="797418"/>
          </a:xfrm>
          <a:custGeom>
            <a:avLst/>
            <a:gdLst/>
            <a:ahLst/>
            <a:cxnLst/>
            <a:rect l="l" t="t" r="r" b="b"/>
            <a:pathLst>
              <a:path w="21581" h="21600" extrusionOk="0">
                <a:moveTo>
                  <a:pt x="21581" y="0"/>
                </a:moveTo>
                <a:cubicBezTo>
                  <a:pt x="2593" y="0"/>
                  <a:pt x="2593" y="0"/>
                  <a:pt x="2593" y="0"/>
                </a:cubicBezTo>
                <a:cubicBezTo>
                  <a:pt x="2637" y="649"/>
                  <a:pt x="2659" y="1298"/>
                  <a:pt x="2637" y="1854"/>
                </a:cubicBezTo>
                <a:cubicBezTo>
                  <a:pt x="2505" y="6582"/>
                  <a:pt x="47" y="13998"/>
                  <a:pt x="3" y="19190"/>
                </a:cubicBezTo>
                <a:cubicBezTo>
                  <a:pt x="-19" y="20117"/>
                  <a:pt x="91" y="20858"/>
                  <a:pt x="266" y="21600"/>
                </a:cubicBezTo>
                <a:cubicBezTo>
                  <a:pt x="19561" y="21600"/>
                  <a:pt x="19561" y="21600"/>
                  <a:pt x="19561" y="21600"/>
                </a:cubicBezTo>
                <a:cubicBezTo>
                  <a:pt x="19957" y="17614"/>
                  <a:pt x="20440" y="13906"/>
                  <a:pt x="20922" y="9827"/>
                </a:cubicBezTo>
                <a:cubicBezTo>
                  <a:pt x="21164" y="7694"/>
                  <a:pt x="21427" y="4172"/>
                  <a:pt x="21581" y="0"/>
                </a:cubicBezTo>
                <a:close/>
              </a:path>
            </a:pathLst>
          </a:custGeom>
          <a:solidFill>
            <a:srgbClr val="A1D700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 descr="Google Shape;1251;p43"/>
          <p:cNvSpPr/>
          <p:nvPr/>
        </p:nvSpPr>
        <p:spPr>
          <a:xfrm flipH="1">
            <a:off x="726499" y="1614556"/>
            <a:ext cx="2781432" cy="785285"/>
          </a:xfrm>
          <a:custGeom>
            <a:avLst/>
            <a:gdLst/>
            <a:ahLst/>
            <a:cxnLst/>
            <a:rect l="l" t="t" r="r" b="b"/>
            <a:pathLst>
              <a:path w="21600" h="19080" extrusionOk="0">
                <a:moveTo>
                  <a:pt x="18070" y="6237"/>
                </a:moveTo>
                <a:cubicBezTo>
                  <a:pt x="12683" y="-2520"/>
                  <a:pt x="7322" y="-852"/>
                  <a:pt x="4472" y="3902"/>
                </a:cubicBezTo>
                <a:cubicBezTo>
                  <a:pt x="2197" y="7738"/>
                  <a:pt x="811" y="13326"/>
                  <a:pt x="0" y="19080"/>
                </a:cubicBezTo>
                <a:cubicBezTo>
                  <a:pt x="21600" y="19080"/>
                  <a:pt x="21600" y="19080"/>
                  <a:pt x="21600" y="19080"/>
                </a:cubicBezTo>
                <a:cubicBezTo>
                  <a:pt x="20999" y="13826"/>
                  <a:pt x="19926" y="9156"/>
                  <a:pt x="18070" y="6237"/>
                </a:cubicBezTo>
                <a:close/>
              </a:path>
            </a:pathLst>
          </a:custGeom>
          <a:solidFill>
            <a:srgbClr val="9900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2" descr="Google Shape;1252;p43"/>
          <p:cNvSpPr/>
          <p:nvPr/>
        </p:nvSpPr>
        <p:spPr>
          <a:xfrm flipH="1">
            <a:off x="649680" y="2399851"/>
            <a:ext cx="2998647" cy="798768"/>
          </a:xfrm>
          <a:custGeom>
            <a:avLst/>
            <a:gdLst/>
            <a:ahLst/>
            <a:cxnLst/>
            <a:rect l="l" t="t" r="r" b="b"/>
            <a:pathLst>
              <a:path w="21404" h="21600" extrusionOk="0">
                <a:moveTo>
                  <a:pt x="20847" y="0"/>
                </a:moveTo>
                <a:cubicBezTo>
                  <a:pt x="1001" y="0"/>
                  <a:pt x="1001" y="0"/>
                  <a:pt x="1001" y="0"/>
                </a:cubicBezTo>
                <a:cubicBezTo>
                  <a:pt x="401" y="4913"/>
                  <a:pt x="136" y="9827"/>
                  <a:pt x="16" y="13906"/>
                </a:cubicBezTo>
                <a:cubicBezTo>
                  <a:pt x="-80" y="17058"/>
                  <a:pt x="280" y="19468"/>
                  <a:pt x="449" y="21600"/>
                </a:cubicBezTo>
                <a:cubicBezTo>
                  <a:pt x="21232" y="21600"/>
                  <a:pt x="21232" y="21600"/>
                  <a:pt x="21232" y="21600"/>
                </a:cubicBezTo>
                <a:cubicBezTo>
                  <a:pt x="21496" y="15111"/>
                  <a:pt x="21520" y="7138"/>
                  <a:pt x="20847" y="0"/>
                </a:cubicBezTo>
                <a:close/>
              </a:path>
            </a:pathLst>
          </a:custGeom>
          <a:solidFill>
            <a:srgbClr val="34B2E4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2" descr="Google Shape;1263;p43"/>
          <p:cNvSpPr txBox="1"/>
          <p:nvPr/>
        </p:nvSpPr>
        <p:spPr>
          <a:xfrm flipH="1">
            <a:off x="1089032" y="1897702"/>
            <a:ext cx="20967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2. </a:t>
            </a:r>
            <a:r>
              <a:rPr lang="en-US" sz="1600" b="1" spc="50" dirty="0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УКЛАД</a:t>
            </a:r>
            <a:endParaRPr sz="1600" b="1" spc="50" dirty="0">
              <a:solidFill>
                <a:srgbClr val="FFFFFF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2" descr="Google Shape;1264;p43"/>
          <p:cNvSpPr txBox="1"/>
          <p:nvPr/>
        </p:nvSpPr>
        <p:spPr>
          <a:xfrm flipH="1">
            <a:off x="1154139" y="2555660"/>
            <a:ext cx="21340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3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ОБР</a:t>
            </a: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АЗОВАТЕЛЬНАЯ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 ПРОГРАММА </a:t>
            </a:r>
            <a:endParaRPr sz="1600" spc="50" dirty="0">
              <a:latin typeface="+mn-lt"/>
            </a:endParaRPr>
          </a:p>
        </p:txBody>
      </p:sp>
      <p:sp>
        <p:nvSpPr>
          <p:cNvPr id="104" name="Google Shape;104;p12" descr="Google Shape;1265;p43"/>
          <p:cNvSpPr txBox="1"/>
          <p:nvPr/>
        </p:nvSpPr>
        <p:spPr>
          <a:xfrm flipH="1">
            <a:off x="1059501" y="3369244"/>
            <a:ext cx="22287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4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ОБРАЗОВАТЕЛЬН</a:t>
            </a:r>
            <a:r>
              <a:rPr lang="ru-RU" sz="1600" b="1" spc="50" dirty="0" smtClean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АЯ СРЕДА</a:t>
            </a:r>
            <a:endParaRPr sz="1600" spc="50" dirty="0">
              <a:latin typeface="+mn-lt"/>
            </a:endParaRPr>
          </a:p>
        </p:txBody>
      </p:sp>
      <p:sp>
        <p:nvSpPr>
          <p:cNvPr id="105" name="Google Shape;105;p12" descr="Google Shape;1266;p43"/>
          <p:cNvSpPr txBox="1"/>
          <p:nvPr/>
        </p:nvSpPr>
        <p:spPr>
          <a:xfrm flipH="1">
            <a:off x="998900" y="4276591"/>
            <a:ext cx="22892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5</a:t>
            </a:r>
            <a:r>
              <a:rPr lang="en-US" sz="1600" b="1" i="0" u="none" strike="noStrike" cap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ВОСПИТАТЕЛИ</a:t>
            </a:r>
            <a:endParaRPr sz="1600" spc="50" dirty="0">
              <a:latin typeface="+mn-lt"/>
            </a:endParaRPr>
          </a:p>
        </p:txBody>
      </p:sp>
      <p:sp>
        <p:nvSpPr>
          <p:cNvPr id="107" name="Google Shape;107;p12" descr="Google Shape;1267;p43"/>
          <p:cNvSpPr txBox="1"/>
          <p:nvPr/>
        </p:nvSpPr>
        <p:spPr>
          <a:xfrm flipH="1">
            <a:off x="1266872" y="5008957"/>
            <a:ext cx="14319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</a:pP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6</a:t>
            </a:r>
            <a:r>
              <a:rPr lang="en-US" sz="1600" b="1" i="0" u="none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sz="1600" b="1" spc="50" dirty="0">
                <a:solidFill>
                  <a:srgbClr val="FFFFFF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 СЕМЬЯ</a:t>
            </a:r>
            <a:endParaRPr sz="1600" spc="50" dirty="0">
              <a:latin typeface="+mn-lt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355701" y="1110163"/>
            <a:ext cx="3194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AutoNum type="arabicPeriod"/>
            </a:pP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ВОСПИТАННИК </a:t>
            </a:r>
            <a:endParaRPr sz="2000" b="1" dirty="0"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7762731" y="1088286"/>
            <a:ext cx="3194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Font typeface="Montserrat"/>
              <a:buAutoNum type="arabicPeriod"/>
            </a:pPr>
            <a:r>
              <a:rPr lang="en-US" sz="2000" b="1" dirty="0">
                <a:latin typeface="+mn-lt"/>
                <a:ea typeface="Montserrat"/>
                <a:cs typeface="Montserrat"/>
                <a:sym typeface="Montserrat"/>
              </a:rPr>
              <a:t>ШКОЛЬНИК </a:t>
            </a:r>
            <a:endParaRPr sz="2000" b="1" dirty="0"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2"/>
          <p:cNvSpPr txBox="1"/>
          <p:nvPr/>
        </p:nvSpPr>
        <p:spPr>
          <a:xfrm>
            <a:off x="299923" y="103130"/>
            <a:ext cx="1148409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Montserrat"/>
              </a:rPr>
              <a:t>Факторы 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Montserrat"/>
              </a:rPr>
              <a:t>обеспечения качества образования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11" name="Google Shape;111;p12"/>
          <p:cNvSpPr txBox="1"/>
          <p:nvPr/>
        </p:nvSpPr>
        <p:spPr>
          <a:xfrm>
            <a:off x="4139677" y="1606723"/>
            <a:ext cx="33765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indent="0" algn="ctr">
              <a:buSzPts val="1700"/>
              <a:buFont typeface="Arial"/>
              <a:buNone/>
            </a:pPr>
            <a:r>
              <a:rPr lang="ru-RU" sz="2000" b="1" kern="1200" spc="50" dirty="0">
                <a:solidFill>
                  <a:srgbClr val="C33801"/>
                </a:solidFill>
                <a:latin typeface="+mn-lt"/>
                <a:ea typeface="+mj-ea"/>
                <a:cs typeface="+mj-cs"/>
                <a:sym typeface="Montserrat"/>
              </a:rPr>
              <a:t>П</a:t>
            </a:r>
            <a:r>
              <a:rPr lang="en-US" sz="2000" b="1" kern="1200" spc="50" dirty="0">
                <a:solidFill>
                  <a:srgbClr val="C33801"/>
                </a:solidFill>
                <a:latin typeface="+mn-lt"/>
                <a:ea typeface="+mj-ea"/>
                <a:cs typeface="+mj-cs"/>
                <a:sym typeface="Montserrat"/>
              </a:rPr>
              <a:t>реемственность - </a:t>
            </a:r>
            <a:endParaRPr sz="2000" b="1" kern="1200" spc="50" dirty="0">
              <a:solidFill>
                <a:srgbClr val="C33801"/>
              </a:solidFill>
              <a:latin typeface="+mn-lt"/>
              <a:ea typeface="+mj-ea"/>
              <a:cs typeface="+mj-cs"/>
              <a:sym typeface="Montserrat"/>
            </a:endParaRPr>
          </a:p>
          <a:p>
            <a:pPr marL="120650" indent="0" algn="ctr">
              <a:buSzPts val="1700"/>
              <a:buFont typeface="Arial"/>
              <a:buNone/>
            </a:pPr>
            <a:r>
              <a:rPr lang="en-US" sz="2000" b="1" kern="1200" spc="50" dirty="0">
                <a:solidFill>
                  <a:srgbClr val="C33801"/>
                </a:solidFill>
                <a:latin typeface="+mn-lt"/>
                <a:ea typeface="+mj-ea"/>
                <a:cs typeface="+mj-cs"/>
                <a:sym typeface="Montserrat"/>
              </a:rPr>
              <a:t>связь и согласованность компонентов</a:t>
            </a:r>
            <a:endParaRPr sz="2000" b="1" kern="1200" spc="50" dirty="0">
              <a:solidFill>
                <a:srgbClr val="C33801"/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27" name="Google Shape;108;p12"/>
          <p:cNvSpPr txBox="1"/>
          <p:nvPr/>
        </p:nvSpPr>
        <p:spPr>
          <a:xfrm>
            <a:off x="3622142" y="4834133"/>
            <a:ext cx="448905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lvl="0" algn="ctr">
              <a:buSzPts val="1700"/>
            </a:pPr>
            <a:r>
              <a:rPr lang="ru-RU" sz="20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7. УПРАВЛЕНИЕ КАЧЕСТВОМ ОБРАЗОВАНИЯ</a:t>
            </a:r>
            <a:r>
              <a:rPr lang="en-US" sz="20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 </a:t>
            </a:r>
            <a:endParaRPr sz="20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498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00042" y="187421"/>
            <a:ext cx="124813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Преемственность профессиональных требований к педагогу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7812" y="1614254"/>
            <a:ext cx="1025179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Создание команды единомышленников,  направляемой едиными ценностями образования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Преемственность требований к качеству педагогической работы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Преемственность требований к использованию </a:t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эффективных стратегий и методов обучения и воспитания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Преемственность условий непрерывного обучения педагогов и всех сотрудников образовательного комплекса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Создание системы профессионального роста педагогов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0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00042" y="185974"/>
            <a:ext cx="124813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Преемственность стратегий и методов обучения и воспитания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8081" y="903594"/>
            <a:ext cx="999366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эффективных методов организации обучения: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Следование единым ценностям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Совместное конструирование смыслов, совместно устанавливаемые правила, традиции, обычаи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инициативы ребенка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Выстраивание условий для реализации индивидуальных траекторий развития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Тематический фокус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Проектная деятельность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Микро-обучение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Различные формы организации совместной деятельности (в группах, в мини-группах, в парах, индивидуально)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Обратная связь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Метакогнитивные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стратегии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Обучение поиску решения задач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Игры и игровые технологии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творческого мышления</a:t>
            </a:r>
          </a:p>
          <a:p>
            <a:pPr marL="285750" indent="-285750">
              <a:spcBef>
                <a:spcPts val="3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</a:t>
            </a: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резильентности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300042" y="193966"/>
            <a:ext cx="124813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Педагогическое наставничество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2841" y="1798101"/>
            <a:ext cx="1025179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Ранняя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профилизация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Постоянная возможность выбора </a:t>
            </a:r>
          </a:p>
          <a:p>
            <a:pPr marL="285750" lvl="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Сопровождение молодого педагога наставником</a:t>
            </a:r>
          </a:p>
          <a:p>
            <a:pPr marL="285750" lvl="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Совместные рабочие группы педагогов всех уровней образования </a:t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(по организации проектов, по разработке индивидуальных траекторий развития детей). </a:t>
            </a:r>
          </a:p>
          <a:p>
            <a:pPr marL="285750" lvl="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Университетское будущее, как результат преемственности</a:t>
            </a:r>
          </a:p>
          <a:p>
            <a:pPr marL="285750" lvl="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Самооценка и внутренний мониторинг с опорой на показатели качества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Создание системы профессионального роста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3220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298451" y="190477"/>
            <a:ext cx="124813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Преемственность педагогического модульного обучения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07988" y="1267856"/>
            <a:ext cx="2732598" cy="3643464"/>
            <a:chOff x="256152" y="1178842"/>
            <a:chExt cx="2784309" cy="371241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10B7C30-A79E-2642-AB1D-4CFCACA5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52" y="1178842"/>
              <a:ext cx="2784309" cy="3712412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457200" y="2649071"/>
              <a:ext cx="1573306" cy="255494"/>
            </a:xfrm>
            <a:prstGeom prst="rect">
              <a:avLst/>
            </a:prstGeom>
            <a:solidFill>
              <a:srgbClr val="D60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62088" y="1270272"/>
            <a:ext cx="2758075" cy="3677433"/>
            <a:chOff x="3245183" y="1181304"/>
            <a:chExt cx="2810268" cy="37470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2F81163-876E-E04B-ACB5-FCA39320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183" y="1181304"/>
              <a:ext cx="2810268" cy="3747024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3587666" y="2561665"/>
              <a:ext cx="1573306" cy="255494"/>
            </a:xfrm>
            <a:prstGeom prst="rect">
              <a:avLst/>
            </a:prstGeom>
            <a:solidFill>
              <a:srgbClr val="E877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126896" y="1267856"/>
            <a:ext cx="2759889" cy="3679849"/>
            <a:chOff x="6164203" y="1178842"/>
            <a:chExt cx="2812116" cy="374948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45228AB-5992-684D-95A4-79298C10C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203" y="1178842"/>
              <a:ext cx="2812116" cy="374948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546460" y="2561665"/>
              <a:ext cx="1573306" cy="255494"/>
            </a:xfrm>
            <a:prstGeom prst="rect">
              <a:avLst/>
            </a:prstGeom>
            <a:solidFill>
              <a:srgbClr val="658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003656" y="1270272"/>
            <a:ext cx="2780358" cy="3677433"/>
            <a:chOff x="9119678" y="1181304"/>
            <a:chExt cx="2832973" cy="377729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9339961-3634-8642-A0A7-E3F0E1C7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9678" y="1181304"/>
              <a:ext cx="2832973" cy="3777299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9495849" y="2689412"/>
              <a:ext cx="1573306" cy="255494"/>
            </a:xfrm>
            <a:prstGeom prst="rect">
              <a:avLst/>
            </a:prstGeom>
            <a:solidFill>
              <a:srgbClr val="B9A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637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93FAA8-8BC4-2942-928D-2AA11943571E}"/>
              </a:ext>
            </a:extLst>
          </p:cNvPr>
          <p:cNvSpPr/>
          <p:nvPr/>
        </p:nvSpPr>
        <p:spPr>
          <a:xfrm>
            <a:off x="298452" y="190477"/>
            <a:ext cx="1148556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урсовое и непрерывное командное обучение педагогов. </a:t>
            </a:r>
            <a:b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Консультационно-методическая поддержка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1929C4-4E28-4B8C-9E93-88D01ED71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1" y="1406473"/>
            <a:ext cx="6491793" cy="40903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0EFD54-4508-4CD4-B756-7680BFAF0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59" y="1406473"/>
            <a:ext cx="3168352" cy="20911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D25231-F39B-4574-8BEB-184CE6D4B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59" y="3670436"/>
            <a:ext cx="3201967" cy="18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/>
          <p:nvPr/>
        </p:nvSpPr>
        <p:spPr>
          <a:xfrm>
            <a:off x="307238" y="139595"/>
            <a:ext cx="10574683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4 : “педагог”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1289318903"/>
              </p:ext>
            </p:extLst>
          </p:nvPr>
        </p:nvGraphicFramePr>
        <p:xfrm>
          <a:off x="658814" y="980645"/>
          <a:ext cx="8858250" cy="471166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17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0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0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 smtClean="0"/>
                        <a:t>Обеспечение</a:t>
                      </a:r>
                      <a:r>
                        <a:rPr lang="ru-RU" sz="1600" b="0" baseline="0" dirty="0" smtClean="0"/>
                        <a:t> преемственности профессиональных требований </a:t>
                      </a:r>
                      <a:br>
                        <a:rPr lang="ru-RU" sz="1600" b="0" baseline="0" dirty="0" smtClean="0"/>
                      </a:br>
                      <a:r>
                        <a:rPr lang="ru-RU" sz="1600" b="0" baseline="0" dirty="0" smtClean="0"/>
                        <a:t>к педагогам дошкольного и начального образования </a:t>
                      </a: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3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Повышение профессиональной компетентности педагогов всех уровней образования, реализуемых в образовательном комплексе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Повышение степени понимания каждого ребенка в комплексе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Повышение качества реализации эффективных стратегий и методов обучения и воспитания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55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45725" marB="45725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Создание команды единомышленников,  направляемой едиными ценностями образования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Преемственность требований к качеству педагогической работы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Преемственность требований к использованию </a:t>
                      </a:r>
                      <a:br>
                        <a:rPr lang="ru-RU" sz="1600" kern="1200" dirty="0" smtClean="0"/>
                      </a:br>
                      <a:r>
                        <a:rPr lang="ru-RU" sz="1600" kern="1200" dirty="0" smtClean="0"/>
                        <a:t>эффективных стратегий и методов обучения и воспитания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Преемственность условий непрерывного обучения педагогов и всех сотрудников образовательного комплекса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Создание системы профессионального роста педагогов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oogle Shape;237;p25" descr="Google Shape;298;p26"/>
          <p:cNvPicPr preferRelativeResize="0"/>
          <p:nvPr/>
        </p:nvPicPr>
        <p:blipFill rotWithShape="1">
          <a:blip r:embed="rId3">
            <a:alphaModFix/>
          </a:blip>
          <a:srcRect l="41124" r="37838"/>
          <a:stretch/>
        </p:blipFill>
        <p:spPr>
          <a:xfrm>
            <a:off x="9594382" y="0"/>
            <a:ext cx="2341225" cy="66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8;p25"/>
          <p:cNvSpPr/>
          <p:nvPr/>
        </p:nvSpPr>
        <p:spPr>
          <a:xfrm>
            <a:off x="10400927" y="1711775"/>
            <a:ext cx="514194" cy="546102"/>
          </a:xfrm>
          <a:custGeom>
            <a:avLst/>
            <a:gdLst/>
            <a:ahLst/>
            <a:cxnLst/>
            <a:rect l="l" t="t" r="r" b="b"/>
            <a:pathLst>
              <a:path w="21427" h="21600" extrusionOk="0">
                <a:moveTo>
                  <a:pt x="374" y="13472"/>
                </a:moveTo>
                <a:cubicBezTo>
                  <a:pt x="264" y="13138"/>
                  <a:pt x="153" y="12915"/>
                  <a:pt x="153" y="12581"/>
                </a:cubicBezTo>
                <a:cubicBezTo>
                  <a:pt x="-67" y="11134"/>
                  <a:pt x="-67" y="9687"/>
                  <a:pt x="264" y="8239"/>
                </a:cubicBezTo>
                <a:cubicBezTo>
                  <a:pt x="594" y="6903"/>
                  <a:pt x="1255" y="5678"/>
                  <a:pt x="2027" y="4454"/>
                </a:cubicBezTo>
                <a:cubicBezTo>
                  <a:pt x="2798" y="3340"/>
                  <a:pt x="3790" y="2449"/>
                  <a:pt x="5002" y="1670"/>
                </a:cubicBezTo>
                <a:cubicBezTo>
                  <a:pt x="6215" y="891"/>
                  <a:pt x="7537" y="334"/>
                  <a:pt x="8970" y="111"/>
                </a:cubicBezTo>
                <a:cubicBezTo>
                  <a:pt x="9411" y="111"/>
                  <a:pt x="9741" y="0"/>
                  <a:pt x="10182" y="0"/>
                </a:cubicBezTo>
                <a:cubicBezTo>
                  <a:pt x="12386" y="2672"/>
                  <a:pt x="12386" y="2672"/>
                  <a:pt x="12386" y="2672"/>
                </a:cubicBezTo>
                <a:cubicBezTo>
                  <a:pt x="10182" y="5010"/>
                  <a:pt x="10182" y="5010"/>
                  <a:pt x="10182" y="5010"/>
                </a:cubicBezTo>
                <a:cubicBezTo>
                  <a:pt x="10072" y="5010"/>
                  <a:pt x="9962" y="5010"/>
                  <a:pt x="9741" y="5122"/>
                </a:cubicBezTo>
                <a:cubicBezTo>
                  <a:pt x="6655" y="5567"/>
                  <a:pt x="4562" y="8573"/>
                  <a:pt x="5002" y="11802"/>
                </a:cubicBezTo>
                <a:cubicBezTo>
                  <a:pt x="5113" y="12025"/>
                  <a:pt x="5113" y="12247"/>
                  <a:pt x="5223" y="12581"/>
                </a:cubicBezTo>
                <a:cubicBezTo>
                  <a:pt x="5223" y="12581"/>
                  <a:pt x="5223" y="12581"/>
                  <a:pt x="5223" y="12581"/>
                </a:cubicBezTo>
                <a:cubicBezTo>
                  <a:pt x="3129" y="12136"/>
                  <a:pt x="3129" y="12136"/>
                  <a:pt x="3129" y="12136"/>
                </a:cubicBezTo>
                <a:cubicBezTo>
                  <a:pt x="2027" y="11802"/>
                  <a:pt x="2027" y="11802"/>
                  <a:pt x="2027" y="11802"/>
                </a:cubicBezTo>
                <a:cubicBezTo>
                  <a:pt x="1586" y="13027"/>
                  <a:pt x="1586" y="13027"/>
                  <a:pt x="1586" y="13027"/>
                </a:cubicBezTo>
                <a:cubicBezTo>
                  <a:pt x="925" y="15031"/>
                  <a:pt x="925" y="15031"/>
                  <a:pt x="925" y="15031"/>
                </a:cubicBezTo>
                <a:cubicBezTo>
                  <a:pt x="815" y="14808"/>
                  <a:pt x="704" y="14586"/>
                  <a:pt x="594" y="14363"/>
                </a:cubicBezTo>
                <a:cubicBezTo>
                  <a:pt x="594" y="14252"/>
                  <a:pt x="594" y="14140"/>
                  <a:pt x="484" y="14140"/>
                </a:cubicBezTo>
                <a:cubicBezTo>
                  <a:pt x="484" y="13918"/>
                  <a:pt x="374" y="13695"/>
                  <a:pt x="374" y="13472"/>
                </a:cubicBezTo>
                <a:close/>
                <a:moveTo>
                  <a:pt x="17125" y="17703"/>
                </a:moveTo>
                <a:cubicBezTo>
                  <a:pt x="15913" y="17926"/>
                  <a:pt x="15913" y="17926"/>
                  <a:pt x="15913" y="17926"/>
                </a:cubicBezTo>
                <a:cubicBezTo>
                  <a:pt x="15582" y="16812"/>
                  <a:pt x="15582" y="16812"/>
                  <a:pt x="15582" y="16812"/>
                </a:cubicBezTo>
                <a:cubicBezTo>
                  <a:pt x="15031" y="14697"/>
                  <a:pt x="15031" y="14697"/>
                  <a:pt x="15031" y="14697"/>
                </a:cubicBezTo>
                <a:cubicBezTo>
                  <a:pt x="14921" y="14808"/>
                  <a:pt x="14811" y="14808"/>
                  <a:pt x="14811" y="14920"/>
                </a:cubicBezTo>
                <a:cubicBezTo>
                  <a:pt x="14700" y="14920"/>
                  <a:pt x="14700" y="14920"/>
                  <a:pt x="14700" y="14920"/>
                </a:cubicBezTo>
                <a:cubicBezTo>
                  <a:pt x="14590" y="15031"/>
                  <a:pt x="14480" y="15142"/>
                  <a:pt x="14370" y="15254"/>
                </a:cubicBezTo>
                <a:cubicBezTo>
                  <a:pt x="14370" y="15365"/>
                  <a:pt x="14260" y="15365"/>
                  <a:pt x="14260" y="15365"/>
                </a:cubicBezTo>
                <a:cubicBezTo>
                  <a:pt x="14149" y="15476"/>
                  <a:pt x="14039" y="15588"/>
                  <a:pt x="13929" y="15699"/>
                </a:cubicBezTo>
                <a:cubicBezTo>
                  <a:pt x="13819" y="15699"/>
                  <a:pt x="13819" y="15699"/>
                  <a:pt x="13709" y="15699"/>
                </a:cubicBezTo>
                <a:cubicBezTo>
                  <a:pt x="13598" y="15810"/>
                  <a:pt x="13488" y="15922"/>
                  <a:pt x="13378" y="15922"/>
                </a:cubicBezTo>
                <a:cubicBezTo>
                  <a:pt x="13268" y="16033"/>
                  <a:pt x="13268" y="16033"/>
                  <a:pt x="13157" y="16033"/>
                </a:cubicBezTo>
                <a:cubicBezTo>
                  <a:pt x="13047" y="16144"/>
                  <a:pt x="12937" y="16144"/>
                  <a:pt x="12827" y="16256"/>
                </a:cubicBezTo>
                <a:cubicBezTo>
                  <a:pt x="12717" y="16256"/>
                  <a:pt x="12606" y="16256"/>
                  <a:pt x="12496" y="16367"/>
                </a:cubicBezTo>
                <a:cubicBezTo>
                  <a:pt x="12386" y="16367"/>
                  <a:pt x="12386" y="16367"/>
                  <a:pt x="12276" y="16367"/>
                </a:cubicBezTo>
                <a:cubicBezTo>
                  <a:pt x="12055" y="16478"/>
                  <a:pt x="11835" y="16478"/>
                  <a:pt x="11615" y="16590"/>
                </a:cubicBezTo>
                <a:cubicBezTo>
                  <a:pt x="11394" y="16590"/>
                  <a:pt x="11174" y="16590"/>
                  <a:pt x="10843" y="16590"/>
                </a:cubicBezTo>
                <a:cubicBezTo>
                  <a:pt x="10843" y="16590"/>
                  <a:pt x="10843" y="16590"/>
                  <a:pt x="10733" y="16590"/>
                </a:cubicBezTo>
                <a:cubicBezTo>
                  <a:pt x="10733" y="16590"/>
                  <a:pt x="10733" y="16590"/>
                  <a:pt x="10733" y="16590"/>
                </a:cubicBezTo>
                <a:cubicBezTo>
                  <a:pt x="10513" y="16590"/>
                  <a:pt x="10182" y="16590"/>
                  <a:pt x="9962" y="16590"/>
                </a:cubicBezTo>
                <a:cubicBezTo>
                  <a:pt x="9962" y="16590"/>
                  <a:pt x="9962" y="16590"/>
                  <a:pt x="9962" y="16590"/>
                </a:cubicBezTo>
                <a:cubicBezTo>
                  <a:pt x="9741" y="16478"/>
                  <a:pt x="9521" y="16478"/>
                  <a:pt x="9300" y="16478"/>
                </a:cubicBezTo>
                <a:cubicBezTo>
                  <a:pt x="9190" y="16367"/>
                  <a:pt x="9080" y="16367"/>
                  <a:pt x="8970" y="16367"/>
                </a:cubicBezTo>
                <a:cubicBezTo>
                  <a:pt x="8860" y="16256"/>
                  <a:pt x="8749" y="16256"/>
                  <a:pt x="8529" y="16144"/>
                </a:cubicBezTo>
                <a:cubicBezTo>
                  <a:pt x="8419" y="16144"/>
                  <a:pt x="8419" y="16144"/>
                  <a:pt x="8309" y="16033"/>
                </a:cubicBezTo>
                <a:cubicBezTo>
                  <a:pt x="8198" y="16033"/>
                  <a:pt x="7978" y="15922"/>
                  <a:pt x="7868" y="15810"/>
                </a:cubicBezTo>
                <a:cubicBezTo>
                  <a:pt x="7757" y="15810"/>
                  <a:pt x="7757" y="15810"/>
                  <a:pt x="7647" y="15699"/>
                </a:cubicBezTo>
                <a:cubicBezTo>
                  <a:pt x="7537" y="15588"/>
                  <a:pt x="7427" y="15588"/>
                  <a:pt x="7206" y="15476"/>
                </a:cubicBezTo>
                <a:cubicBezTo>
                  <a:pt x="7206" y="15365"/>
                  <a:pt x="7096" y="15365"/>
                  <a:pt x="6986" y="15254"/>
                </a:cubicBezTo>
                <a:cubicBezTo>
                  <a:pt x="6876" y="15142"/>
                  <a:pt x="6766" y="15031"/>
                  <a:pt x="6655" y="14920"/>
                </a:cubicBezTo>
                <a:cubicBezTo>
                  <a:pt x="6545" y="14920"/>
                  <a:pt x="6545" y="14808"/>
                  <a:pt x="6435" y="14808"/>
                </a:cubicBezTo>
                <a:cubicBezTo>
                  <a:pt x="6325" y="14586"/>
                  <a:pt x="6215" y="14363"/>
                  <a:pt x="5994" y="14140"/>
                </a:cubicBezTo>
                <a:cubicBezTo>
                  <a:pt x="2798" y="13361"/>
                  <a:pt x="2798" y="13361"/>
                  <a:pt x="2798" y="13361"/>
                </a:cubicBezTo>
                <a:cubicBezTo>
                  <a:pt x="1696" y="16701"/>
                  <a:pt x="1696" y="16701"/>
                  <a:pt x="1696" y="16701"/>
                </a:cubicBezTo>
                <a:cubicBezTo>
                  <a:pt x="2468" y="17814"/>
                  <a:pt x="3349" y="18816"/>
                  <a:pt x="4451" y="19596"/>
                </a:cubicBezTo>
                <a:cubicBezTo>
                  <a:pt x="5553" y="20375"/>
                  <a:pt x="6876" y="21043"/>
                  <a:pt x="8198" y="21377"/>
                </a:cubicBezTo>
                <a:cubicBezTo>
                  <a:pt x="8529" y="21377"/>
                  <a:pt x="8970" y="21489"/>
                  <a:pt x="9300" y="21489"/>
                </a:cubicBezTo>
                <a:cubicBezTo>
                  <a:pt x="9521" y="21600"/>
                  <a:pt x="9631" y="21600"/>
                  <a:pt x="9741" y="21600"/>
                </a:cubicBezTo>
                <a:cubicBezTo>
                  <a:pt x="9962" y="21600"/>
                  <a:pt x="10292" y="21600"/>
                  <a:pt x="10513" y="21600"/>
                </a:cubicBezTo>
                <a:cubicBezTo>
                  <a:pt x="10733" y="21600"/>
                  <a:pt x="10953" y="21600"/>
                  <a:pt x="11174" y="21600"/>
                </a:cubicBezTo>
                <a:cubicBezTo>
                  <a:pt x="11284" y="21600"/>
                  <a:pt x="11394" y="21600"/>
                  <a:pt x="11504" y="21600"/>
                </a:cubicBezTo>
                <a:cubicBezTo>
                  <a:pt x="11835" y="21600"/>
                  <a:pt x="12055" y="21489"/>
                  <a:pt x="12386" y="21489"/>
                </a:cubicBezTo>
                <a:cubicBezTo>
                  <a:pt x="13819" y="21266"/>
                  <a:pt x="15251" y="20709"/>
                  <a:pt x="16464" y="19930"/>
                </a:cubicBezTo>
                <a:cubicBezTo>
                  <a:pt x="17566" y="19262"/>
                  <a:pt x="18447" y="18371"/>
                  <a:pt x="19329" y="17258"/>
                </a:cubicBezTo>
                <a:lnTo>
                  <a:pt x="17125" y="17703"/>
                </a:lnTo>
                <a:close/>
                <a:moveTo>
                  <a:pt x="21313" y="9019"/>
                </a:moveTo>
                <a:cubicBezTo>
                  <a:pt x="20982" y="7571"/>
                  <a:pt x="20541" y="6235"/>
                  <a:pt x="19770" y="5010"/>
                </a:cubicBezTo>
                <a:cubicBezTo>
                  <a:pt x="18998" y="3897"/>
                  <a:pt x="18117" y="2895"/>
                  <a:pt x="16904" y="2004"/>
                </a:cubicBezTo>
                <a:cubicBezTo>
                  <a:pt x="15802" y="1225"/>
                  <a:pt x="14590" y="668"/>
                  <a:pt x="13268" y="334"/>
                </a:cubicBezTo>
                <a:cubicBezTo>
                  <a:pt x="12827" y="223"/>
                  <a:pt x="12386" y="111"/>
                  <a:pt x="1205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3378" y="1781"/>
                  <a:pt x="13378" y="1781"/>
                  <a:pt x="13378" y="1781"/>
                </a:cubicBezTo>
                <a:cubicBezTo>
                  <a:pt x="14260" y="2672"/>
                  <a:pt x="14260" y="2672"/>
                  <a:pt x="14260" y="2672"/>
                </a:cubicBezTo>
                <a:cubicBezTo>
                  <a:pt x="13378" y="3563"/>
                  <a:pt x="13378" y="3563"/>
                  <a:pt x="13378" y="3563"/>
                </a:cubicBezTo>
                <a:cubicBezTo>
                  <a:pt x="11835" y="5122"/>
                  <a:pt x="11835" y="5122"/>
                  <a:pt x="11835" y="5122"/>
                </a:cubicBezTo>
                <a:cubicBezTo>
                  <a:pt x="14149" y="5567"/>
                  <a:pt x="16023" y="7460"/>
                  <a:pt x="16353" y="9909"/>
                </a:cubicBezTo>
                <a:cubicBezTo>
                  <a:pt x="16574" y="11023"/>
                  <a:pt x="16353" y="12247"/>
                  <a:pt x="15913" y="13249"/>
                </a:cubicBezTo>
                <a:cubicBezTo>
                  <a:pt x="16904" y="16367"/>
                  <a:pt x="16904" y="16367"/>
                  <a:pt x="16904" y="16367"/>
                </a:cubicBezTo>
                <a:cubicBezTo>
                  <a:pt x="20211" y="15699"/>
                  <a:pt x="20211" y="15699"/>
                  <a:pt x="20211" y="15699"/>
                </a:cubicBezTo>
                <a:cubicBezTo>
                  <a:pt x="20651" y="14920"/>
                  <a:pt x="20872" y="14140"/>
                  <a:pt x="21092" y="13361"/>
                </a:cubicBezTo>
                <a:cubicBezTo>
                  <a:pt x="21423" y="11913"/>
                  <a:pt x="21533" y="10466"/>
                  <a:pt x="21313" y="90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39;p25"/>
          <p:cNvSpPr txBox="1"/>
          <p:nvPr/>
        </p:nvSpPr>
        <p:spPr>
          <a:xfrm>
            <a:off x="9280893" y="2479611"/>
            <a:ext cx="23853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ПЕДАГОГ</a:t>
            </a:r>
            <a:endParaRPr sz="2000" dirty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327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05512" y="1876328"/>
            <a:ext cx="48588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Родители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в фокусе стандарта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преемственности</a:t>
            </a:r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67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426" y="946677"/>
            <a:ext cx="484214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 «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Компетентные родители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– информирование и обучение родителей для создания условий компетентного партнерства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«Адаптация».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Программа адаптации ребенка </a:t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к детскому саду предусматривает присутствие родителей в первые дни ребенка в саду. </a:t>
            </a:r>
          </a:p>
          <a:p>
            <a:pPr>
              <a:spcBef>
                <a:spcPts val="12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«Включение».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Образование как совместное действие в семье. Консультационно-методическое сопровождение семьи. </a:t>
            </a:r>
          </a:p>
          <a:p>
            <a:pPr>
              <a:spcBef>
                <a:spcPts val="12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«День портфолио»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Воспитатели группы регулярно проводят обсуждение с родителями вопросов развития их детей с использованием индивидуального портфолио ребенка,</a:t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с обсуждением его карты развития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Google Shape;77;p11"/>
          <p:cNvSpPr txBox="1">
            <a:spLocks/>
          </p:cNvSpPr>
          <p:nvPr/>
        </p:nvSpPr>
        <p:spPr>
          <a:xfrm>
            <a:off x="361006" y="262983"/>
            <a:ext cx="11529899" cy="2670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Условия успешного развития ребенка</a:t>
            </a:r>
            <a:r>
              <a:rPr lang="en-US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– партнерское взаимодействие с семьей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072"/>
          <a:stretch/>
        </p:blipFill>
        <p:spPr>
          <a:xfrm>
            <a:off x="5700713" y="1052513"/>
            <a:ext cx="6081291" cy="431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80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3237" y="946678"/>
            <a:ext cx="4933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«Вместе».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Родители активно участвуют </a:t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образовании детей, в реализации совместных детских проектов в группе. </a:t>
            </a:r>
          </a:p>
          <a:p>
            <a:pPr>
              <a:spcBef>
                <a:spcPts val="1200"/>
              </a:spcBef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«Я эксперт».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Родители – источники новых знаний о мире, о профессиях и пр. </a:t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(встречи в детском саду и на месте работы родителей). </a:t>
            </a:r>
          </a:p>
          <a:p>
            <a:pPr>
              <a:spcBef>
                <a:spcPts val="1200"/>
              </a:spcBef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«Родительский клуб».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Встречи </a:t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 родителями для обсуждения общих вопросов развития детей, обсуждения  новых методик, материалов, обмена опытом, знакомства и историей семей воспитанников.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294" r="4116"/>
          <a:stretch/>
        </p:blipFill>
        <p:spPr>
          <a:xfrm>
            <a:off x="5696792" y="1055763"/>
            <a:ext cx="6505997" cy="41830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Google Shape;77;p11"/>
          <p:cNvSpPr txBox="1">
            <a:spLocks/>
          </p:cNvSpPr>
          <p:nvPr/>
        </p:nvSpPr>
        <p:spPr>
          <a:xfrm>
            <a:off x="361006" y="262983"/>
            <a:ext cx="11529899" cy="2670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Условия успешного развития ребенка</a:t>
            </a:r>
            <a:r>
              <a:rPr lang="en-US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– партнерское взаимодействие с семьей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10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/>
          <p:nvPr/>
        </p:nvSpPr>
        <p:spPr>
          <a:xfrm>
            <a:off x="304195" y="145090"/>
            <a:ext cx="10638600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пограммы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4 : “</a:t>
            </a: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едагог”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50547423"/>
              </p:ext>
            </p:extLst>
          </p:nvPr>
        </p:nvGraphicFramePr>
        <p:xfrm>
          <a:off x="658814" y="743995"/>
          <a:ext cx="8858250" cy="51217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69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8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8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180000" marT="72000" marB="72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 dirty="0" smtClean="0"/>
                        <a:t>Развитие</a:t>
                      </a:r>
                      <a:r>
                        <a:rPr lang="ru-RU" sz="1500" b="0" baseline="0" dirty="0" smtClean="0"/>
                        <a:t> партнерского взаимодействия с родителями</a:t>
                      </a:r>
                      <a:endParaRPr lang="ru-RU" sz="15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80000" marR="180000" marT="108000" marB="108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 smtClean="0"/>
                        <a:t>Партнерское взаимодействие</a:t>
                      </a:r>
                      <a:r>
                        <a:rPr lang="ru-RU" sz="1500" baseline="0" dirty="0" smtClean="0"/>
                        <a:t> развивается через реализацию различных форм регулярной и проектной работы, формирование родительских сообществ и повышение их компетентности, создание информационной среды для взаимодействия </a:t>
                      </a:r>
                      <a:endParaRPr sz="1500" b="0" dirty="0"/>
                    </a:p>
                  </a:txBody>
                  <a:tcPr marL="180000" marR="72000" marT="108000" marB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5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08000" marR="108000" marT="108000" marB="108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Проект «Компетентные родители» </a:t>
                      </a:r>
                      <a:r>
                        <a:rPr lang="ru-RU" sz="1500" dirty="0" smtClean="0"/>
                        <a:t>– информирование и обучение родителей для создания условий компетентного партнерства</a:t>
                      </a:r>
                      <a:endParaRPr lang="en-US" sz="1500" dirty="0" smtClean="0"/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«Адаптация». </a:t>
                      </a:r>
                      <a:r>
                        <a:rPr lang="ru-RU" sz="1500" dirty="0" smtClean="0"/>
                        <a:t>Программа адаптации ребенка к детскому саду с участием родителей. </a:t>
                      </a: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«Включение». </a:t>
                      </a:r>
                      <a:r>
                        <a:rPr lang="ru-RU" sz="1500" dirty="0" smtClean="0"/>
                        <a:t>Образование как совместное действие в семье. Консультационно-методическое сопровождение семьи. </a:t>
                      </a: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«День портфолио». </a:t>
                      </a:r>
                      <a:r>
                        <a:rPr lang="ru-RU" sz="1500" dirty="0" smtClean="0"/>
                        <a:t>Воспитатели группы регулярно проводят обсуждение </a:t>
                      </a:r>
                      <a:br>
                        <a:rPr lang="ru-RU" sz="1500" dirty="0" smtClean="0"/>
                      </a:br>
                      <a:r>
                        <a:rPr lang="ru-RU" sz="1500" dirty="0" smtClean="0"/>
                        <a:t>с родителями вопросов развития их детей с использованием индивидуального портфолио ребенка, с обсуждением его карты развития. </a:t>
                      </a: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«Вместе». </a:t>
                      </a:r>
                      <a:r>
                        <a:rPr lang="ru-RU" sz="1500" dirty="0" smtClean="0"/>
                        <a:t>Родители активно участвуют в образовании детей, в реализации совместных детских проектов в группе,</a:t>
                      </a:r>
                      <a:r>
                        <a:rPr lang="ru-RU" sz="1500" baseline="0" dirty="0" smtClean="0"/>
                        <a:t> в экскурсиях, праздниках и других образовательных событиях.</a:t>
                      </a:r>
                      <a:endParaRPr lang="ru-RU" sz="1500" dirty="0" smtClean="0"/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«Я эксперт». </a:t>
                      </a:r>
                      <a:r>
                        <a:rPr lang="ru-RU" sz="1500" dirty="0" smtClean="0"/>
                        <a:t>Родители – источники новых знаний о мире, о профессиях и пр. </a:t>
                      </a:r>
                      <a:br>
                        <a:rPr lang="ru-RU" sz="1500" dirty="0" smtClean="0"/>
                      </a:br>
                      <a:r>
                        <a:rPr lang="ru-RU" sz="1500" dirty="0" smtClean="0"/>
                        <a:t>(встречи в детском саду и на месте работы родителей). </a:t>
                      </a:r>
                    </a:p>
                    <a:p>
                      <a:pPr algn="l">
                        <a:lnSpc>
                          <a:spcPts val="1500"/>
                        </a:lnSpc>
                        <a:spcBef>
                          <a:spcPts val="600"/>
                        </a:spcBef>
                      </a:pPr>
                      <a:r>
                        <a:rPr lang="ru-RU" sz="1500" b="1" dirty="0" smtClean="0"/>
                        <a:t>«Родительский клуб». </a:t>
                      </a:r>
                      <a:r>
                        <a:rPr lang="ru-RU" sz="1500" dirty="0" smtClean="0"/>
                        <a:t>Встречи с родителями для обсуждения общих вопросов развития детей, обсуждения  новых методик, материалов, обмена опытом, знакомства </a:t>
                      </a:r>
                      <a:br>
                        <a:rPr lang="ru-RU" sz="1500" dirty="0" smtClean="0"/>
                      </a:br>
                      <a:r>
                        <a:rPr lang="ru-RU" sz="1500" dirty="0" smtClean="0"/>
                        <a:t>и историей семей воспитанников. </a:t>
                      </a:r>
                      <a:endParaRPr lang="ru-RU" sz="15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08000" marT="72000" marB="72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237;p25" descr="Google Shape;298;p26"/>
          <p:cNvPicPr preferRelativeResize="0"/>
          <p:nvPr/>
        </p:nvPicPr>
        <p:blipFill rotWithShape="1">
          <a:blip r:embed="rId3">
            <a:alphaModFix/>
          </a:blip>
          <a:srcRect l="41124" t="3666" r="37838"/>
          <a:stretch/>
        </p:blipFill>
        <p:spPr>
          <a:xfrm>
            <a:off x="9830553" y="9053"/>
            <a:ext cx="2341225" cy="64223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5"/>
          <p:cNvSpPr/>
          <p:nvPr/>
        </p:nvSpPr>
        <p:spPr>
          <a:xfrm>
            <a:off x="10637098" y="1458278"/>
            <a:ext cx="514194" cy="546102"/>
          </a:xfrm>
          <a:custGeom>
            <a:avLst/>
            <a:gdLst/>
            <a:ahLst/>
            <a:cxnLst/>
            <a:rect l="l" t="t" r="r" b="b"/>
            <a:pathLst>
              <a:path w="21427" h="21600" extrusionOk="0">
                <a:moveTo>
                  <a:pt x="374" y="13472"/>
                </a:moveTo>
                <a:cubicBezTo>
                  <a:pt x="264" y="13138"/>
                  <a:pt x="153" y="12915"/>
                  <a:pt x="153" y="12581"/>
                </a:cubicBezTo>
                <a:cubicBezTo>
                  <a:pt x="-67" y="11134"/>
                  <a:pt x="-67" y="9687"/>
                  <a:pt x="264" y="8239"/>
                </a:cubicBezTo>
                <a:cubicBezTo>
                  <a:pt x="594" y="6903"/>
                  <a:pt x="1255" y="5678"/>
                  <a:pt x="2027" y="4454"/>
                </a:cubicBezTo>
                <a:cubicBezTo>
                  <a:pt x="2798" y="3340"/>
                  <a:pt x="3790" y="2449"/>
                  <a:pt x="5002" y="1670"/>
                </a:cubicBezTo>
                <a:cubicBezTo>
                  <a:pt x="6215" y="891"/>
                  <a:pt x="7537" y="334"/>
                  <a:pt x="8970" y="111"/>
                </a:cubicBezTo>
                <a:cubicBezTo>
                  <a:pt x="9411" y="111"/>
                  <a:pt x="9741" y="0"/>
                  <a:pt x="10182" y="0"/>
                </a:cubicBezTo>
                <a:cubicBezTo>
                  <a:pt x="12386" y="2672"/>
                  <a:pt x="12386" y="2672"/>
                  <a:pt x="12386" y="2672"/>
                </a:cubicBezTo>
                <a:cubicBezTo>
                  <a:pt x="10182" y="5010"/>
                  <a:pt x="10182" y="5010"/>
                  <a:pt x="10182" y="5010"/>
                </a:cubicBezTo>
                <a:cubicBezTo>
                  <a:pt x="10072" y="5010"/>
                  <a:pt x="9962" y="5010"/>
                  <a:pt x="9741" y="5122"/>
                </a:cubicBezTo>
                <a:cubicBezTo>
                  <a:pt x="6655" y="5567"/>
                  <a:pt x="4562" y="8573"/>
                  <a:pt x="5002" y="11802"/>
                </a:cubicBezTo>
                <a:cubicBezTo>
                  <a:pt x="5113" y="12025"/>
                  <a:pt x="5113" y="12247"/>
                  <a:pt x="5223" y="12581"/>
                </a:cubicBezTo>
                <a:cubicBezTo>
                  <a:pt x="5223" y="12581"/>
                  <a:pt x="5223" y="12581"/>
                  <a:pt x="5223" y="12581"/>
                </a:cubicBezTo>
                <a:cubicBezTo>
                  <a:pt x="3129" y="12136"/>
                  <a:pt x="3129" y="12136"/>
                  <a:pt x="3129" y="12136"/>
                </a:cubicBezTo>
                <a:cubicBezTo>
                  <a:pt x="2027" y="11802"/>
                  <a:pt x="2027" y="11802"/>
                  <a:pt x="2027" y="11802"/>
                </a:cubicBezTo>
                <a:cubicBezTo>
                  <a:pt x="1586" y="13027"/>
                  <a:pt x="1586" y="13027"/>
                  <a:pt x="1586" y="13027"/>
                </a:cubicBezTo>
                <a:cubicBezTo>
                  <a:pt x="925" y="15031"/>
                  <a:pt x="925" y="15031"/>
                  <a:pt x="925" y="15031"/>
                </a:cubicBezTo>
                <a:cubicBezTo>
                  <a:pt x="815" y="14808"/>
                  <a:pt x="704" y="14586"/>
                  <a:pt x="594" y="14363"/>
                </a:cubicBezTo>
                <a:cubicBezTo>
                  <a:pt x="594" y="14252"/>
                  <a:pt x="594" y="14140"/>
                  <a:pt x="484" y="14140"/>
                </a:cubicBezTo>
                <a:cubicBezTo>
                  <a:pt x="484" y="13918"/>
                  <a:pt x="374" y="13695"/>
                  <a:pt x="374" y="13472"/>
                </a:cubicBezTo>
                <a:close/>
                <a:moveTo>
                  <a:pt x="17125" y="17703"/>
                </a:moveTo>
                <a:cubicBezTo>
                  <a:pt x="15913" y="17926"/>
                  <a:pt x="15913" y="17926"/>
                  <a:pt x="15913" y="17926"/>
                </a:cubicBezTo>
                <a:cubicBezTo>
                  <a:pt x="15582" y="16812"/>
                  <a:pt x="15582" y="16812"/>
                  <a:pt x="15582" y="16812"/>
                </a:cubicBezTo>
                <a:cubicBezTo>
                  <a:pt x="15031" y="14697"/>
                  <a:pt x="15031" y="14697"/>
                  <a:pt x="15031" y="14697"/>
                </a:cubicBezTo>
                <a:cubicBezTo>
                  <a:pt x="14921" y="14808"/>
                  <a:pt x="14811" y="14808"/>
                  <a:pt x="14811" y="14920"/>
                </a:cubicBezTo>
                <a:cubicBezTo>
                  <a:pt x="14700" y="14920"/>
                  <a:pt x="14700" y="14920"/>
                  <a:pt x="14700" y="14920"/>
                </a:cubicBezTo>
                <a:cubicBezTo>
                  <a:pt x="14590" y="15031"/>
                  <a:pt x="14480" y="15142"/>
                  <a:pt x="14370" y="15254"/>
                </a:cubicBezTo>
                <a:cubicBezTo>
                  <a:pt x="14370" y="15365"/>
                  <a:pt x="14260" y="15365"/>
                  <a:pt x="14260" y="15365"/>
                </a:cubicBezTo>
                <a:cubicBezTo>
                  <a:pt x="14149" y="15476"/>
                  <a:pt x="14039" y="15588"/>
                  <a:pt x="13929" y="15699"/>
                </a:cubicBezTo>
                <a:cubicBezTo>
                  <a:pt x="13819" y="15699"/>
                  <a:pt x="13819" y="15699"/>
                  <a:pt x="13709" y="15699"/>
                </a:cubicBezTo>
                <a:cubicBezTo>
                  <a:pt x="13598" y="15810"/>
                  <a:pt x="13488" y="15922"/>
                  <a:pt x="13378" y="15922"/>
                </a:cubicBezTo>
                <a:cubicBezTo>
                  <a:pt x="13268" y="16033"/>
                  <a:pt x="13268" y="16033"/>
                  <a:pt x="13157" y="16033"/>
                </a:cubicBezTo>
                <a:cubicBezTo>
                  <a:pt x="13047" y="16144"/>
                  <a:pt x="12937" y="16144"/>
                  <a:pt x="12827" y="16256"/>
                </a:cubicBezTo>
                <a:cubicBezTo>
                  <a:pt x="12717" y="16256"/>
                  <a:pt x="12606" y="16256"/>
                  <a:pt x="12496" y="16367"/>
                </a:cubicBezTo>
                <a:cubicBezTo>
                  <a:pt x="12386" y="16367"/>
                  <a:pt x="12386" y="16367"/>
                  <a:pt x="12276" y="16367"/>
                </a:cubicBezTo>
                <a:cubicBezTo>
                  <a:pt x="12055" y="16478"/>
                  <a:pt x="11835" y="16478"/>
                  <a:pt x="11615" y="16590"/>
                </a:cubicBezTo>
                <a:cubicBezTo>
                  <a:pt x="11394" y="16590"/>
                  <a:pt x="11174" y="16590"/>
                  <a:pt x="10843" y="16590"/>
                </a:cubicBezTo>
                <a:cubicBezTo>
                  <a:pt x="10843" y="16590"/>
                  <a:pt x="10843" y="16590"/>
                  <a:pt x="10733" y="16590"/>
                </a:cubicBezTo>
                <a:cubicBezTo>
                  <a:pt x="10733" y="16590"/>
                  <a:pt x="10733" y="16590"/>
                  <a:pt x="10733" y="16590"/>
                </a:cubicBezTo>
                <a:cubicBezTo>
                  <a:pt x="10513" y="16590"/>
                  <a:pt x="10182" y="16590"/>
                  <a:pt x="9962" y="16590"/>
                </a:cubicBezTo>
                <a:cubicBezTo>
                  <a:pt x="9962" y="16590"/>
                  <a:pt x="9962" y="16590"/>
                  <a:pt x="9962" y="16590"/>
                </a:cubicBezTo>
                <a:cubicBezTo>
                  <a:pt x="9741" y="16478"/>
                  <a:pt x="9521" y="16478"/>
                  <a:pt x="9300" y="16478"/>
                </a:cubicBezTo>
                <a:cubicBezTo>
                  <a:pt x="9190" y="16367"/>
                  <a:pt x="9080" y="16367"/>
                  <a:pt x="8970" y="16367"/>
                </a:cubicBezTo>
                <a:cubicBezTo>
                  <a:pt x="8860" y="16256"/>
                  <a:pt x="8749" y="16256"/>
                  <a:pt x="8529" y="16144"/>
                </a:cubicBezTo>
                <a:cubicBezTo>
                  <a:pt x="8419" y="16144"/>
                  <a:pt x="8419" y="16144"/>
                  <a:pt x="8309" y="16033"/>
                </a:cubicBezTo>
                <a:cubicBezTo>
                  <a:pt x="8198" y="16033"/>
                  <a:pt x="7978" y="15922"/>
                  <a:pt x="7868" y="15810"/>
                </a:cubicBezTo>
                <a:cubicBezTo>
                  <a:pt x="7757" y="15810"/>
                  <a:pt x="7757" y="15810"/>
                  <a:pt x="7647" y="15699"/>
                </a:cubicBezTo>
                <a:cubicBezTo>
                  <a:pt x="7537" y="15588"/>
                  <a:pt x="7427" y="15588"/>
                  <a:pt x="7206" y="15476"/>
                </a:cubicBezTo>
                <a:cubicBezTo>
                  <a:pt x="7206" y="15365"/>
                  <a:pt x="7096" y="15365"/>
                  <a:pt x="6986" y="15254"/>
                </a:cubicBezTo>
                <a:cubicBezTo>
                  <a:pt x="6876" y="15142"/>
                  <a:pt x="6766" y="15031"/>
                  <a:pt x="6655" y="14920"/>
                </a:cubicBezTo>
                <a:cubicBezTo>
                  <a:pt x="6545" y="14920"/>
                  <a:pt x="6545" y="14808"/>
                  <a:pt x="6435" y="14808"/>
                </a:cubicBezTo>
                <a:cubicBezTo>
                  <a:pt x="6325" y="14586"/>
                  <a:pt x="6215" y="14363"/>
                  <a:pt x="5994" y="14140"/>
                </a:cubicBezTo>
                <a:cubicBezTo>
                  <a:pt x="2798" y="13361"/>
                  <a:pt x="2798" y="13361"/>
                  <a:pt x="2798" y="13361"/>
                </a:cubicBezTo>
                <a:cubicBezTo>
                  <a:pt x="1696" y="16701"/>
                  <a:pt x="1696" y="16701"/>
                  <a:pt x="1696" y="16701"/>
                </a:cubicBezTo>
                <a:cubicBezTo>
                  <a:pt x="2468" y="17814"/>
                  <a:pt x="3349" y="18816"/>
                  <a:pt x="4451" y="19596"/>
                </a:cubicBezTo>
                <a:cubicBezTo>
                  <a:pt x="5553" y="20375"/>
                  <a:pt x="6876" y="21043"/>
                  <a:pt x="8198" y="21377"/>
                </a:cubicBezTo>
                <a:cubicBezTo>
                  <a:pt x="8529" y="21377"/>
                  <a:pt x="8970" y="21489"/>
                  <a:pt x="9300" y="21489"/>
                </a:cubicBezTo>
                <a:cubicBezTo>
                  <a:pt x="9521" y="21600"/>
                  <a:pt x="9631" y="21600"/>
                  <a:pt x="9741" y="21600"/>
                </a:cubicBezTo>
                <a:cubicBezTo>
                  <a:pt x="9962" y="21600"/>
                  <a:pt x="10292" y="21600"/>
                  <a:pt x="10513" y="21600"/>
                </a:cubicBezTo>
                <a:cubicBezTo>
                  <a:pt x="10733" y="21600"/>
                  <a:pt x="10953" y="21600"/>
                  <a:pt x="11174" y="21600"/>
                </a:cubicBezTo>
                <a:cubicBezTo>
                  <a:pt x="11284" y="21600"/>
                  <a:pt x="11394" y="21600"/>
                  <a:pt x="11504" y="21600"/>
                </a:cubicBezTo>
                <a:cubicBezTo>
                  <a:pt x="11835" y="21600"/>
                  <a:pt x="12055" y="21489"/>
                  <a:pt x="12386" y="21489"/>
                </a:cubicBezTo>
                <a:cubicBezTo>
                  <a:pt x="13819" y="21266"/>
                  <a:pt x="15251" y="20709"/>
                  <a:pt x="16464" y="19930"/>
                </a:cubicBezTo>
                <a:cubicBezTo>
                  <a:pt x="17566" y="19262"/>
                  <a:pt x="18447" y="18371"/>
                  <a:pt x="19329" y="17258"/>
                </a:cubicBezTo>
                <a:lnTo>
                  <a:pt x="17125" y="17703"/>
                </a:lnTo>
                <a:close/>
                <a:moveTo>
                  <a:pt x="21313" y="9019"/>
                </a:moveTo>
                <a:cubicBezTo>
                  <a:pt x="20982" y="7571"/>
                  <a:pt x="20541" y="6235"/>
                  <a:pt x="19770" y="5010"/>
                </a:cubicBezTo>
                <a:cubicBezTo>
                  <a:pt x="18998" y="3897"/>
                  <a:pt x="18117" y="2895"/>
                  <a:pt x="16904" y="2004"/>
                </a:cubicBezTo>
                <a:cubicBezTo>
                  <a:pt x="15802" y="1225"/>
                  <a:pt x="14590" y="668"/>
                  <a:pt x="13268" y="334"/>
                </a:cubicBezTo>
                <a:cubicBezTo>
                  <a:pt x="12827" y="223"/>
                  <a:pt x="12386" y="111"/>
                  <a:pt x="1205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1945" y="111"/>
                  <a:pt x="11945" y="111"/>
                  <a:pt x="11945" y="111"/>
                </a:cubicBezTo>
                <a:cubicBezTo>
                  <a:pt x="13378" y="1781"/>
                  <a:pt x="13378" y="1781"/>
                  <a:pt x="13378" y="1781"/>
                </a:cubicBezTo>
                <a:cubicBezTo>
                  <a:pt x="14260" y="2672"/>
                  <a:pt x="14260" y="2672"/>
                  <a:pt x="14260" y="2672"/>
                </a:cubicBezTo>
                <a:cubicBezTo>
                  <a:pt x="13378" y="3563"/>
                  <a:pt x="13378" y="3563"/>
                  <a:pt x="13378" y="3563"/>
                </a:cubicBezTo>
                <a:cubicBezTo>
                  <a:pt x="11835" y="5122"/>
                  <a:pt x="11835" y="5122"/>
                  <a:pt x="11835" y="5122"/>
                </a:cubicBezTo>
                <a:cubicBezTo>
                  <a:pt x="14149" y="5567"/>
                  <a:pt x="16023" y="7460"/>
                  <a:pt x="16353" y="9909"/>
                </a:cubicBezTo>
                <a:cubicBezTo>
                  <a:pt x="16574" y="11023"/>
                  <a:pt x="16353" y="12247"/>
                  <a:pt x="15913" y="13249"/>
                </a:cubicBezTo>
                <a:cubicBezTo>
                  <a:pt x="16904" y="16367"/>
                  <a:pt x="16904" y="16367"/>
                  <a:pt x="16904" y="16367"/>
                </a:cubicBezTo>
                <a:cubicBezTo>
                  <a:pt x="20211" y="15699"/>
                  <a:pt x="20211" y="15699"/>
                  <a:pt x="20211" y="15699"/>
                </a:cubicBezTo>
                <a:cubicBezTo>
                  <a:pt x="20651" y="14920"/>
                  <a:pt x="20872" y="14140"/>
                  <a:pt x="21092" y="13361"/>
                </a:cubicBezTo>
                <a:cubicBezTo>
                  <a:pt x="21423" y="11913"/>
                  <a:pt x="21533" y="10466"/>
                  <a:pt x="21313" y="90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39;p25"/>
          <p:cNvSpPr txBox="1"/>
          <p:nvPr/>
        </p:nvSpPr>
        <p:spPr>
          <a:xfrm>
            <a:off x="9517064" y="2226114"/>
            <a:ext cx="23853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РОДИТЕЛИ</a:t>
            </a:r>
            <a:endParaRPr sz="2000" b="1" dirty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225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/>
          <p:nvPr/>
        </p:nvSpPr>
        <p:spPr>
          <a:xfrm>
            <a:off x="307034" y="108960"/>
            <a:ext cx="10638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Программа преемственности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детский сад-школа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430495" y="1121852"/>
            <a:ext cx="3349281" cy="954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усиливающие </a:t>
            </a:r>
            <a:r>
              <a:rPr lang="en-US" dirty="0">
                <a:latin typeface="+mn-lt"/>
                <a:ea typeface="Open Sans"/>
                <a:cs typeface="Open Sans"/>
                <a:sym typeface="Open Sans"/>
              </a:rPr>
              <a:t>преемственность со школой </a:t>
            </a:r>
            <a:r>
              <a:rPr lang="ru-RU" dirty="0" smtClean="0">
                <a:latin typeface="+mn-lt"/>
                <a:ea typeface="Open Sans"/>
                <a:cs typeface="Open Sans"/>
                <a:sym typeface="Open Sans"/>
              </a:rPr>
              <a:t/>
            </a:r>
            <a:br>
              <a:rPr lang="ru-RU" dirty="0" smtClean="0">
                <a:latin typeface="+mn-lt"/>
                <a:ea typeface="Open Sans"/>
                <a:cs typeface="Open Sans"/>
                <a:sym typeface="Open Sans"/>
              </a:rPr>
            </a:br>
            <a:r>
              <a:rPr lang="en-US" dirty="0" smtClean="0">
                <a:latin typeface="+mn-lt"/>
                <a:ea typeface="Open Sans"/>
                <a:cs typeface="Open Sans"/>
                <a:sym typeface="Open Sans"/>
              </a:rPr>
              <a:t>в </a:t>
            </a:r>
            <a:r>
              <a:rPr lang="en-US" dirty="0">
                <a:latin typeface="+mn-lt"/>
                <a:ea typeface="Open Sans"/>
                <a:cs typeface="Open Sans"/>
                <a:sym typeface="Open Sans"/>
              </a:rPr>
              <a:t>части </a:t>
            </a:r>
            <a:r>
              <a:rPr lang="ru-RU" dirty="0" smtClean="0">
                <a:latin typeface="+mn-lt"/>
                <a:ea typeface="Open Sans"/>
                <a:cs typeface="Open Sans"/>
                <a:sym typeface="Open Sans"/>
              </a:rPr>
              <a:t>ценностей, традиций,</a:t>
            </a:r>
            <a:br>
              <a:rPr lang="ru-RU" dirty="0" smtClean="0"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 smtClean="0"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dirty="0" err="1" smtClean="0">
                <a:latin typeface="+mn-lt"/>
                <a:ea typeface="Open Sans"/>
                <a:cs typeface="Open Sans"/>
                <a:sym typeface="Open Sans"/>
              </a:rPr>
              <a:t>культуры</a:t>
            </a:r>
            <a:r>
              <a:rPr lang="ru-RU" dirty="0" smtClean="0"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dirty="0" smtClean="0">
                <a:latin typeface="+mn-lt"/>
                <a:ea typeface="Open Sans"/>
                <a:cs typeface="Open Sans"/>
                <a:sym typeface="Open Sans"/>
              </a:rPr>
              <a:t>и </a:t>
            </a:r>
            <a:r>
              <a:rPr lang="en-US" dirty="0" err="1">
                <a:latin typeface="+mn-lt"/>
                <a:ea typeface="Open Sans"/>
                <a:cs typeface="Open Sans"/>
                <a:sym typeface="Open Sans"/>
              </a:rPr>
              <a:t>др</a:t>
            </a:r>
            <a:r>
              <a:rPr lang="en-US" dirty="0" smtClean="0">
                <a:latin typeface="+mn-lt"/>
                <a:ea typeface="Open Sans"/>
                <a:cs typeface="Open Sans"/>
                <a:sym typeface="Open Sans"/>
              </a:rPr>
              <a:t>.</a:t>
            </a:r>
            <a:endParaRPr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3"/>
          <p:cNvSpPr txBox="1"/>
          <p:nvPr/>
        </p:nvSpPr>
        <p:spPr>
          <a:xfrm>
            <a:off x="430495" y="834953"/>
            <a:ext cx="333591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buFont typeface="Arial"/>
              <a:buNone/>
            </a:pP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2. УКЛАД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21" name="Google Shape;121;p13"/>
          <p:cNvSpPr txBox="1"/>
          <p:nvPr/>
        </p:nvSpPr>
        <p:spPr>
          <a:xfrm>
            <a:off x="9189443" y="829757"/>
            <a:ext cx="2636343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5</a:t>
            </a: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. </a:t>
            </a: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ПЕДАГОГ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446026" y="4090126"/>
            <a:ext cx="3333751" cy="380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36000" rIns="0" bIns="36000" anchor="t" anchorCtr="0">
            <a:spAutoFit/>
          </a:bodyPr>
          <a:lstStyle/>
          <a:p>
            <a:pPr lvl="0" indent="0" algn="ctr">
              <a:buFont typeface="Arial"/>
              <a:buNone/>
            </a:pP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4</a:t>
            </a: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. ОБРАЗОВАТЕЛЬН</a:t>
            </a: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АЯ СРЕДА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23" name="Google Shape;123;p13"/>
          <p:cNvSpPr txBox="1"/>
          <p:nvPr/>
        </p:nvSpPr>
        <p:spPr>
          <a:xfrm>
            <a:off x="430495" y="4463458"/>
            <a:ext cx="3349282" cy="1384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algn="ctr">
              <a:buSzPts val="1400"/>
            </a:pPr>
            <a:r>
              <a:rPr lang="ru-RU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усиливающие </a:t>
            </a:r>
            <a:r>
              <a:rPr lang="ru-RU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преемственность </a:t>
            </a:r>
            <a:br>
              <a:rPr lang="ru-RU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со школой в части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образовательного процесса и условий его реализации, включая предметно-</a:t>
            </a:r>
            <a:b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пространственную среду</a:t>
            </a:r>
          </a:p>
        </p:txBody>
      </p:sp>
      <p:sp>
        <p:nvSpPr>
          <p:cNvPr id="124" name="Google Shape;124;p13"/>
          <p:cNvSpPr txBox="1"/>
          <p:nvPr/>
        </p:nvSpPr>
        <p:spPr>
          <a:xfrm>
            <a:off x="9189443" y="1139927"/>
            <a:ext cx="2651875" cy="1169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lvl="0" algn="ctr">
              <a:buSzPts val="1400"/>
            </a:pPr>
            <a:r>
              <a:rPr lang="ru-RU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усиливающие преемственность со школой  в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части профессиональных требований</a:t>
            </a:r>
            <a:b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к педагогу</a:t>
            </a:r>
          </a:p>
        </p:txBody>
      </p:sp>
      <p:sp>
        <p:nvSpPr>
          <p:cNvPr id="125" name="Google Shape;125;p13"/>
          <p:cNvSpPr txBox="1"/>
          <p:nvPr/>
        </p:nvSpPr>
        <p:spPr>
          <a:xfrm>
            <a:off x="446026" y="2802667"/>
            <a:ext cx="3333751" cy="1169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algn="ctr">
              <a:buSzPts val="1400"/>
            </a:pPr>
            <a: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усиливающие преемственность со школой  </a:t>
            </a:r>
            <a:b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в части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результатов,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содержания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программы и требований к условиям </a:t>
            </a:r>
            <a:b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</a:b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ее реализации</a:t>
            </a:r>
            <a:endParaRPr dirty="0">
              <a:solidFill>
                <a:schemeClr val="dk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3"/>
          <p:cNvSpPr txBox="1"/>
          <p:nvPr/>
        </p:nvSpPr>
        <p:spPr>
          <a:xfrm>
            <a:off x="430495" y="2193408"/>
            <a:ext cx="3349282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3. ОБРАЗОВАТЕЛЬНАЯ ПРОГРАММА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9204975" y="2567742"/>
            <a:ext cx="262081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6. РОДИТЕЛИ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128" name="Google Shape;128;p13"/>
          <p:cNvSpPr txBox="1"/>
          <p:nvPr/>
        </p:nvSpPr>
        <p:spPr>
          <a:xfrm>
            <a:off x="9204975" y="2880732"/>
            <a:ext cx="2620812" cy="954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lvl="0" indent="0" algn="ctr"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усиливающие преемственность со школой  в части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взаимодействия с родителями</a:t>
            </a:r>
            <a:endParaRPr dirty="0">
              <a:solidFill>
                <a:schemeClr val="dk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854361" y="842939"/>
            <a:ext cx="5262658" cy="5103671"/>
            <a:chOff x="3928348" y="947451"/>
            <a:chExt cx="5262658" cy="510367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928348" y="947451"/>
              <a:ext cx="5262658" cy="5103671"/>
              <a:chOff x="3171693" y="810875"/>
              <a:chExt cx="5887950" cy="5710073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3171693" y="810875"/>
                <a:ext cx="5887950" cy="5710073"/>
                <a:chOff x="3171693" y="810875"/>
                <a:chExt cx="5887950" cy="5710073"/>
              </a:xfrm>
            </p:grpSpPr>
            <p:pic>
              <p:nvPicPr>
                <p:cNvPr id="116" name="Google Shape;116;p13" descr="Google Shape;181;p2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171693" y="810875"/>
                  <a:ext cx="5887950" cy="57100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9" name="Google Shape;129;p13" descr="Google Shape;983;p36"/>
                <p:cNvSpPr/>
                <p:nvPr/>
              </p:nvSpPr>
              <p:spPr>
                <a:xfrm>
                  <a:off x="4529078" y="2048162"/>
                  <a:ext cx="3136482" cy="28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0347" y="20204"/>
                        <a:pt x="18830" y="19212"/>
                        <a:pt x="17214" y="18404"/>
                      </a:cubicBezTo>
                      <a:cubicBezTo>
                        <a:pt x="16522" y="18037"/>
                        <a:pt x="15763" y="17743"/>
                        <a:pt x="15038" y="17412"/>
                      </a:cubicBezTo>
                      <a:cubicBezTo>
                        <a:pt x="13685" y="16824"/>
                        <a:pt x="13290" y="15245"/>
                        <a:pt x="14312" y="14143"/>
                      </a:cubicBezTo>
                      <a:cubicBezTo>
                        <a:pt x="16357" y="11865"/>
                        <a:pt x="17115" y="9073"/>
                        <a:pt x="17016" y="5988"/>
                      </a:cubicBezTo>
                      <a:cubicBezTo>
                        <a:pt x="16917" y="2718"/>
                        <a:pt x="15202" y="992"/>
                        <a:pt x="12498" y="257"/>
                      </a:cubicBezTo>
                      <a:cubicBezTo>
                        <a:pt x="11938" y="73"/>
                        <a:pt x="11344" y="0"/>
                        <a:pt x="10816" y="0"/>
                      </a:cubicBezTo>
                      <a:cubicBezTo>
                        <a:pt x="10256" y="0"/>
                        <a:pt x="9695" y="73"/>
                        <a:pt x="9102" y="257"/>
                      </a:cubicBezTo>
                      <a:cubicBezTo>
                        <a:pt x="6431" y="992"/>
                        <a:pt x="4716" y="2718"/>
                        <a:pt x="4584" y="5988"/>
                      </a:cubicBezTo>
                      <a:cubicBezTo>
                        <a:pt x="4485" y="9073"/>
                        <a:pt x="5243" y="11829"/>
                        <a:pt x="7321" y="14143"/>
                      </a:cubicBezTo>
                      <a:cubicBezTo>
                        <a:pt x="8310" y="15282"/>
                        <a:pt x="7947" y="16824"/>
                        <a:pt x="6562" y="17412"/>
                      </a:cubicBezTo>
                      <a:cubicBezTo>
                        <a:pt x="5837" y="17743"/>
                        <a:pt x="5111" y="18037"/>
                        <a:pt x="4386" y="18404"/>
                      </a:cubicBezTo>
                      <a:cubicBezTo>
                        <a:pt x="2770" y="19212"/>
                        <a:pt x="1286" y="20204"/>
                        <a:pt x="0" y="21600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13"/>
                <p:cNvSpPr txBox="1"/>
                <p:nvPr/>
              </p:nvSpPr>
              <p:spPr>
                <a:xfrm>
                  <a:off x="5180369" y="3023431"/>
                  <a:ext cx="1777139" cy="6198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algn="ctr"/>
                  <a:r>
                    <a:rPr lang="en-US" sz="2000" b="1" kern="120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ea typeface="+mj-ea"/>
                      <a:cs typeface="Calibri" panose="020F0502020204030204" pitchFamily="34" charset="0"/>
                      <a:sym typeface="Montserrat"/>
                    </a:rPr>
                    <a:t>1.РЕБЁНОК</a:t>
                  </a:r>
                  <a:endParaRPr sz="2000" b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  <a:sym typeface="Montserrat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dirty="0">
                    <a:solidFill>
                      <a:schemeClr val="bg1"/>
                    </a:solidFill>
                    <a:latin typeface="Calibri" panose="020F0502020204030204" pitchFamily="34" charset="0"/>
                    <a:ea typeface="Montserrat"/>
                    <a:cs typeface="Calibri" panose="020F0502020204030204" pitchFamily="34" charset="0"/>
                    <a:sym typeface="Montserrat"/>
                  </a:endParaRPr>
                </a:p>
              </p:txBody>
            </p:sp>
          </p:grpSp>
          <p:sp>
            <p:nvSpPr>
              <p:cNvPr id="132" name="Google Shape;132;p13"/>
              <p:cNvSpPr/>
              <p:nvPr/>
            </p:nvSpPr>
            <p:spPr>
              <a:xfrm>
                <a:off x="4970462" y="1220787"/>
                <a:ext cx="611172" cy="61117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1880" y="21600"/>
                    </a:moveTo>
                    <a:cubicBezTo>
                      <a:pt x="9720" y="21600"/>
                      <a:pt x="9720" y="21600"/>
                      <a:pt x="9720" y="21600"/>
                    </a:cubicBezTo>
                    <a:cubicBezTo>
                      <a:pt x="9257" y="21600"/>
                      <a:pt x="8949" y="21137"/>
                      <a:pt x="8794" y="20829"/>
                    </a:cubicBezTo>
                    <a:cubicBezTo>
                      <a:pt x="8486" y="18669"/>
                      <a:pt x="8486" y="18669"/>
                      <a:pt x="8486" y="18669"/>
                    </a:cubicBezTo>
                    <a:cubicBezTo>
                      <a:pt x="8486" y="18514"/>
                      <a:pt x="8331" y="18514"/>
                      <a:pt x="8331" y="18514"/>
                    </a:cubicBezTo>
                    <a:cubicBezTo>
                      <a:pt x="7869" y="18360"/>
                      <a:pt x="7560" y="18206"/>
                      <a:pt x="7097" y="17897"/>
                    </a:cubicBezTo>
                    <a:cubicBezTo>
                      <a:pt x="7097" y="17897"/>
                      <a:pt x="6943" y="17897"/>
                      <a:pt x="6789" y="18051"/>
                    </a:cubicBezTo>
                    <a:cubicBezTo>
                      <a:pt x="5091" y="19286"/>
                      <a:pt x="5091" y="19286"/>
                      <a:pt x="5091" y="19286"/>
                    </a:cubicBezTo>
                    <a:cubicBezTo>
                      <a:pt x="4783" y="19440"/>
                      <a:pt x="4320" y="19440"/>
                      <a:pt x="3857" y="19131"/>
                    </a:cubicBezTo>
                    <a:cubicBezTo>
                      <a:pt x="2469" y="17589"/>
                      <a:pt x="2469" y="17589"/>
                      <a:pt x="2469" y="17589"/>
                    </a:cubicBezTo>
                    <a:cubicBezTo>
                      <a:pt x="2160" y="17280"/>
                      <a:pt x="2160" y="16817"/>
                      <a:pt x="2314" y="16509"/>
                    </a:cubicBezTo>
                    <a:cubicBezTo>
                      <a:pt x="3549" y="14657"/>
                      <a:pt x="3549" y="14657"/>
                      <a:pt x="3549" y="14657"/>
                    </a:cubicBezTo>
                    <a:cubicBezTo>
                      <a:pt x="3703" y="14657"/>
                      <a:pt x="3703" y="14503"/>
                      <a:pt x="3549" y="14503"/>
                    </a:cubicBezTo>
                    <a:cubicBezTo>
                      <a:pt x="3394" y="14040"/>
                      <a:pt x="3240" y="13731"/>
                      <a:pt x="3086" y="13269"/>
                    </a:cubicBezTo>
                    <a:cubicBezTo>
                      <a:pt x="3086" y="13114"/>
                      <a:pt x="3086" y="13114"/>
                      <a:pt x="2931" y="13114"/>
                    </a:cubicBezTo>
                    <a:cubicBezTo>
                      <a:pt x="771" y="12806"/>
                      <a:pt x="771" y="12806"/>
                      <a:pt x="771" y="12806"/>
                    </a:cubicBezTo>
                    <a:cubicBezTo>
                      <a:pt x="463" y="12651"/>
                      <a:pt x="0" y="12343"/>
                      <a:pt x="0" y="11880"/>
                    </a:cubicBezTo>
                    <a:cubicBezTo>
                      <a:pt x="0" y="9720"/>
                      <a:pt x="0" y="9720"/>
                      <a:pt x="0" y="9720"/>
                    </a:cubicBezTo>
                    <a:cubicBezTo>
                      <a:pt x="0" y="9257"/>
                      <a:pt x="463" y="8949"/>
                      <a:pt x="771" y="8794"/>
                    </a:cubicBezTo>
                    <a:cubicBezTo>
                      <a:pt x="2931" y="8486"/>
                      <a:pt x="2931" y="8486"/>
                      <a:pt x="2931" y="8486"/>
                    </a:cubicBezTo>
                    <a:cubicBezTo>
                      <a:pt x="3086" y="8486"/>
                      <a:pt x="3086" y="8486"/>
                      <a:pt x="3086" y="8331"/>
                    </a:cubicBezTo>
                    <a:cubicBezTo>
                      <a:pt x="3240" y="7869"/>
                      <a:pt x="3394" y="7560"/>
                      <a:pt x="3549" y="7097"/>
                    </a:cubicBezTo>
                    <a:cubicBezTo>
                      <a:pt x="3703" y="7097"/>
                      <a:pt x="3703" y="6943"/>
                      <a:pt x="3549" y="6943"/>
                    </a:cubicBezTo>
                    <a:cubicBezTo>
                      <a:pt x="2314" y="5091"/>
                      <a:pt x="2314" y="5091"/>
                      <a:pt x="2314" y="5091"/>
                    </a:cubicBezTo>
                    <a:cubicBezTo>
                      <a:pt x="2160" y="4783"/>
                      <a:pt x="2160" y="4320"/>
                      <a:pt x="2469" y="4011"/>
                    </a:cubicBezTo>
                    <a:cubicBezTo>
                      <a:pt x="3857" y="2469"/>
                      <a:pt x="3857" y="2469"/>
                      <a:pt x="3857" y="2469"/>
                    </a:cubicBezTo>
                    <a:cubicBezTo>
                      <a:pt x="4320" y="2160"/>
                      <a:pt x="4783" y="2160"/>
                      <a:pt x="5091" y="2314"/>
                    </a:cubicBezTo>
                    <a:cubicBezTo>
                      <a:pt x="6789" y="3549"/>
                      <a:pt x="6789" y="3549"/>
                      <a:pt x="6789" y="3549"/>
                    </a:cubicBezTo>
                    <a:cubicBezTo>
                      <a:pt x="6943" y="3703"/>
                      <a:pt x="7097" y="3703"/>
                      <a:pt x="7097" y="3703"/>
                    </a:cubicBezTo>
                    <a:cubicBezTo>
                      <a:pt x="7560" y="3394"/>
                      <a:pt x="7869" y="3240"/>
                      <a:pt x="8331" y="3086"/>
                    </a:cubicBezTo>
                    <a:cubicBezTo>
                      <a:pt x="8486" y="3086"/>
                      <a:pt x="8486" y="3086"/>
                      <a:pt x="8486" y="2931"/>
                    </a:cubicBezTo>
                    <a:cubicBezTo>
                      <a:pt x="8794" y="771"/>
                      <a:pt x="8794" y="771"/>
                      <a:pt x="8794" y="771"/>
                    </a:cubicBezTo>
                    <a:cubicBezTo>
                      <a:pt x="8949" y="463"/>
                      <a:pt x="9257" y="0"/>
                      <a:pt x="9720" y="0"/>
                    </a:cubicBezTo>
                    <a:cubicBezTo>
                      <a:pt x="11880" y="0"/>
                      <a:pt x="11880" y="0"/>
                      <a:pt x="11880" y="0"/>
                    </a:cubicBezTo>
                    <a:cubicBezTo>
                      <a:pt x="12343" y="0"/>
                      <a:pt x="12651" y="463"/>
                      <a:pt x="12806" y="771"/>
                    </a:cubicBezTo>
                    <a:cubicBezTo>
                      <a:pt x="13114" y="2931"/>
                      <a:pt x="13114" y="2931"/>
                      <a:pt x="13114" y="2931"/>
                    </a:cubicBezTo>
                    <a:cubicBezTo>
                      <a:pt x="13114" y="3086"/>
                      <a:pt x="13114" y="3086"/>
                      <a:pt x="13269" y="3086"/>
                    </a:cubicBezTo>
                    <a:cubicBezTo>
                      <a:pt x="13731" y="3240"/>
                      <a:pt x="14040" y="3394"/>
                      <a:pt x="14503" y="3703"/>
                    </a:cubicBezTo>
                    <a:cubicBezTo>
                      <a:pt x="14503" y="3703"/>
                      <a:pt x="14657" y="3703"/>
                      <a:pt x="14657" y="3549"/>
                    </a:cubicBezTo>
                    <a:cubicBezTo>
                      <a:pt x="16509" y="2314"/>
                      <a:pt x="16509" y="2314"/>
                      <a:pt x="16509" y="2314"/>
                    </a:cubicBezTo>
                    <a:cubicBezTo>
                      <a:pt x="16817" y="2160"/>
                      <a:pt x="17280" y="2160"/>
                      <a:pt x="17589" y="2469"/>
                    </a:cubicBezTo>
                    <a:cubicBezTo>
                      <a:pt x="19131" y="4011"/>
                      <a:pt x="19131" y="4011"/>
                      <a:pt x="19131" y="4011"/>
                    </a:cubicBezTo>
                    <a:cubicBezTo>
                      <a:pt x="19440" y="4320"/>
                      <a:pt x="19440" y="4783"/>
                      <a:pt x="19286" y="5091"/>
                    </a:cubicBezTo>
                    <a:cubicBezTo>
                      <a:pt x="17897" y="6943"/>
                      <a:pt x="17897" y="6943"/>
                      <a:pt x="17897" y="6943"/>
                    </a:cubicBezTo>
                    <a:cubicBezTo>
                      <a:pt x="17897" y="6943"/>
                      <a:pt x="17897" y="7097"/>
                      <a:pt x="17897" y="7097"/>
                    </a:cubicBezTo>
                    <a:cubicBezTo>
                      <a:pt x="18206" y="7560"/>
                      <a:pt x="18360" y="7869"/>
                      <a:pt x="18514" y="8331"/>
                    </a:cubicBezTo>
                    <a:cubicBezTo>
                      <a:pt x="18514" y="8486"/>
                      <a:pt x="18514" y="8486"/>
                      <a:pt x="18669" y="8486"/>
                    </a:cubicBezTo>
                    <a:cubicBezTo>
                      <a:pt x="20829" y="8794"/>
                      <a:pt x="20829" y="8794"/>
                      <a:pt x="20829" y="8794"/>
                    </a:cubicBezTo>
                    <a:cubicBezTo>
                      <a:pt x="20829" y="8794"/>
                      <a:pt x="20829" y="8794"/>
                      <a:pt x="20829" y="8794"/>
                    </a:cubicBezTo>
                    <a:cubicBezTo>
                      <a:pt x="21137" y="8949"/>
                      <a:pt x="21600" y="9257"/>
                      <a:pt x="21600" y="9720"/>
                    </a:cubicBezTo>
                    <a:cubicBezTo>
                      <a:pt x="21600" y="11880"/>
                      <a:pt x="21600" y="11880"/>
                      <a:pt x="21600" y="11880"/>
                    </a:cubicBezTo>
                    <a:cubicBezTo>
                      <a:pt x="21600" y="12343"/>
                      <a:pt x="21137" y="12651"/>
                      <a:pt x="20674" y="12806"/>
                    </a:cubicBezTo>
                    <a:cubicBezTo>
                      <a:pt x="18669" y="13114"/>
                      <a:pt x="18669" y="13114"/>
                      <a:pt x="18669" y="13114"/>
                    </a:cubicBezTo>
                    <a:cubicBezTo>
                      <a:pt x="18514" y="13114"/>
                      <a:pt x="18514" y="13269"/>
                      <a:pt x="18514" y="13269"/>
                    </a:cubicBezTo>
                    <a:cubicBezTo>
                      <a:pt x="18360" y="13731"/>
                      <a:pt x="18206" y="14040"/>
                      <a:pt x="17897" y="14503"/>
                    </a:cubicBezTo>
                    <a:cubicBezTo>
                      <a:pt x="17897" y="14503"/>
                      <a:pt x="17897" y="14657"/>
                      <a:pt x="17897" y="14657"/>
                    </a:cubicBezTo>
                    <a:cubicBezTo>
                      <a:pt x="19286" y="16509"/>
                      <a:pt x="19286" y="16509"/>
                      <a:pt x="19286" y="16509"/>
                    </a:cubicBezTo>
                    <a:cubicBezTo>
                      <a:pt x="19440" y="16817"/>
                      <a:pt x="19440" y="17280"/>
                      <a:pt x="19131" y="17589"/>
                    </a:cubicBezTo>
                    <a:cubicBezTo>
                      <a:pt x="17589" y="19131"/>
                      <a:pt x="17589" y="19131"/>
                      <a:pt x="17589" y="19131"/>
                    </a:cubicBezTo>
                    <a:cubicBezTo>
                      <a:pt x="17280" y="19440"/>
                      <a:pt x="16817" y="19440"/>
                      <a:pt x="16509" y="19286"/>
                    </a:cubicBezTo>
                    <a:cubicBezTo>
                      <a:pt x="14657" y="18051"/>
                      <a:pt x="14657" y="18051"/>
                      <a:pt x="14657" y="18051"/>
                    </a:cubicBezTo>
                    <a:cubicBezTo>
                      <a:pt x="14657" y="17897"/>
                      <a:pt x="14503" y="17897"/>
                      <a:pt x="14503" y="17897"/>
                    </a:cubicBezTo>
                    <a:cubicBezTo>
                      <a:pt x="14040" y="18206"/>
                      <a:pt x="13731" y="18360"/>
                      <a:pt x="13269" y="18514"/>
                    </a:cubicBezTo>
                    <a:cubicBezTo>
                      <a:pt x="13114" y="18514"/>
                      <a:pt x="13114" y="18514"/>
                      <a:pt x="13114" y="18669"/>
                    </a:cubicBezTo>
                    <a:cubicBezTo>
                      <a:pt x="12806" y="20829"/>
                      <a:pt x="12806" y="20829"/>
                      <a:pt x="12806" y="20829"/>
                    </a:cubicBezTo>
                    <a:cubicBezTo>
                      <a:pt x="12651" y="21137"/>
                      <a:pt x="12343" y="21600"/>
                      <a:pt x="11880" y="21600"/>
                    </a:cubicBezTo>
                    <a:close/>
                    <a:moveTo>
                      <a:pt x="9720" y="20520"/>
                    </a:moveTo>
                    <a:cubicBezTo>
                      <a:pt x="11726" y="20520"/>
                      <a:pt x="11726" y="20520"/>
                      <a:pt x="11726" y="20520"/>
                    </a:cubicBezTo>
                    <a:cubicBezTo>
                      <a:pt x="12189" y="18514"/>
                      <a:pt x="12189" y="18514"/>
                      <a:pt x="12189" y="18514"/>
                    </a:cubicBezTo>
                    <a:cubicBezTo>
                      <a:pt x="12189" y="18051"/>
                      <a:pt x="12497" y="17743"/>
                      <a:pt x="12960" y="17589"/>
                    </a:cubicBezTo>
                    <a:cubicBezTo>
                      <a:pt x="13269" y="17434"/>
                      <a:pt x="13731" y="17280"/>
                      <a:pt x="14040" y="17126"/>
                    </a:cubicBezTo>
                    <a:cubicBezTo>
                      <a:pt x="14503" y="16817"/>
                      <a:pt x="14966" y="16971"/>
                      <a:pt x="15274" y="17126"/>
                    </a:cubicBezTo>
                    <a:cubicBezTo>
                      <a:pt x="16971" y="18360"/>
                      <a:pt x="16971" y="18360"/>
                      <a:pt x="16971" y="18360"/>
                    </a:cubicBezTo>
                    <a:cubicBezTo>
                      <a:pt x="18360" y="16971"/>
                      <a:pt x="18360" y="16971"/>
                      <a:pt x="18360" y="16971"/>
                    </a:cubicBezTo>
                    <a:cubicBezTo>
                      <a:pt x="17126" y="15274"/>
                      <a:pt x="17126" y="15274"/>
                      <a:pt x="17126" y="15274"/>
                    </a:cubicBezTo>
                    <a:cubicBezTo>
                      <a:pt x="16971" y="14966"/>
                      <a:pt x="16817" y="14503"/>
                      <a:pt x="17126" y="14040"/>
                    </a:cubicBezTo>
                    <a:cubicBezTo>
                      <a:pt x="17280" y="13731"/>
                      <a:pt x="17434" y="13269"/>
                      <a:pt x="17589" y="12960"/>
                    </a:cubicBezTo>
                    <a:cubicBezTo>
                      <a:pt x="17743" y="12497"/>
                      <a:pt x="18051" y="12189"/>
                      <a:pt x="18514" y="12189"/>
                    </a:cubicBezTo>
                    <a:cubicBezTo>
                      <a:pt x="20520" y="11880"/>
                      <a:pt x="20520" y="11880"/>
                      <a:pt x="20520" y="11880"/>
                    </a:cubicBezTo>
                    <a:cubicBezTo>
                      <a:pt x="20520" y="9720"/>
                      <a:pt x="20520" y="9720"/>
                      <a:pt x="20520" y="9720"/>
                    </a:cubicBezTo>
                    <a:cubicBezTo>
                      <a:pt x="18514" y="9411"/>
                      <a:pt x="18514" y="9411"/>
                      <a:pt x="18514" y="9411"/>
                    </a:cubicBezTo>
                    <a:cubicBezTo>
                      <a:pt x="18051" y="9411"/>
                      <a:pt x="17743" y="9103"/>
                      <a:pt x="17589" y="8640"/>
                    </a:cubicBezTo>
                    <a:cubicBezTo>
                      <a:pt x="17434" y="8331"/>
                      <a:pt x="17280" y="7869"/>
                      <a:pt x="17126" y="7560"/>
                    </a:cubicBezTo>
                    <a:cubicBezTo>
                      <a:pt x="16817" y="7097"/>
                      <a:pt x="16971" y="6634"/>
                      <a:pt x="17126" y="6326"/>
                    </a:cubicBezTo>
                    <a:cubicBezTo>
                      <a:pt x="18360" y="4629"/>
                      <a:pt x="18360" y="4629"/>
                      <a:pt x="18360" y="4629"/>
                    </a:cubicBezTo>
                    <a:cubicBezTo>
                      <a:pt x="16971" y="3240"/>
                      <a:pt x="16971" y="3240"/>
                      <a:pt x="16971" y="3240"/>
                    </a:cubicBezTo>
                    <a:cubicBezTo>
                      <a:pt x="15274" y="4474"/>
                      <a:pt x="15274" y="4474"/>
                      <a:pt x="15274" y="4474"/>
                    </a:cubicBezTo>
                    <a:cubicBezTo>
                      <a:pt x="14966" y="4629"/>
                      <a:pt x="14503" y="4783"/>
                      <a:pt x="14040" y="4474"/>
                    </a:cubicBezTo>
                    <a:cubicBezTo>
                      <a:pt x="13731" y="4320"/>
                      <a:pt x="13269" y="4166"/>
                      <a:pt x="12960" y="4011"/>
                    </a:cubicBezTo>
                    <a:cubicBezTo>
                      <a:pt x="12497" y="3857"/>
                      <a:pt x="12189" y="3549"/>
                      <a:pt x="12189" y="3086"/>
                    </a:cubicBezTo>
                    <a:cubicBezTo>
                      <a:pt x="11726" y="1080"/>
                      <a:pt x="11726" y="1080"/>
                      <a:pt x="11726" y="1080"/>
                    </a:cubicBezTo>
                    <a:cubicBezTo>
                      <a:pt x="9720" y="1080"/>
                      <a:pt x="9720" y="1080"/>
                      <a:pt x="9720" y="1080"/>
                    </a:cubicBezTo>
                    <a:cubicBezTo>
                      <a:pt x="9411" y="3086"/>
                      <a:pt x="9411" y="3086"/>
                      <a:pt x="9411" y="3086"/>
                    </a:cubicBezTo>
                    <a:cubicBezTo>
                      <a:pt x="9411" y="3549"/>
                      <a:pt x="9103" y="3857"/>
                      <a:pt x="8640" y="4011"/>
                    </a:cubicBezTo>
                    <a:cubicBezTo>
                      <a:pt x="8331" y="4166"/>
                      <a:pt x="7869" y="4320"/>
                      <a:pt x="7560" y="4474"/>
                    </a:cubicBezTo>
                    <a:cubicBezTo>
                      <a:pt x="7097" y="4783"/>
                      <a:pt x="6634" y="4629"/>
                      <a:pt x="6326" y="4474"/>
                    </a:cubicBezTo>
                    <a:cubicBezTo>
                      <a:pt x="4629" y="3240"/>
                      <a:pt x="4629" y="3240"/>
                      <a:pt x="4629" y="3240"/>
                    </a:cubicBezTo>
                    <a:cubicBezTo>
                      <a:pt x="3240" y="4629"/>
                      <a:pt x="3240" y="4629"/>
                      <a:pt x="3240" y="4629"/>
                    </a:cubicBezTo>
                    <a:cubicBezTo>
                      <a:pt x="4474" y="6326"/>
                      <a:pt x="4474" y="6326"/>
                      <a:pt x="4474" y="6326"/>
                    </a:cubicBezTo>
                    <a:cubicBezTo>
                      <a:pt x="4629" y="6634"/>
                      <a:pt x="4783" y="7097"/>
                      <a:pt x="4474" y="7560"/>
                    </a:cubicBezTo>
                    <a:cubicBezTo>
                      <a:pt x="4320" y="7869"/>
                      <a:pt x="4166" y="8331"/>
                      <a:pt x="4011" y="8640"/>
                    </a:cubicBezTo>
                    <a:cubicBezTo>
                      <a:pt x="3857" y="9103"/>
                      <a:pt x="3549" y="9411"/>
                      <a:pt x="3086" y="9411"/>
                    </a:cubicBezTo>
                    <a:cubicBezTo>
                      <a:pt x="1080" y="9720"/>
                      <a:pt x="1080" y="9720"/>
                      <a:pt x="1080" y="9720"/>
                    </a:cubicBezTo>
                    <a:cubicBezTo>
                      <a:pt x="1080" y="11880"/>
                      <a:pt x="1080" y="11880"/>
                      <a:pt x="1080" y="11880"/>
                    </a:cubicBezTo>
                    <a:cubicBezTo>
                      <a:pt x="3086" y="12189"/>
                      <a:pt x="3086" y="12189"/>
                      <a:pt x="3086" y="12189"/>
                    </a:cubicBezTo>
                    <a:cubicBezTo>
                      <a:pt x="3549" y="12189"/>
                      <a:pt x="3857" y="12497"/>
                      <a:pt x="4011" y="12960"/>
                    </a:cubicBezTo>
                    <a:cubicBezTo>
                      <a:pt x="4166" y="13269"/>
                      <a:pt x="4320" y="13731"/>
                      <a:pt x="4474" y="14040"/>
                    </a:cubicBezTo>
                    <a:cubicBezTo>
                      <a:pt x="4783" y="14503"/>
                      <a:pt x="4629" y="14966"/>
                      <a:pt x="4474" y="15274"/>
                    </a:cubicBezTo>
                    <a:cubicBezTo>
                      <a:pt x="3240" y="16971"/>
                      <a:pt x="3240" y="16971"/>
                      <a:pt x="3240" y="16971"/>
                    </a:cubicBezTo>
                    <a:cubicBezTo>
                      <a:pt x="4629" y="18360"/>
                      <a:pt x="4629" y="18360"/>
                      <a:pt x="4629" y="18360"/>
                    </a:cubicBezTo>
                    <a:cubicBezTo>
                      <a:pt x="6326" y="17126"/>
                      <a:pt x="6326" y="17126"/>
                      <a:pt x="6326" y="17126"/>
                    </a:cubicBezTo>
                    <a:cubicBezTo>
                      <a:pt x="6634" y="16971"/>
                      <a:pt x="7097" y="16817"/>
                      <a:pt x="7560" y="17126"/>
                    </a:cubicBezTo>
                    <a:cubicBezTo>
                      <a:pt x="7869" y="17280"/>
                      <a:pt x="8331" y="17434"/>
                      <a:pt x="8640" y="17589"/>
                    </a:cubicBezTo>
                    <a:cubicBezTo>
                      <a:pt x="9103" y="17743"/>
                      <a:pt x="9411" y="18051"/>
                      <a:pt x="9411" y="18514"/>
                    </a:cubicBezTo>
                    <a:lnTo>
                      <a:pt x="9720" y="20520"/>
                    </a:lnTo>
                    <a:close/>
                    <a:moveTo>
                      <a:pt x="3086" y="16971"/>
                    </a:moveTo>
                    <a:cubicBezTo>
                      <a:pt x="3086" y="16971"/>
                      <a:pt x="3086" y="16971"/>
                      <a:pt x="3086" y="16971"/>
                    </a:cubicBezTo>
                    <a:cubicBezTo>
                      <a:pt x="3086" y="16971"/>
                      <a:pt x="3086" y="16971"/>
                      <a:pt x="3086" y="16971"/>
                    </a:cubicBezTo>
                    <a:close/>
                    <a:moveTo>
                      <a:pt x="18514" y="16971"/>
                    </a:moveTo>
                    <a:cubicBezTo>
                      <a:pt x="18360" y="16971"/>
                      <a:pt x="18360" y="16971"/>
                      <a:pt x="18360" y="16971"/>
                    </a:cubicBezTo>
                    <a:lnTo>
                      <a:pt x="18514" y="16971"/>
                    </a:lnTo>
                    <a:close/>
                    <a:moveTo>
                      <a:pt x="20520" y="11880"/>
                    </a:moveTo>
                    <a:cubicBezTo>
                      <a:pt x="20520" y="11880"/>
                      <a:pt x="20520" y="11880"/>
                      <a:pt x="20520" y="11880"/>
                    </a:cubicBezTo>
                    <a:close/>
                    <a:moveTo>
                      <a:pt x="1080" y="11880"/>
                    </a:moveTo>
                    <a:cubicBezTo>
                      <a:pt x="1080" y="11880"/>
                      <a:pt x="1080" y="11880"/>
                      <a:pt x="1080" y="11880"/>
                    </a:cubicBezTo>
                    <a:close/>
                    <a:moveTo>
                      <a:pt x="20674" y="11726"/>
                    </a:moveTo>
                    <a:cubicBezTo>
                      <a:pt x="20674" y="11726"/>
                      <a:pt x="20674" y="11726"/>
                      <a:pt x="20674" y="11726"/>
                    </a:cubicBezTo>
                    <a:close/>
                    <a:moveTo>
                      <a:pt x="926" y="11726"/>
                    </a:moveTo>
                    <a:cubicBezTo>
                      <a:pt x="926" y="11726"/>
                      <a:pt x="926" y="11726"/>
                      <a:pt x="926" y="11726"/>
                    </a:cubicBezTo>
                    <a:cubicBezTo>
                      <a:pt x="926" y="11726"/>
                      <a:pt x="926" y="11726"/>
                      <a:pt x="926" y="11726"/>
                    </a:cubicBezTo>
                    <a:close/>
                    <a:moveTo>
                      <a:pt x="16971" y="3086"/>
                    </a:moveTo>
                    <a:cubicBezTo>
                      <a:pt x="16971" y="3086"/>
                      <a:pt x="16971" y="3086"/>
                      <a:pt x="16971" y="3086"/>
                    </a:cubicBezTo>
                    <a:cubicBezTo>
                      <a:pt x="16971" y="3086"/>
                      <a:pt x="16971" y="3086"/>
                      <a:pt x="16971" y="3086"/>
                    </a:cubicBezTo>
                    <a:close/>
                    <a:moveTo>
                      <a:pt x="16971" y="3086"/>
                    </a:moveTo>
                    <a:cubicBezTo>
                      <a:pt x="16971" y="3086"/>
                      <a:pt x="16971" y="3086"/>
                      <a:pt x="16971" y="3086"/>
                    </a:cubicBezTo>
                    <a:close/>
                    <a:moveTo>
                      <a:pt x="10800" y="15120"/>
                    </a:moveTo>
                    <a:cubicBezTo>
                      <a:pt x="9720" y="15120"/>
                      <a:pt x="8640" y="14657"/>
                      <a:pt x="7714" y="13886"/>
                    </a:cubicBezTo>
                    <a:cubicBezTo>
                      <a:pt x="6789" y="12806"/>
                      <a:pt x="6326" y="11263"/>
                      <a:pt x="6634" y="9874"/>
                    </a:cubicBezTo>
                    <a:cubicBezTo>
                      <a:pt x="6943" y="8177"/>
                      <a:pt x="8177" y="6943"/>
                      <a:pt x="9874" y="6634"/>
                    </a:cubicBezTo>
                    <a:cubicBezTo>
                      <a:pt x="11263" y="6326"/>
                      <a:pt x="12806" y="6789"/>
                      <a:pt x="13886" y="7714"/>
                    </a:cubicBezTo>
                    <a:cubicBezTo>
                      <a:pt x="14811" y="8794"/>
                      <a:pt x="15274" y="10337"/>
                      <a:pt x="14966" y="11726"/>
                    </a:cubicBezTo>
                    <a:cubicBezTo>
                      <a:pt x="14657" y="13423"/>
                      <a:pt x="13423" y="14657"/>
                      <a:pt x="11726" y="14966"/>
                    </a:cubicBezTo>
                    <a:cubicBezTo>
                      <a:pt x="11417" y="14966"/>
                      <a:pt x="11109" y="15120"/>
                      <a:pt x="10800" y="15120"/>
                    </a:cubicBezTo>
                    <a:close/>
                    <a:moveTo>
                      <a:pt x="10800" y="7560"/>
                    </a:moveTo>
                    <a:cubicBezTo>
                      <a:pt x="10491" y="7560"/>
                      <a:pt x="10337" y="7560"/>
                      <a:pt x="10029" y="7560"/>
                    </a:cubicBezTo>
                    <a:cubicBezTo>
                      <a:pt x="8794" y="7869"/>
                      <a:pt x="7869" y="8794"/>
                      <a:pt x="7560" y="10029"/>
                    </a:cubicBezTo>
                    <a:cubicBezTo>
                      <a:pt x="7406" y="11109"/>
                      <a:pt x="7714" y="12343"/>
                      <a:pt x="8486" y="13114"/>
                    </a:cubicBezTo>
                    <a:cubicBezTo>
                      <a:pt x="9257" y="13886"/>
                      <a:pt x="10491" y="14194"/>
                      <a:pt x="11571" y="14040"/>
                    </a:cubicBezTo>
                    <a:cubicBezTo>
                      <a:pt x="11571" y="14040"/>
                      <a:pt x="11571" y="14040"/>
                      <a:pt x="11571" y="14040"/>
                    </a:cubicBezTo>
                    <a:cubicBezTo>
                      <a:pt x="12806" y="13731"/>
                      <a:pt x="13731" y="12806"/>
                      <a:pt x="14040" y="11571"/>
                    </a:cubicBezTo>
                    <a:cubicBezTo>
                      <a:pt x="14194" y="10491"/>
                      <a:pt x="13886" y="9257"/>
                      <a:pt x="13114" y="8486"/>
                    </a:cubicBezTo>
                    <a:cubicBezTo>
                      <a:pt x="12497" y="7869"/>
                      <a:pt x="11726" y="7560"/>
                      <a:pt x="10800" y="75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3"/>
              <p:cNvSpPr/>
              <p:nvPr/>
            </p:nvSpPr>
            <p:spPr>
              <a:xfrm>
                <a:off x="4997038" y="5787812"/>
                <a:ext cx="930258" cy="473094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1054" y="21600"/>
                    </a:moveTo>
                    <a:cubicBezTo>
                      <a:pt x="9735" y="21400"/>
                      <a:pt x="8721" y="21400"/>
                      <a:pt x="7707" y="21000"/>
                    </a:cubicBezTo>
                    <a:cubicBezTo>
                      <a:pt x="7301" y="20800"/>
                      <a:pt x="6997" y="20600"/>
                      <a:pt x="6693" y="20200"/>
                    </a:cubicBezTo>
                    <a:cubicBezTo>
                      <a:pt x="6085" y="19600"/>
                      <a:pt x="5882" y="18800"/>
                      <a:pt x="5882" y="18400"/>
                    </a:cubicBezTo>
                    <a:cubicBezTo>
                      <a:pt x="5780" y="17600"/>
                      <a:pt x="5983" y="16800"/>
                      <a:pt x="6287" y="16200"/>
                    </a:cubicBezTo>
                    <a:cubicBezTo>
                      <a:pt x="6794" y="15200"/>
                      <a:pt x="7403" y="14400"/>
                      <a:pt x="8214" y="13600"/>
                    </a:cubicBezTo>
                    <a:cubicBezTo>
                      <a:pt x="8417" y="13400"/>
                      <a:pt x="8721" y="13200"/>
                      <a:pt x="8924" y="13000"/>
                    </a:cubicBezTo>
                    <a:cubicBezTo>
                      <a:pt x="9127" y="13000"/>
                      <a:pt x="9127" y="13000"/>
                      <a:pt x="9127" y="13000"/>
                    </a:cubicBezTo>
                    <a:cubicBezTo>
                      <a:pt x="9330" y="12800"/>
                      <a:pt x="9431" y="12600"/>
                      <a:pt x="9532" y="12200"/>
                    </a:cubicBezTo>
                    <a:cubicBezTo>
                      <a:pt x="9532" y="12000"/>
                      <a:pt x="9431" y="11800"/>
                      <a:pt x="9330" y="11400"/>
                    </a:cubicBezTo>
                    <a:cubicBezTo>
                      <a:pt x="8417" y="9800"/>
                      <a:pt x="8113" y="7600"/>
                      <a:pt x="8113" y="5000"/>
                    </a:cubicBezTo>
                    <a:cubicBezTo>
                      <a:pt x="8214" y="2400"/>
                      <a:pt x="8924" y="800"/>
                      <a:pt x="10242" y="200"/>
                    </a:cubicBezTo>
                    <a:cubicBezTo>
                      <a:pt x="10546" y="0"/>
                      <a:pt x="10749" y="0"/>
                      <a:pt x="11054" y="0"/>
                    </a:cubicBezTo>
                    <a:cubicBezTo>
                      <a:pt x="11256" y="0"/>
                      <a:pt x="11561" y="0"/>
                      <a:pt x="11865" y="200"/>
                    </a:cubicBezTo>
                    <a:cubicBezTo>
                      <a:pt x="13183" y="800"/>
                      <a:pt x="13893" y="2400"/>
                      <a:pt x="13994" y="5000"/>
                    </a:cubicBezTo>
                    <a:cubicBezTo>
                      <a:pt x="13994" y="7600"/>
                      <a:pt x="13589" y="9800"/>
                      <a:pt x="12676" y="11400"/>
                    </a:cubicBezTo>
                    <a:cubicBezTo>
                      <a:pt x="12575" y="11800"/>
                      <a:pt x="12575" y="12000"/>
                      <a:pt x="12575" y="12200"/>
                    </a:cubicBezTo>
                    <a:cubicBezTo>
                      <a:pt x="12575" y="12600"/>
                      <a:pt x="12676" y="12800"/>
                      <a:pt x="12879" y="13000"/>
                    </a:cubicBezTo>
                    <a:cubicBezTo>
                      <a:pt x="13082" y="13000"/>
                      <a:pt x="13082" y="13000"/>
                      <a:pt x="13082" y="13000"/>
                    </a:cubicBezTo>
                    <a:cubicBezTo>
                      <a:pt x="13386" y="13200"/>
                      <a:pt x="13589" y="13400"/>
                      <a:pt x="13893" y="13600"/>
                    </a:cubicBezTo>
                    <a:cubicBezTo>
                      <a:pt x="14704" y="14400"/>
                      <a:pt x="15313" y="15200"/>
                      <a:pt x="15820" y="16200"/>
                    </a:cubicBezTo>
                    <a:cubicBezTo>
                      <a:pt x="16023" y="16800"/>
                      <a:pt x="16225" y="17600"/>
                      <a:pt x="16124" y="18400"/>
                    </a:cubicBezTo>
                    <a:cubicBezTo>
                      <a:pt x="16023" y="19200"/>
                      <a:pt x="15718" y="19800"/>
                      <a:pt x="15313" y="20200"/>
                    </a:cubicBezTo>
                    <a:cubicBezTo>
                      <a:pt x="15313" y="20200"/>
                      <a:pt x="15313" y="20200"/>
                      <a:pt x="15313" y="20200"/>
                    </a:cubicBezTo>
                    <a:cubicBezTo>
                      <a:pt x="15008" y="20600"/>
                      <a:pt x="14704" y="20800"/>
                      <a:pt x="14400" y="21000"/>
                    </a:cubicBezTo>
                    <a:cubicBezTo>
                      <a:pt x="13285" y="21400"/>
                      <a:pt x="12270" y="21400"/>
                      <a:pt x="11054" y="21600"/>
                    </a:cubicBezTo>
                    <a:close/>
                    <a:moveTo>
                      <a:pt x="11054" y="1000"/>
                    </a:moveTo>
                    <a:cubicBezTo>
                      <a:pt x="10851" y="1200"/>
                      <a:pt x="10648" y="1200"/>
                      <a:pt x="10344" y="1200"/>
                    </a:cubicBezTo>
                    <a:cubicBezTo>
                      <a:pt x="9330" y="1800"/>
                      <a:pt x="8721" y="3000"/>
                      <a:pt x="8721" y="5000"/>
                    </a:cubicBezTo>
                    <a:cubicBezTo>
                      <a:pt x="8620" y="7200"/>
                      <a:pt x="9025" y="9200"/>
                      <a:pt x="9735" y="10600"/>
                    </a:cubicBezTo>
                    <a:cubicBezTo>
                      <a:pt x="10039" y="11200"/>
                      <a:pt x="10141" y="11800"/>
                      <a:pt x="10039" y="12400"/>
                    </a:cubicBezTo>
                    <a:cubicBezTo>
                      <a:pt x="10039" y="13200"/>
                      <a:pt x="9735" y="13800"/>
                      <a:pt x="9330" y="14000"/>
                    </a:cubicBezTo>
                    <a:cubicBezTo>
                      <a:pt x="9127" y="14200"/>
                      <a:pt x="9127" y="14200"/>
                      <a:pt x="9127" y="14200"/>
                    </a:cubicBezTo>
                    <a:cubicBezTo>
                      <a:pt x="8924" y="14400"/>
                      <a:pt x="8721" y="14600"/>
                      <a:pt x="8417" y="14800"/>
                    </a:cubicBezTo>
                    <a:cubicBezTo>
                      <a:pt x="7707" y="15400"/>
                      <a:pt x="7099" y="16200"/>
                      <a:pt x="6693" y="17000"/>
                    </a:cubicBezTo>
                    <a:cubicBezTo>
                      <a:pt x="6490" y="17400"/>
                      <a:pt x="6389" y="17800"/>
                      <a:pt x="6490" y="18200"/>
                    </a:cubicBezTo>
                    <a:cubicBezTo>
                      <a:pt x="6490" y="18600"/>
                      <a:pt x="6693" y="19000"/>
                      <a:pt x="6997" y="19200"/>
                    </a:cubicBezTo>
                    <a:cubicBezTo>
                      <a:pt x="7200" y="19400"/>
                      <a:pt x="7504" y="19600"/>
                      <a:pt x="7808" y="19800"/>
                    </a:cubicBezTo>
                    <a:cubicBezTo>
                      <a:pt x="8823" y="20200"/>
                      <a:pt x="9837" y="20200"/>
                      <a:pt x="11054" y="20400"/>
                    </a:cubicBezTo>
                    <a:cubicBezTo>
                      <a:pt x="12270" y="20200"/>
                      <a:pt x="13285" y="20200"/>
                      <a:pt x="14197" y="19800"/>
                    </a:cubicBezTo>
                    <a:cubicBezTo>
                      <a:pt x="14501" y="19600"/>
                      <a:pt x="14806" y="19400"/>
                      <a:pt x="15110" y="19200"/>
                    </a:cubicBezTo>
                    <a:cubicBezTo>
                      <a:pt x="15313" y="19000"/>
                      <a:pt x="15515" y="18600"/>
                      <a:pt x="15515" y="18200"/>
                    </a:cubicBezTo>
                    <a:cubicBezTo>
                      <a:pt x="15515" y="17600"/>
                      <a:pt x="15515" y="17200"/>
                      <a:pt x="15414" y="17000"/>
                    </a:cubicBezTo>
                    <a:cubicBezTo>
                      <a:pt x="14907" y="16200"/>
                      <a:pt x="14400" y="15400"/>
                      <a:pt x="13589" y="14800"/>
                    </a:cubicBezTo>
                    <a:cubicBezTo>
                      <a:pt x="13386" y="14600"/>
                      <a:pt x="13082" y="14400"/>
                      <a:pt x="12879" y="14200"/>
                    </a:cubicBezTo>
                    <a:cubicBezTo>
                      <a:pt x="12676" y="14000"/>
                      <a:pt x="12676" y="14000"/>
                      <a:pt x="12676" y="14000"/>
                    </a:cubicBezTo>
                    <a:cubicBezTo>
                      <a:pt x="12270" y="13800"/>
                      <a:pt x="12068" y="13200"/>
                      <a:pt x="11966" y="12400"/>
                    </a:cubicBezTo>
                    <a:cubicBezTo>
                      <a:pt x="11865" y="11800"/>
                      <a:pt x="12068" y="11200"/>
                      <a:pt x="12270" y="10600"/>
                    </a:cubicBezTo>
                    <a:cubicBezTo>
                      <a:pt x="13082" y="9200"/>
                      <a:pt x="13386" y="7400"/>
                      <a:pt x="13386" y="5000"/>
                    </a:cubicBezTo>
                    <a:cubicBezTo>
                      <a:pt x="13285" y="3000"/>
                      <a:pt x="12777" y="1800"/>
                      <a:pt x="11662" y="1200"/>
                    </a:cubicBezTo>
                    <a:cubicBezTo>
                      <a:pt x="11459" y="1200"/>
                      <a:pt x="11256" y="1200"/>
                      <a:pt x="11054" y="1000"/>
                    </a:cubicBezTo>
                    <a:close/>
                    <a:moveTo>
                      <a:pt x="15211" y="19800"/>
                    </a:moveTo>
                    <a:cubicBezTo>
                      <a:pt x="15211" y="19800"/>
                      <a:pt x="15211" y="19800"/>
                      <a:pt x="15211" y="19800"/>
                    </a:cubicBezTo>
                    <a:close/>
                    <a:moveTo>
                      <a:pt x="17949" y="21600"/>
                    </a:moveTo>
                    <a:cubicBezTo>
                      <a:pt x="17746" y="21600"/>
                      <a:pt x="17746" y="21600"/>
                      <a:pt x="17746" y="21600"/>
                    </a:cubicBezTo>
                    <a:cubicBezTo>
                      <a:pt x="17138" y="21400"/>
                      <a:pt x="17037" y="21400"/>
                      <a:pt x="16327" y="21400"/>
                    </a:cubicBezTo>
                    <a:cubicBezTo>
                      <a:pt x="16225" y="21400"/>
                      <a:pt x="16124" y="21000"/>
                      <a:pt x="16124" y="20600"/>
                    </a:cubicBezTo>
                    <a:cubicBezTo>
                      <a:pt x="16124" y="20400"/>
                      <a:pt x="16225" y="20200"/>
                      <a:pt x="16428" y="20200"/>
                    </a:cubicBezTo>
                    <a:cubicBezTo>
                      <a:pt x="17037" y="20200"/>
                      <a:pt x="17239" y="20400"/>
                      <a:pt x="17746" y="20400"/>
                    </a:cubicBezTo>
                    <a:cubicBezTo>
                      <a:pt x="17949" y="20400"/>
                      <a:pt x="17949" y="20400"/>
                      <a:pt x="17949" y="20400"/>
                    </a:cubicBezTo>
                    <a:cubicBezTo>
                      <a:pt x="18761" y="20400"/>
                      <a:pt x="19470" y="20200"/>
                      <a:pt x="20180" y="20000"/>
                    </a:cubicBezTo>
                    <a:cubicBezTo>
                      <a:pt x="20383" y="19800"/>
                      <a:pt x="20586" y="19800"/>
                      <a:pt x="20687" y="19600"/>
                    </a:cubicBezTo>
                    <a:cubicBezTo>
                      <a:pt x="20890" y="19400"/>
                      <a:pt x="20992" y="19200"/>
                      <a:pt x="20992" y="19000"/>
                    </a:cubicBezTo>
                    <a:cubicBezTo>
                      <a:pt x="20992" y="18800"/>
                      <a:pt x="20992" y="18400"/>
                      <a:pt x="20890" y="18400"/>
                    </a:cubicBezTo>
                    <a:cubicBezTo>
                      <a:pt x="20586" y="17800"/>
                      <a:pt x="20282" y="17200"/>
                      <a:pt x="19673" y="16800"/>
                    </a:cubicBezTo>
                    <a:cubicBezTo>
                      <a:pt x="19572" y="16600"/>
                      <a:pt x="19369" y="16600"/>
                      <a:pt x="19166" y="16400"/>
                    </a:cubicBezTo>
                    <a:cubicBezTo>
                      <a:pt x="19065" y="16200"/>
                      <a:pt x="19065" y="16200"/>
                      <a:pt x="19065" y="16200"/>
                    </a:cubicBezTo>
                    <a:cubicBezTo>
                      <a:pt x="18761" y="16000"/>
                      <a:pt x="18558" y="15600"/>
                      <a:pt x="18558" y="15000"/>
                    </a:cubicBezTo>
                    <a:cubicBezTo>
                      <a:pt x="18456" y="14600"/>
                      <a:pt x="18558" y="14000"/>
                      <a:pt x="18761" y="13600"/>
                    </a:cubicBezTo>
                    <a:cubicBezTo>
                      <a:pt x="19268" y="12600"/>
                      <a:pt x="19470" y="11400"/>
                      <a:pt x="19470" y="9800"/>
                    </a:cubicBezTo>
                    <a:cubicBezTo>
                      <a:pt x="19470" y="8600"/>
                      <a:pt x="19065" y="7800"/>
                      <a:pt x="18355" y="7400"/>
                    </a:cubicBezTo>
                    <a:cubicBezTo>
                      <a:pt x="18254" y="7400"/>
                      <a:pt x="18051" y="7400"/>
                      <a:pt x="17949" y="7400"/>
                    </a:cubicBezTo>
                    <a:cubicBezTo>
                      <a:pt x="17848" y="7400"/>
                      <a:pt x="17645" y="7400"/>
                      <a:pt x="17544" y="7400"/>
                    </a:cubicBezTo>
                    <a:cubicBezTo>
                      <a:pt x="16834" y="7800"/>
                      <a:pt x="16428" y="8600"/>
                      <a:pt x="16428" y="9800"/>
                    </a:cubicBezTo>
                    <a:cubicBezTo>
                      <a:pt x="16428" y="11400"/>
                      <a:pt x="16631" y="12600"/>
                      <a:pt x="17138" y="13600"/>
                    </a:cubicBezTo>
                    <a:cubicBezTo>
                      <a:pt x="17341" y="14000"/>
                      <a:pt x="17442" y="14600"/>
                      <a:pt x="17442" y="15200"/>
                    </a:cubicBezTo>
                    <a:cubicBezTo>
                      <a:pt x="17341" y="15600"/>
                      <a:pt x="17239" y="16000"/>
                      <a:pt x="16935" y="16200"/>
                    </a:cubicBezTo>
                    <a:cubicBezTo>
                      <a:pt x="16834" y="16200"/>
                      <a:pt x="16834" y="16200"/>
                      <a:pt x="16834" y="16200"/>
                    </a:cubicBezTo>
                    <a:cubicBezTo>
                      <a:pt x="16732" y="16400"/>
                      <a:pt x="16530" y="16200"/>
                      <a:pt x="16530" y="15800"/>
                    </a:cubicBezTo>
                    <a:cubicBezTo>
                      <a:pt x="16428" y="15600"/>
                      <a:pt x="16530" y="15200"/>
                      <a:pt x="16631" y="15200"/>
                    </a:cubicBezTo>
                    <a:cubicBezTo>
                      <a:pt x="16732" y="15000"/>
                      <a:pt x="16732" y="15000"/>
                      <a:pt x="16732" y="15000"/>
                    </a:cubicBezTo>
                    <a:cubicBezTo>
                      <a:pt x="16834" y="15000"/>
                      <a:pt x="16834" y="15000"/>
                      <a:pt x="16834" y="15000"/>
                    </a:cubicBezTo>
                    <a:cubicBezTo>
                      <a:pt x="16834" y="14800"/>
                      <a:pt x="16834" y="14600"/>
                      <a:pt x="16732" y="14400"/>
                    </a:cubicBezTo>
                    <a:cubicBezTo>
                      <a:pt x="16124" y="13200"/>
                      <a:pt x="15820" y="11600"/>
                      <a:pt x="15820" y="9800"/>
                    </a:cubicBezTo>
                    <a:cubicBezTo>
                      <a:pt x="15820" y="8600"/>
                      <a:pt x="16124" y="6800"/>
                      <a:pt x="17341" y="6200"/>
                    </a:cubicBezTo>
                    <a:cubicBezTo>
                      <a:pt x="17544" y="6200"/>
                      <a:pt x="17746" y="6200"/>
                      <a:pt x="17949" y="6200"/>
                    </a:cubicBezTo>
                    <a:cubicBezTo>
                      <a:pt x="18152" y="6200"/>
                      <a:pt x="18355" y="6200"/>
                      <a:pt x="18558" y="6200"/>
                    </a:cubicBezTo>
                    <a:cubicBezTo>
                      <a:pt x="19775" y="6800"/>
                      <a:pt x="20079" y="8600"/>
                      <a:pt x="20079" y="9800"/>
                    </a:cubicBezTo>
                    <a:cubicBezTo>
                      <a:pt x="20079" y="11600"/>
                      <a:pt x="19775" y="13200"/>
                      <a:pt x="19166" y="14400"/>
                    </a:cubicBezTo>
                    <a:cubicBezTo>
                      <a:pt x="19166" y="14600"/>
                      <a:pt x="19065" y="14600"/>
                      <a:pt x="19065" y="14800"/>
                    </a:cubicBezTo>
                    <a:cubicBezTo>
                      <a:pt x="19166" y="15000"/>
                      <a:pt x="19166" y="15200"/>
                      <a:pt x="19268" y="15200"/>
                    </a:cubicBezTo>
                    <a:cubicBezTo>
                      <a:pt x="19470" y="15200"/>
                      <a:pt x="19470" y="15200"/>
                      <a:pt x="19470" y="15200"/>
                    </a:cubicBezTo>
                    <a:cubicBezTo>
                      <a:pt x="19572" y="15400"/>
                      <a:pt x="19775" y="15600"/>
                      <a:pt x="19977" y="15800"/>
                    </a:cubicBezTo>
                    <a:cubicBezTo>
                      <a:pt x="20586" y="16200"/>
                      <a:pt x="20992" y="16800"/>
                      <a:pt x="21296" y="17600"/>
                    </a:cubicBezTo>
                    <a:cubicBezTo>
                      <a:pt x="21499" y="18000"/>
                      <a:pt x="21600" y="18600"/>
                      <a:pt x="21600" y="19200"/>
                    </a:cubicBezTo>
                    <a:cubicBezTo>
                      <a:pt x="21499" y="19800"/>
                      <a:pt x="21296" y="20400"/>
                      <a:pt x="20992" y="20600"/>
                    </a:cubicBezTo>
                    <a:cubicBezTo>
                      <a:pt x="20789" y="20800"/>
                      <a:pt x="20586" y="21000"/>
                      <a:pt x="20282" y="21000"/>
                    </a:cubicBezTo>
                    <a:cubicBezTo>
                      <a:pt x="19572" y="21400"/>
                      <a:pt x="18862" y="21400"/>
                      <a:pt x="17949" y="21600"/>
                    </a:cubicBezTo>
                    <a:close/>
                    <a:moveTo>
                      <a:pt x="4056" y="21600"/>
                    </a:moveTo>
                    <a:cubicBezTo>
                      <a:pt x="3042" y="21400"/>
                      <a:pt x="2231" y="21400"/>
                      <a:pt x="1521" y="21000"/>
                    </a:cubicBezTo>
                    <a:cubicBezTo>
                      <a:pt x="1217" y="21000"/>
                      <a:pt x="913" y="20800"/>
                      <a:pt x="710" y="20600"/>
                    </a:cubicBezTo>
                    <a:cubicBezTo>
                      <a:pt x="304" y="20200"/>
                      <a:pt x="101" y="19600"/>
                      <a:pt x="0" y="19000"/>
                    </a:cubicBezTo>
                    <a:cubicBezTo>
                      <a:pt x="0" y="18400"/>
                      <a:pt x="101" y="17600"/>
                      <a:pt x="304" y="17200"/>
                    </a:cubicBezTo>
                    <a:cubicBezTo>
                      <a:pt x="710" y="16400"/>
                      <a:pt x="1217" y="15800"/>
                      <a:pt x="1825" y="15200"/>
                    </a:cubicBezTo>
                    <a:cubicBezTo>
                      <a:pt x="2028" y="15000"/>
                      <a:pt x="2231" y="15000"/>
                      <a:pt x="2434" y="14800"/>
                    </a:cubicBezTo>
                    <a:cubicBezTo>
                      <a:pt x="2535" y="14600"/>
                      <a:pt x="2535" y="14600"/>
                      <a:pt x="2535" y="14600"/>
                    </a:cubicBezTo>
                    <a:cubicBezTo>
                      <a:pt x="2738" y="14600"/>
                      <a:pt x="2839" y="14400"/>
                      <a:pt x="2839" y="14200"/>
                    </a:cubicBezTo>
                    <a:cubicBezTo>
                      <a:pt x="2839" y="14000"/>
                      <a:pt x="2738" y="13800"/>
                      <a:pt x="2738" y="13800"/>
                    </a:cubicBezTo>
                    <a:cubicBezTo>
                      <a:pt x="2028" y="12400"/>
                      <a:pt x="1724" y="10600"/>
                      <a:pt x="1724" y="8600"/>
                    </a:cubicBezTo>
                    <a:cubicBezTo>
                      <a:pt x="1724" y="7200"/>
                      <a:pt x="2130" y="5400"/>
                      <a:pt x="3448" y="4800"/>
                    </a:cubicBezTo>
                    <a:cubicBezTo>
                      <a:pt x="3651" y="4600"/>
                      <a:pt x="3854" y="4600"/>
                      <a:pt x="4056" y="4600"/>
                    </a:cubicBezTo>
                    <a:cubicBezTo>
                      <a:pt x="4259" y="4600"/>
                      <a:pt x="4462" y="4600"/>
                      <a:pt x="4665" y="4800"/>
                    </a:cubicBezTo>
                    <a:cubicBezTo>
                      <a:pt x="5983" y="5400"/>
                      <a:pt x="6389" y="7200"/>
                      <a:pt x="6389" y="8600"/>
                    </a:cubicBezTo>
                    <a:cubicBezTo>
                      <a:pt x="6389" y="10600"/>
                      <a:pt x="6085" y="12400"/>
                      <a:pt x="5375" y="13800"/>
                    </a:cubicBezTo>
                    <a:cubicBezTo>
                      <a:pt x="5375" y="13800"/>
                      <a:pt x="5273" y="14000"/>
                      <a:pt x="5273" y="14200"/>
                    </a:cubicBezTo>
                    <a:cubicBezTo>
                      <a:pt x="5375" y="14400"/>
                      <a:pt x="5375" y="14600"/>
                      <a:pt x="5577" y="14600"/>
                    </a:cubicBezTo>
                    <a:cubicBezTo>
                      <a:pt x="5679" y="14800"/>
                      <a:pt x="5679" y="14800"/>
                      <a:pt x="5679" y="14800"/>
                    </a:cubicBezTo>
                    <a:cubicBezTo>
                      <a:pt x="5882" y="14800"/>
                      <a:pt x="5882" y="15200"/>
                      <a:pt x="5882" y="15600"/>
                    </a:cubicBezTo>
                    <a:cubicBezTo>
                      <a:pt x="5780" y="15800"/>
                      <a:pt x="5577" y="16000"/>
                      <a:pt x="5476" y="15800"/>
                    </a:cubicBezTo>
                    <a:cubicBezTo>
                      <a:pt x="5375" y="15800"/>
                      <a:pt x="5375" y="15800"/>
                      <a:pt x="5375" y="15800"/>
                    </a:cubicBezTo>
                    <a:cubicBezTo>
                      <a:pt x="4969" y="15400"/>
                      <a:pt x="4766" y="15000"/>
                      <a:pt x="4766" y="14400"/>
                    </a:cubicBezTo>
                    <a:cubicBezTo>
                      <a:pt x="4665" y="13800"/>
                      <a:pt x="4766" y="13400"/>
                      <a:pt x="4969" y="12800"/>
                    </a:cubicBezTo>
                    <a:cubicBezTo>
                      <a:pt x="5577" y="11800"/>
                      <a:pt x="5780" y="10400"/>
                      <a:pt x="5780" y="8600"/>
                    </a:cubicBezTo>
                    <a:cubicBezTo>
                      <a:pt x="5780" y="7200"/>
                      <a:pt x="5375" y="6400"/>
                      <a:pt x="4563" y="6000"/>
                    </a:cubicBezTo>
                    <a:cubicBezTo>
                      <a:pt x="4361" y="5800"/>
                      <a:pt x="4259" y="5800"/>
                      <a:pt x="4056" y="5800"/>
                    </a:cubicBezTo>
                    <a:cubicBezTo>
                      <a:pt x="3955" y="5800"/>
                      <a:pt x="3752" y="5800"/>
                      <a:pt x="3549" y="6000"/>
                    </a:cubicBezTo>
                    <a:cubicBezTo>
                      <a:pt x="2738" y="6400"/>
                      <a:pt x="2332" y="7200"/>
                      <a:pt x="2332" y="8600"/>
                    </a:cubicBezTo>
                    <a:cubicBezTo>
                      <a:pt x="2332" y="10400"/>
                      <a:pt x="2535" y="11800"/>
                      <a:pt x="3144" y="13000"/>
                    </a:cubicBezTo>
                    <a:cubicBezTo>
                      <a:pt x="3346" y="13400"/>
                      <a:pt x="3448" y="14000"/>
                      <a:pt x="3346" y="14400"/>
                    </a:cubicBezTo>
                    <a:cubicBezTo>
                      <a:pt x="3346" y="15000"/>
                      <a:pt x="3144" y="15400"/>
                      <a:pt x="2839" y="15800"/>
                    </a:cubicBezTo>
                    <a:cubicBezTo>
                      <a:pt x="2637" y="15800"/>
                      <a:pt x="2637" y="15800"/>
                      <a:pt x="2637" y="15800"/>
                    </a:cubicBezTo>
                    <a:cubicBezTo>
                      <a:pt x="2434" y="16000"/>
                      <a:pt x="2332" y="16200"/>
                      <a:pt x="2130" y="16200"/>
                    </a:cubicBezTo>
                    <a:cubicBezTo>
                      <a:pt x="1521" y="16800"/>
                      <a:pt x="1115" y="17400"/>
                      <a:pt x="811" y="18000"/>
                    </a:cubicBezTo>
                    <a:cubicBezTo>
                      <a:pt x="608" y="18200"/>
                      <a:pt x="608" y="18600"/>
                      <a:pt x="608" y="18800"/>
                    </a:cubicBezTo>
                    <a:cubicBezTo>
                      <a:pt x="608" y="19000"/>
                      <a:pt x="811" y="19200"/>
                      <a:pt x="1014" y="19400"/>
                    </a:cubicBezTo>
                    <a:cubicBezTo>
                      <a:pt x="1217" y="19600"/>
                      <a:pt x="1420" y="19800"/>
                      <a:pt x="1623" y="19800"/>
                    </a:cubicBezTo>
                    <a:cubicBezTo>
                      <a:pt x="2332" y="20200"/>
                      <a:pt x="3144" y="20200"/>
                      <a:pt x="4056" y="20400"/>
                    </a:cubicBezTo>
                    <a:cubicBezTo>
                      <a:pt x="4665" y="20400"/>
                      <a:pt x="5070" y="20200"/>
                      <a:pt x="5476" y="20200"/>
                    </a:cubicBezTo>
                    <a:cubicBezTo>
                      <a:pt x="5679" y="20200"/>
                      <a:pt x="5780" y="20400"/>
                      <a:pt x="5882" y="20800"/>
                    </a:cubicBezTo>
                    <a:cubicBezTo>
                      <a:pt x="5882" y="21000"/>
                      <a:pt x="5780" y="21400"/>
                      <a:pt x="5577" y="21400"/>
                    </a:cubicBezTo>
                    <a:cubicBezTo>
                      <a:pt x="5172" y="21400"/>
                      <a:pt x="4665" y="21400"/>
                      <a:pt x="405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7965897" y="2002248"/>
                <a:ext cx="514194" cy="546102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1600" extrusionOk="0">
                    <a:moveTo>
                      <a:pt x="374" y="13472"/>
                    </a:moveTo>
                    <a:cubicBezTo>
                      <a:pt x="264" y="13138"/>
                      <a:pt x="153" y="12915"/>
                      <a:pt x="153" y="12581"/>
                    </a:cubicBezTo>
                    <a:cubicBezTo>
                      <a:pt x="-67" y="11134"/>
                      <a:pt x="-67" y="9687"/>
                      <a:pt x="264" y="8239"/>
                    </a:cubicBezTo>
                    <a:cubicBezTo>
                      <a:pt x="594" y="6903"/>
                      <a:pt x="1255" y="5678"/>
                      <a:pt x="2027" y="4454"/>
                    </a:cubicBezTo>
                    <a:cubicBezTo>
                      <a:pt x="2798" y="3340"/>
                      <a:pt x="3790" y="2449"/>
                      <a:pt x="5002" y="1670"/>
                    </a:cubicBezTo>
                    <a:cubicBezTo>
                      <a:pt x="6215" y="891"/>
                      <a:pt x="7537" y="334"/>
                      <a:pt x="8970" y="111"/>
                    </a:cubicBezTo>
                    <a:cubicBezTo>
                      <a:pt x="9411" y="111"/>
                      <a:pt x="9741" y="0"/>
                      <a:pt x="10182" y="0"/>
                    </a:cubicBezTo>
                    <a:cubicBezTo>
                      <a:pt x="12386" y="2672"/>
                      <a:pt x="12386" y="2672"/>
                      <a:pt x="12386" y="2672"/>
                    </a:cubicBezTo>
                    <a:cubicBezTo>
                      <a:pt x="10182" y="5010"/>
                      <a:pt x="10182" y="5010"/>
                      <a:pt x="10182" y="5010"/>
                    </a:cubicBezTo>
                    <a:cubicBezTo>
                      <a:pt x="10072" y="5010"/>
                      <a:pt x="9962" y="5010"/>
                      <a:pt x="9741" y="5122"/>
                    </a:cubicBezTo>
                    <a:cubicBezTo>
                      <a:pt x="6655" y="5567"/>
                      <a:pt x="4562" y="8573"/>
                      <a:pt x="5002" y="11802"/>
                    </a:cubicBezTo>
                    <a:cubicBezTo>
                      <a:pt x="5113" y="12025"/>
                      <a:pt x="5113" y="12247"/>
                      <a:pt x="5223" y="12581"/>
                    </a:cubicBezTo>
                    <a:cubicBezTo>
                      <a:pt x="5223" y="12581"/>
                      <a:pt x="5223" y="12581"/>
                      <a:pt x="5223" y="12581"/>
                    </a:cubicBezTo>
                    <a:cubicBezTo>
                      <a:pt x="3129" y="12136"/>
                      <a:pt x="3129" y="12136"/>
                      <a:pt x="3129" y="12136"/>
                    </a:cubicBezTo>
                    <a:cubicBezTo>
                      <a:pt x="2027" y="11802"/>
                      <a:pt x="2027" y="11802"/>
                      <a:pt x="2027" y="11802"/>
                    </a:cubicBezTo>
                    <a:cubicBezTo>
                      <a:pt x="1586" y="13027"/>
                      <a:pt x="1586" y="13027"/>
                      <a:pt x="1586" y="13027"/>
                    </a:cubicBezTo>
                    <a:cubicBezTo>
                      <a:pt x="925" y="15031"/>
                      <a:pt x="925" y="15031"/>
                      <a:pt x="925" y="15031"/>
                    </a:cubicBezTo>
                    <a:cubicBezTo>
                      <a:pt x="815" y="14808"/>
                      <a:pt x="704" y="14586"/>
                      <a:pt x="594" y="14363"/>
                    </a:cubicBezTo>
                    <a:cubicBezTo>
                      <a:pt x="594" y="14252"/>
                      <a:pt x="594" y="14140"/>
                      <a:pt x="484" y="14140"/>
                    </a:cubicBezTo>
                    <a:cubicBezTo>
                      <a:pt x="484" y="13918"/>
                      <a:pt x="374" y="13695"/>
                      <a:pt x="374" y="13472"/>
                    </a:cubicBezTo>
                    <a:close/>
                    <a:moveTo>
                      <a:pt x="17125" y="17703"/>
                    </a:moveTo>
                    <a:cubicBezTo>
                      <a:pt x="15913" y="17926"/>
                      <a:pt x="15913" y="17926"/>
                      <a:pt x="15913" y="17926"/>
                    </a:cubicBezTo>
                    <a:cubicBezTo>
                      <a:pt x="15582" y="16812"/>
                      <a:pt x="15582" y="16812"/>
                      <a:pt x="15582" y="16812"/>
                    </a:cubicBezTo>
                    <a:cubicBezTo>
                      <a:pt x="15031" y="14697"/>
                      <a:pt x="15031" y="14697"/>
                      <a:pt x="15031" y="14697"/>
                    </a:cubicBezTo>
                    <a:cubicBezTo>
                      <a:pt x="14921" y="14808"/>
                      <a:pt x="14811" y="14808"/>
                      <a:pt x="14811" y="14920"/>
                    </a:cubicBezTo>
                    <a:cubicBezTo>
                      <a:pt x="14700" y="14920"/>
                      <a:pt x="14700" y="14920"/>
                      <a:pt x="14700" y="14920"/>
                    </a:cubicBezTo>
                    <a:cubicBezTo>
                      <a:pt x="14590" y="15031"/>
                      <a:pt x="14480" y="15142"/>
                      <a:pt x="14370" y="15254"/>
                    </a:cubicBezTo>
                    <a:cubicBezTo>
                      <a:pt x="14370" y="15365"/>
                      <a:pt x="14260" y="15365"/>
                      <a:pt x="14260" y="15365"/>
                    </a:cubicBezTo>
                    <a:cubicBezTo>
                      <a:pt x="14149" y="15476"/>
                      <a:pt x="14039" y="15588"/>
                      <a:pt x="13929" y="15699"/>
                    </a:cubicBezTo>
                    <a:cubicBezTo>
                      <a:pt x="13819" y="15699"/>
                      <a:pt x="13819" y="15699"/>
                      <a:pt x="13709" y="15699"/>
                    </a:cubicBezTo>
                    <a:cubicBezTo>
                      <a:pt x="13598" y="15810"/>
                      <a:pt x="13488" y="15922"/>
                      <a:pt x="13378" y="15922"/>
                    </a:cubicBezTo>
                    <a:cubicBezTo>
                      <a:pt x="13268" y="16033"/>
                      <a:pt x="13268" y="16033"/>
                      <a:pt x="13157" y="16033"/>
                    </a:cubicBezTo>
                    <a:cubicBezTo>
                      <a:pt x="13047" y="16144"/>
                      <a:pt x="12937" y="16144"/>
                      <a:pt x="12827" y="16256"/>
                    </a:cubicBezTo>
                    <a:cubicBezTo>
                      <a:pt x="12717" y="16256"/>
                      <a:pt x="12606" y="16256"/>
                      <a:pt x="12496" y="16367"/>
                    </a:cubicBezTo>
                    <a:cubicBezTo>
                      <a:pt x="12386" y="16367"/>
                      <a:pt x="12386" y="16367"/>
                      <a:pt x="12276" y="16367"/>
                    </a:cubicBezTo>
                    <a:cubicBezTo>
                      <a:pt x="12055" y="16478"/>
                      <a:pt x="11835" y="16478"/>
                      <a:pt x="11615" y="16590"/>
                    </a:cubicBezTo>
                    <a:cubicBezTo>
                      <a:pt x="11394" y="16590"/>
                      <a:pt x="11174" y="16590"/>
                      <a:pt x="10843" y="16590"/>
                    </a:cubicBezTo>
                    <a:cubicBezTo>
                      <a:pt x="10843" y="16590"/>
                      <a:pt x="10843" y="16590"/>
                      <a:pt x="10733" y="16590"/>
                    </a:cubicBezTo>
                    <a:cubicBezTo>
                      <a:pt x="10733" y="16590"/>
                      <a:pt x="10733" y="16590"/>
                      <a:pt x="10733" y="16590"/>
                    </a:cubicBezTo>
                    <a:cubicBezTo>
                      <a:pt x="10513" y="16590"/>
                      <a:pt x="10182" y="16590"/>
                      <a:pt x="9962" y="16590"/>
                    </a:cubicBezTo>
                    <a:cubicBezTo>
                      <a:pt x="9962" y="16590"/>
                      <a:pt x="9962" y="16590"/>
                      <a:pt x="9962" y="16590"/>
                    </a:cubicBezTo>
                    <a:cubicBezTo>
                      <a:pt x="9741" y="16478"/>
                      <a:pt x="9521" y="16478"/>
                      <a:pt x="9300" y="16478"/>
                    </a:cubicBezTo>
                    <a:cubicBezTo>
                      <a:pt x="9190" y="16367"/>
                      <a:pt x="9080" y="16367"/>
                      <a:pt x="8970" y="16367"/>
                    </a:cubicBezTo>
                    <a:cubicBezTo>
                      <a:pt x="8860" y="16256"/>
                      <a:pt x="8749" y="16256"/>
                      <a:pt x="8529" y="16144"/>
                    </a:cubicBezTo>
                    <a:cubicBezTo>
                      <a:pt x="8419" y="16144"/>
                      <a:pt x="8419" y="16144"/>
                      <a:pt x="8309" y="16033"/>
                    </a:cubicBezTo>
                    <a:cubicBezTo>
                      <a:pt x="8198" y="16033"/>
                      <a:pt x="7978" y="15922"/>
                      <a:pt x="7868" y="15810"/>
                    </a:cubicBezTo>
                    <a:cubicBezTo>
                      <a:pt x="7757" y="15810"/>
                      <a:pt x="7757" y="15810"/>
                      <a:pt x="7647" y="15699"/>
                    </a:cubicBezTo>
                    <a:cubicBezTo>
                      <a:pt x="7537" y="15588"/>
                      <a:pt x="7427" y="15588"/>
                      <a:pt x="7206" y="15476"/>
                    </a:cubicBezTo>
                    <a:cubicBezTo>
                      <a:pt x="7206" y="15365"/>
                      <a:pt x="7096" y="15365"/>
                      <a:pt x="6986" y="15254"/>
                    </a:cubicBezTo>
                    <a:cubicBezTo>
                      <a:pt x="6876" y="15142"/>
                      <a:pt x="6766" y="15031"/>
                      <a:pt x="6655" y="14920"/>
                    </a:cubicBezTo>
                    <a:cubicBezTo>
                      <a:pt x="6545" y="14920"/>
                      <a:pt x="6545" y="14808"/>
                      <a:pt x="6435" y="14808"/>
                    </a:cubicBezTo>
                    <a:cubicBezTo>
                      <a:pt x="6325" y="14586"/>
                      <a:pt x="6215" y="14363"/>
                      <a:pt x="5994" y="14140"/>
                    </a:cubicBezTo>
                    <a:cubicBezTo>
                      <a:pt x="2798" y="13361"/>
                      <a:pt x="2798" y="13361"/>
                      <a:pt x="2798" y="13361"/>
                    </a:cubicBezTo>
                    <a:cubicBezTo>
                      <a:pt x="1696" y="16701"/>
                      <a:pt x="1696" y="16701"/>
                      <a:pt x="1696" y="16701"/>
                    </a:cubicBezTo>
                    <a:cubicBezTo>
                      <a:pt x="2468" y="17814"/>
                      <a:pt x="3349" y="18816"/>
                      <a:pt x="4451" y="19596"/>
                    </a:cubicBezTo>
                    <a:cubicBezTo>
                      <a:pt x="5553" y="20375"/>
                      <a:pt x="6876" y="21043"/>
                      <a:pt x="8198" y="21377"/>
                    </a:cubicBezTo>
                    <a:cubicBezTo>
                      <a:pt x="8529" y="21377"/>
                      <a:pt x="8970" y="21489"/>
                      <a:pt x="9300" y="21489"/>
                    </a:cubicBezTo>
                    <a:cubicBezTo>
                      <a:pt x="9521" y="21600"/>
                      <a:pt x="9631" y="21600"/>
                      <a:pt x="9741" y="21600"/>
                    </a:cubicBezTo>
                    <a:cubicBezTo>
                      <a:pt x="9962" y="21600"/>
                      <a:pt x="10292" y="21600"/>
                      <a:pt x="10513" y="21600"/>
                    </a:cubicBezTo>
                    <a:cubicBezTo>
                      <a:pt x="10733" y="21600"/>
                      <a:pt x="10953" y="21600"/>
                      <a:pt x="11174" y="21600"/>
                    </a:cubicBezTo>
                    <a:cubicBezTo>
                      <a:pt x="11284" y="21600"/>
                      <a:pt x="11394" y="21600"/>
                      <a:pt x="11504" y="21600"/>
                    </a:cubicBezTo>
                    <a:cubicBezTo>
                      <a:pt x="11835" y="21600"/>
                      <a:pt x="12055" y="21489"/>
                      <a:pt x="12386" y="21489"/>
                    </a:cubicBezTo>
                    <a:cubicBezTo>
                      <a:pt x="13819" y="21266"/>
                      <a:pt x="15251" y="20709"/>
                      <a:pt x="16464" y="19930"/>
                    </a:cubicBezTo>
                    <a:cubicBezTo>
                      <a:pt x="17566" y="19262"/>
                      <a:pt x="18447" y="18371"/>
                      <a:pt x="19329" y="17258"/>
                    </a:cubicBezTo>
                    <a:lnTo>
                      <a:pt x="17125" y="17703"/>
                    </a:lnTo>
                    <a:close/>
                    <a:moveTo>
                      <a:pt x="21313" y="9019"/>
                    </a:moveTo>
                    <a:cubicBezTo>
                      <a:pt x="20982" y="7571"/>
                      <a:pt x="20541" y="6235"/>
                      <a:pt x="19770" y="5010"/>
                    </a:cubicBezTo>
                    <a:cubicBezTo>
                      <a:pt x="18998" y="3897"/>
                      <a:pt x="18117" y="2895"/>
                      <a:pt x="16904" y="2004"/>
                    </a:cubicBezTo>
                    <a:cubicBezTo>
                      <a:pt x="15802" y="1225"/>
                      <a:pt x="14590" y="668"/>
                      <a:pt x="13268" y="334"/>
                    </a:cubicBezTo>
                    <a:cubicBezTo>
                      <a:pt x="12827" y="223"/>
                      <a:pt x="12386" y="111"/>
                      <a:pt x="12055" y="111"/>
                    </a:cubicBezTo>
                    <a:cubicBezTo>
                      <a:pt x="11945" y="111"/>
                      <a:pt x="11945" y="111"/>
                      <a:pt x="11945" y="111"/>
                    </a:cubicBezTo>
                    <a:cubicBezTo>
                      <a:pt x="11945" y="111"/>
                      <a:pt x="11945" y="111"/>
                      <a:pt x="11945" y="111"/>
                    </a:cubicBezTo>
                    <a:cubicBezTo>
                      <a:pt x="13378" y="1781"/>
                      <a:pt x="13378" y="1781"/>
                      <a:pt x="13378" y="1781"/>
                    </a:cubicBezTo>
                    <a:cubicBezTo>
                      <a:pt x="14260" y="2672"/>
                      <a:pt x="14260" y="2672"/>
                      <a:pt x="14260" y="2672"/>
                    </a:cubicBezTo>
                    <a:cubicBezTo>
                      <a:pt x="13378" y="3563"/>
                      <a:pt x="13378" y="3563"/>
                      <a:pt x="13378" y="3563"/>
                    </a:cubicBezTo>
                    <a:cubicBezTo>
                      <a:pt x="11835" y="5122"/>
                      <a:pt x="11835" y="5122"/>
                      <a:pt x="11835" y="5122"/>
                    </a:cubicBezTo>
                    <a:cubicBezTo>
                      <a:pt x="14149" y="5567"/>
                      <a:pt x="16023" y="7460"/>
                      <a:pt x="16353" y="9909"/>
                    </a:cubicBezTo>
                    <a:cubicBezTo>
                      <a:pt x="16574" y="11023"/>
                      <a:pt x="16353" y="12247"/>
                      <a:pt x="15913" y="13249"/>
                    </a:cubicBezTo>
                    <a:cubicBezTo>
                      <a:pt x="16904" y="16367"/>
                      <a:pt x="16904" y="16367"/>
                      <a:pt x="16904" y="16367"/>
                    </a:cubicBezTo>
                    <a:cubicBezTo>
                      <a:pt x="20211" y="15699"/>
                      <a:pt x="20211" y="15699"/>
                      <a:pt x="20211" y="15699"/>
                    </a:cubicBezTo>
                    <a:cubicBezTo>
                      <a:pt x="20651" y="14920"/>
                      <a:pt x="20872" y="14140"/>
                      <a:pt x="21092" y="13361"/>
                    </a:cubicBezTo>
                    <a:cubicBezTo>
                      <a:pt x="21423" y="11913"/>
                      <a:pt x="21533" y="10466"/>
                      <a:pt x="21313" y="90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3286274" y="3504887"/>
                <a:ext cx="560412" cy="46990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793" y="17592"/>
                    </a:moveTo>
                    <a:cubicBezTo>
                      <a:pt x="2793" y="11802"/>
                      <a:pt x="2793" y="11802"/>
                      <a:pt x="2793" y="11802"/>
                    </a:cubicBezTo>
                    <a:cubicBezTo>
                      <a:pt x="2793" y="11357"/>
                      <a:pt x="3166" y="10911"/>
                      <a:pt x="3538" y="10911"/>
                    </a:cubicBezTo>
                    <a:cubicBezTo>
                      <a:pt x="4841" y="10911"/>
                      <a:pt x="4841" y="10911"/>
                      <a:pt x="4841" y="10911"/>
                    </a:cubicBezTo>
                    <a:cubicBezTo>
                      <a:pt x="5214" y="10911"/>
                      <a:pt x="5400" y="11357"/>
                      <a:pt x="5400" y="11802"/>
                    </a:cubicBezTo>
                    <a:cubicBezTo>
                      <a:pt x="5400" y="17592"/>
                      <a:pt x="5400" y="17592"/>
                      <a:pt x="5400" y="17592"/>
                    </a:cubicBezTo>
                    <a:cubicBezTo>
                      <a:pt x="5400" y="18037"/>
                      <a:pt x="5214" y="18482"/>
                      <a:pt x="4841" y="18482"/>
                    </a:cubicBezTo>
                    <a:cubicBezTo>
                      <a:pt x="3538" y="18482"/>
                      <a:pt x="3538" y="18482"/>
                      <a:pt x="3538" y="18482"/>
                    </a:cubicBezTo>
                    <a:cubicBezTo>
                      <a:pt x="3166" y="18482"/>
                      <a:pt x="2793" y="18037"/>
                      <a:pt x="2793" y="17592"/>
                    </a:cubicBezTo>
                    <a:close/>
                    <a:moveTo>
                      <a:pt x="7821" y="8907"/>
                    </a:moveTo>
                    <a:cubicBezTo>
                      <a:pt x="7448" y="8907"/>
                      <a:pt x="7262" y="9353"/>
                      <a:pt x="7262" y="9798"/>
                    </a:cubicBezTo>
                    <a:cubicBezTo>
                      <a:pt x="7262" y="17592"/>
                      <a:pt x="7262" y="17592"/>
                      <a:pt x="7262" y="17592"/>
                    </a:cubicBezTo>
                    <a:cubicBezTo>
                      <a:pt x="7262" y="18037"/>
                      <a:pt x="7448" y="18482"/>
                      <a:pt x="7821" y="18482"/>
                    </a:cubicBezTo>
                    <a:cubicBezTo>
                      <a:pt x="9124" y="18482"/>
                      <a:pt x="9124" y="18482"/>
                      <a:pt x="9124" y="18482"/>
                    </a:cubicBezTo>
                    <a:cubicBezTo>
                      <a:pt x="9497" y="18482"/>
                      <a:pt x="9869" y="18037"/>
                      <a:pt x="9869" y="17592"/>
                    </a:cubicBezTo>
                    <a:cubicBezTo>
                      <a:pt x="9869" y="9798"/>
                      <a:pt x="9869" y="9798"/>
                      <a:pt x="9869" y="9798"/>
                    </a:cubicBezTo>
                    <a:cubicBezTo>
                      <a:pt x="9869" y="9353"/>
                      <a:pt x="9497" y="8907"/>
                      <a:pt x="9124" y="8907"/>
                    </a:cubicBezTo>
                    <a:lnTo>
                      <a:pt x="7821" y="8907"/>
                    </a:lnTo>
                    <a:close/>
                    <a:moveTo>
                      <a:pt x="12290" y="7126"/>
                    </a:moveTo>
                    <a:cubicBezTo>
                      <a:pt x="11731" y="7126"/>
                      <a:pt x="11545" y="7571"/>
                      <a:pt x="11545" y="8016"/>
                    </a:cubicBezTo>
                    <a:cubicBezTo>
                      <a:pt x="11545" y="17592"/>
                      <a:pt x="11545" y="17592"/>
                      <a:pt x="11545" y="17592"/>
                    </a:cubicBezTo>
                    <a:cubicBezTo>
                      <a:pt x="11545" y="18037"/>
                      <a:pt x="11731" y="18482"/>
                      <a:pt x="12290" y="18482"/>
                    </a:cubicBezTo>
                    <a:cubicBezTo>
                      <a:pt x="13407" y="18482"/>
                      <a:pt x="13407" y="18482"/>
                      <a:pt x="13407" y="18482"/>
                    </a:cubicBezTo>
                    <a:cubicBezTo>
                      <a:pt x="13779" y="18482"/>
                      <a:pt x="14152" y="18037"/>
                      <a:pt x="14152" y="17592"/>
                    </a:cubicBezTo>
                    <a:cubicBezTo>
                      <a:pt x="14152" y="8016"/>
                      <a:pt x="14152" y="8016"/>
                      <a:pt x="14152" y="8016"/>
                    </a:cubicBezTo>
                    <a:cubicBezTo>
                      <a:pt x="14152" y="7571"/>
                      <a:pt x="13779" y="7126"/>
                      <a:pt x="13407" y="7126"/>
                    </a:cubicBezTo>
                    <a:lnTo>
                      <a:pt x="12290" y="7126"/>
                    </a:lnTo>
                    <a:close/>
                    <a:moveTo>
                      <a:pt x="16572" y="5344"/>
                    </a:moveTo>
                    <a:cubicBezTo>
                      <a:pt x="16200" y="5344"/>
                      <a:pt x="15828" y="5790"/>
                      <a:pt x="15828" y="6235"/>
                    </a:cubicBezTo>
                    <a:cubicBezTo>
                      <a:pt x="15828" y="17592"/>
                      <a:pt x="15828" y="17592"/>
                      <a:pt x="15828" y="17592"/>
                    </a:cubicBezTo>
                    <a:cubicBezTo>
                      <a:pt x="15828" y="18037"/>
                      <a:pt x="16200" y="18482"/>
                      <a:pt x="16572" y="18482"/>
                    </a:cubicBezTo>
                    <a:cubicBezTo>
                      <a:pt x="17690" y="18482"/>
                      <a:pt x="17690" y="18482"/>
                      <a:pt x="17690" y="18482"/>
                    </a:cubicBezTo>
                    <a:cubicBezTo>
                      <a:pt x="18062" y="18482"/>
                      <a:pt x="18434" y="18037"/>
                      <a:pt x="18434" y="17592"/>
                    </a:cubicBezTo>
                    <a:cubicBezTo>
                      <a:pt x="18434" y="6235"/>
                      <a:pt x="18434" y="6235"/>
                      <a:pt x="18434" y="6235"/>
                    </a:cubicBezTo>
                    <a:cubicBezTo>
                      <a:pt x="18434" y="5790"/>
                      <a:pt x="18062" y="5344"/>
                      <a:pt x="17690" y="5344"/>
                    </a:cubicBezTo>
                    <a:lnTo>
                      <a:pt x="16572" y="5344"/>
                    </a:lnTo>
                    <a:close/>
                    <a:moveTo>
                      <a:pt x="3166" y="8685"/>
                    </a:moveTo>
                    <a:cubicBezTo>
                      <a:pt x="7821" y="7794"/>
                      <a:pt x="12103" y="5790"/>
                      <a:pt x="16014" y="2895"/>
                    </a:cubicBezTo>
                    <a:cubicBezTo>
                      <a:pt x="16386" y="3786"/>
                      <a:pt x="16386" y="3786"/>
                      <a:pt x="16386" y="3786"/>
                    </a:cubicBezTo>
                    <a:cubicBezTo>
                      <a:pt x="17690" y="1113"/>
                      <a:pt x="17690" y="1113"/>
                      <a:pt x="17690" y="1113"/>
                    </a:cubicBezTo>
                    <a:cubicBezTo>
                      <a:pt x="15083" y="1113"/>
                      <a:pt x="15083" y="1113"/>
                      <a:pt x="15083" y="1113"/>
                    </a:cubicBezTo>
                    <a:cubicBezTo>
                      <a:pt x="15641" y="2004"/>
                      <a:pt x="15641" y="2004"/>
                      <a:pt x="15641" y="2004"/>
                    </a:cubicBezTo>
                    <a:cubicBezTo>
                      <a:pt x="11731" y="4676"/>
                      <a:pt x="7634" y="6680"/>
                      <a:pt x="2979" y="7571"/>
                    </a:cubicBezTo>
                    <a:lnTo>
                      <a:pt x="3166" y="8685"/>
                    </a:lnTo>
                    <a:close/>
                    <a:moveTo>
                      <a:pt x="21600" y="20264"/>
                    </a:moveTo>
                    <a:cubicBezTo>
                      <a:pt x="19366" y="18705"/>
                      <a:pt x="19366" y="18705"/>
                      <a:pt x="19366" y="18705"/>
                    </a:cubicBezTo>
                    <a:cubicBezTo>
                      <a:pt x="19366" y="19596"/>
                      <a:pt x="19366" y="19596"/>
                      <a:pt x="19366" y="19596"/>
                    </a:cubicBezTo>
                    <a:cubicBezTo>
                      <a:pt x="1676" y="19596"/>
                      <a:pt x="1676" y="19596"/>
                      <a:pt x="1676" y="19596"/>
                    </a:cubicBezTo>
                    <a:cubicBezTo>
                      <a:pt x="1676" y="2672"/>
                      <a:pt x="1676" y="2672"/>
                      <a:pt x="1676" y="2672"/>
                    </a:cubicBezTo>
                    <a:cubicBezTo>
                      <a:pt x="2607" y="2672"/>
                      <a:pt x="2607" y="2672"/>
                      <a:pt x="2607" y="2672"/>
                    </a:cubicBezTo>
                    <a:cubicBezTo>
                      <a:pt x="1303" y="0"/>
                      <a:pt x="1303" y="0"/>
                      <a:pt x="1303" y="0"/>
                    </a:cubicBezTo>
                    <a:cubicBezTo>
                      <a:pt x="0" y="2672"/>
                      <a:pt x="0" y="2672"/>
                      <a:pt x="0" y="2672"/>
                    </a:cubicBezTo>
                    <a:cubicBezTo>
                      <a:pt x="745" y="2672"/>
                      <a:pt x="745" y="2672"/>
                      <a:pt x="745" y="2672"/>
                    </a:cubicBezTo>
                    <a:cubicBezTo>
                      <a:pt x="745" y="19596"/>
                      <a:pt x="745" y="19596"/>
                      <a:pt x="745" y="19596"/>
                    </a:cubicBezTo>
                    <a:cubicBezTo>
                      <a:pt x="745" y="20264"/>
                      <a:pt x="745" y="20264"/>
                      <a:pt x="745" y="20264"/>
                    </a:cubicBezTo>
                    <a:cubicBezTo>
                      <a:pt x="745" y="20709"/>
                      <a:pt x="745" y="20709"/>
                      <a:pt x="745" y="20709"/>
                    </a:cubicBezTo>
                    <a:cubicBezTo>
                      <a:pt x="19366" y="20709"/>
                      <a:pt x="19366" y="20709"/>
                      <a:pt x="19366" y="20709"/>
                    </a:cubicBezTo>
                    <a:cubicBezTo>
                      <a:pt x="19366" y="21600"/>
                      <a:pt x="19366" y="21600"/>
                      <a:pt x="19366" y="21600"/>
                    </a:cubicBezTo>
                    <a:lnTo>
                      <a:pt x="21600" y="202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13"/>
            <p:cNvSpPr/>
            <p:nvPr/>
          </p:nvSpPr>
          <p:spPr>
            <a:xfrm>
              <a:off x="7705831" y="4707644"/>
              <a:ext cx="822864" cy="546102"/>
            </a:xfrm>
            <a:custGeom>
              <a:avLst/>
              <a:gdLst/>
              <a:ahLst/>
              <a:cxnLst/>
              <a:rect l="l" t="t" r="r" b="b"/>
              <a:pathLst>
                <a:path w="21572" h="21600" extrusionOk="0">
                  <a:moveTo>
                    <a:pt x="17123" y="2025"/>
                  </a:moveTo>
                  <a:cubicBezTo>
                    <a:pt x="19138" y="9619"/>
                    <a:pt x="19138" y="9619"/>
                    <a:pt x="19138" y="9619"/>
                  </a:cubicBezTo>
                  <a:cubicBezTo>
                    <a:pt x="16676" y="11138"/>
                    <a:pt x="16676" y="11138"/>
                    <a:pt x="16676" y="11138"/>
                  </a:cubicBezTo>
                  <a:cubicBezTo>
                    <a:pt x="15333" y="9450"/>
                    <a:pt x="11304" y="4219"/>
                    <a:pt x="10968" y="4219"/>
                  </a:cubicBezTo>
                  <a:cubicBezTo>
                    <a:pt x="10632" y="4219"/>
                    <a:pt x="9401" y="4894"/>
                    <a:pt x="9289" y="4894"/>
                  </a:cubicBezTo>
                  <a:cubicBezTo>
                    <a:pt x="9289" y="4894"/>
                    <a:pt x="8506" y="5231"/>
                    <a:pt x="7834" y="5231"/>
                  </a:cubicBezTo>
                  <a:cubicBezTo>
                    <a:pt x="7498" y="5231"/>
                    <a:pt x="7275" y="5231"/>
                    <a:pt x="7163" y="5062"/>
                  </a:cubicBezTo>
                  <a:cubicBezTo>
                    <a:pt x="6939" y="4894"/>
                    <a:pt x="6939" y="4725"/>
                    <a:pt x="6939" y="4556"/>
                  </a:cubicBezTo>
                  <a:cubicBezTo>
                    <a:pt x="6939" y="4050"/>
                    <a:pt x="7163" y="3712"/>
                    <a:pt x="7387" y="3544"/>
                  </a:cubicBezTo>
                  <a:cubicBezTo>
                    <a:pt x="8394" y="2700"/>
                    <a:pt x="11304" y="1181"/>
                    <a:pt x="11527" y="1012"/>
                  </a:cubicBezTo>
                  <a:cubicBezTo>
                    <a:pt x="11527" y="1012"/>
                    <a:pt x="11527" y="1012"/>
                    <a:pt x="11639" y="1012"/>
                  </a:cubicBezTo>
                  <a:cubicBezTo>
                    <a:pt x="12311" y="1012"/>
                    <a:pt x="16676" y="2025"/>
                    <a:pt x="17123" y="2025"/>
                  </a:cubicBezTo>
                  <a:close/>
                  <a:moveTo>
                    <a:pt x="18914" y="0"/>
                  </a:moveTo>
                  <a:cubicBezTo>
                    <a:pt x="18802" y="0"/>
                    <a:pt x="18802" y="0"/>
                    <a:pt x="18690" y="0"/>
                  </a:cubicBezTo>
                  <a:cubicBezTo>
                    <a:pt x="17907" y="506"/>
                    <a:pt x="17907" y="506"/>
                    <a:pt x="17907" y="506"/>
                  </a:cubicBezTo>
                  <a:cubicBezTo>
                    <a:pt x="17795" y="675"/>
                    <a:pt x="17683" y="675"/>
                    <a:pt x="17571" y="1012"/>
                  </a:cubicBezTo>
                  <a:cubicBezTo>
                    <a:pt x="17459" y="1181"/>
                    <a:pt x="17459" y="1350"/>
                    <a:pt x="17571" y="1519"/>
                  </a:cubicBezTo>
                  <a:cubicBezTo>
                    <a:pt x="19585" y="9450"/>
                    <a:pt x="19585" y="9450"/>
                    <a:pt x="19585" y="9450"/>
                  </a:cubicBezTo>
                  <a:cubicBezTo>
                    <a:pt x="19697" y="9956"/>
                    <a:pt x="20033" y="10125"/>
                    <a:pt x="20369" y="9956"/>
                  </a:cubicBezTo>
                  <a:cubicBezTo>
                    <a:pt x="21152" y="9450"/>
                    <a:pt x="21152" y="9450"/>
                    <a:pt x="21152" y="9450"/>
                  </a:cubicBezTo>
                  <a:cubicBezTo>
                    <a:pt x="21376" y="9450"/>
                    <a:pt x="21376" y="9281"/>
                    <a:pt x="21488" y="8944"/>
                  </a:cubicBezTo>
                  <a:cubicBezTo>
                    <a:pt x="21600" y="8775"/>
                    <a:pt x="21600" y="8606"/>
                    <a:pt x="21488" y="8437"/>
                  </a:cubicBezTo>
                  <a:cubicBezTo>
                    <a:pt x="19474" y="506"/>
                    <a:pt x="19474" y="506"/>
                    <a:pt x="19474" y="506"/>
                  </a:cubicBezTo>
                  <a:cubicBezTo>
                    <a:pt x="19362" y="169"/>
                    <a:pt x="19138" y="0"/>
                    <a:pt x="18914" y="0"/>
                  </a:cubicBezTo>
                  <a:close/>
                  <a:moveTo>
                    <a:pt x="0" y="10800"/>
                  </a:moveTo>
                  <a:cubicBezTo>
                    <a:pt x="0" y="10969"/>
                    <a:pt x="112" y="11306"/>
                    <a:pt x="224" y="11475"/>
                  </a:cubicBezTo>
                  <a:cubicBezTo>
                    <a:pt x="224" y="11644"/>
                    <a:pt x="448" y="11644"/>
                    <a:pt x="560" y="11644"/>
                  </a:cubicBezTo>
                  <a:cubicBezTo>
                    <a:pt x="1455" y="11813"/>
                    <a:pt x="1455" y="11813"/>
                    <a:pt x="1455" y="11813"/>
                  </a:cubicBezTo>
                  <a:cubicBezTo>
                    <a:pt x="1791" y="11813"/>
                    <a:pt x="2015" y="11475"/>
                    <a:pt x="2015" y="10969"/>
                  </a:cubicBezTo>
                  <a:cubicBezTo>
                    <a:pt x="2462" y="2194"/>
                    <a:pt x="2462" y="2194"/>
                    <a:pt x="2462" y="2194"/>
                  </a:cubicBezTo>
                  <a:cubicBezTo>
                    <a:pt x="2462" y="1856"/>
                    <a:pt x="2462" y="1687"/>
                    <a:pt x="2350" y="1519"/>
                  </a:cubicBezTo>
                  <a:cubicBezTo>
                    <a:pt x="2238" y="1350"/>
                    <a:pt x="2126" y="1181"/>
                    <a:pt x="2015" y="1181"/>
                  </a:cubicBezTo>
                  <a:cubicBezTo>
                    <a:pt x="1119" y="1181"/>
                    <a:pt x="1119" y="1181"/>
                    <a:pt x="1119" y="1181"/>
                  </a:cubicBezTo>
                  <a:cubicBezTo>
                    <a:pt x="1119" y="1181"/>
                    <a:pt x="1007" y="1181"/>
                    <a:pt x="1007" y="1181"/>
                  </a:cubicBezTo>
                  <a:cubicBezTo>
                    <a:pt x="783" y="1181"/>
                    <a:pt x="448" y="1519"/>
                    <a:pt x="448" y="1856"/>
                  </a:cubicBezTo>
                  <a:lnTo>
                    <a:pt x="0" y="10800"/>
                  </a:lnTo>
                  <a:close/>
                  <a:moveTo>
                    <a:pt x="8841" y="18731"/>
                  </a:moveTo>
                  <a:cubicBezTo>
                    <a:pt x="8841" y="18394"/>
                    <a:pt x="8730" y="18056"/>
                    <a:pt x="8506" y="17888"/>
                  </a:cubicBezTo>
                  <a:cubicBezTo>
                    <a:pt x="8170" y="17381"/>
                    <a:pt x="7834" y="17550"/>
                    <a:pt x="7498" y="18056"/>
                  </a:cubicBezTo>
                  <a:cubicBezTo>
                    <a:pt x="7051" y="18900"/>
                    <a:pt x="7051" y="18900"/>
                    <a:pt x="7051" y="18900"/>
                  </a:cubicBezTo>
                  <a:cubicBezTo>
                    <a:pt x="6939" y="18900"/>
                    <a:pt x="6939" y="18900"/>
                    <a:pt x="6939" y="18900"/>
                  </a:cubicBezTo>
                  <a:cubicBezTo>
                    <a:pt x="6603" y="19575"/>
                    <a:pt x="6603" y="19575"/>
                    <a:pt x="6603" y="19575"/>
                  </a:cubicBezTo>
                  <a:cubicBezTo>
                    <a:pt x="6155" y="20419"/>
                    <a:pt x="6603" y="21094"/>
                    <a:pt x="6827" y="21263"/>
                  </a:cubicBezTo>
                  <a:cubicBezTo>
                    <a:pt x="6939" y="21600"/>
                    <a:pt x="7163" y="21600"/>
                    <a:pt x="7275" y="21600"/>
                  </a:cubicBezTo>
                  <a:cubicBezTo>
                    <a:pt x="7498" y="21600"/>
                    <a:pt x="7722" y="21431"/>
                    <a:pt x="7834" y="21094"/>
                  </a:cubicBezTo>
                  <a:cubicBezTo>
                    <a:pt x="8506" y="20081"/>
                    <a:pt x="8506" y="20081"/>
                    <a:pt x="8506" y="20081"/>
                  </a:cubicBezTo>
                  <a:cubicBezTo>
                    <a:pt x="8506" y="20081"/>
                    <a:pt x="8506" y="20081"/>
                    <a:pt x="8506" y="20081"/>
                  </a:cubicBezTo>
                  <a:cubicBezTo>
                    <a:pt x="8730" y="19575"/>
                    <a:pt x="8730" y="19575"/>
                    <a:pt x="8730" y="19575"/>
                  </a:cubicBezTo>
                  <a:cubicBezTo>
                    <a:pt x="8841" y="19238"/>
                    <a:pt x="8953" y="19069"/>
                    <a:pt x="8841" y="18731"/>
                  </a:cubicBezTo>
                  <a:close/>
                  <a:moveTo>
                    <a:pt x="4701" y="18225"/>
                  </a:moveTo>
                  <a:cubicBezTo>
                    <a:pt x="4365" y="18731"/>
                    <a:pt x="4477" y="19238"/>
                    <a:pt x="4924" y="19744"/>
                  </a:cubicBezTo>
                  <a:cubicBezTo>
                    <a:pt x="5260" y="20250"/>
                    <a:pt x="5708" y="20081"/>
                    <a:pt x="6044" y="19575"/>
                  </a:cubicBezTo>
                  <a:cubicBezTo>
                    <a:pt x="7051" y="17719"/>
                    <a:pt x="7051" y="17719"/>
                    <a:pt x="7051" y="17719"/>
                  </a:cubicBezTo>
                  <a:cubicBezTo>
                    <a:pt x="7498" y="16875"/>
                    <a:pt x="7051" y="16200"/>
                    <a:pt x="6939" y="15863"/>
                  </a:cubicBezTo>
                  <a:cubicBezTo>
                    <a:pt x="6491" y="15525"/>
                    <a:pt x="6155" y="15525"/>
                    <a:pt x="5820" y="16200"/>
                  </a:cubicBezTo>
                  <a:cubicBezTo>
                    <a:pt x="5260" y="17213"/>
                    <a:pt x="5260" y="17213"/>
                    <a:pt x="5260" y="17213"/>
                  </a:cubicBezTo>
                  <a:cubicBezTo>
                    <a:pt x="5260" y="17213"/>
                    <a:pt x="5260" y="17213"/>
                    <a:pt x="5260" y="17213"/>
                  </a:cubicBezTo>
                  <a:cubicBezTo>
                    <a:pt x="5148" y="17213"/>
                    <a:pt x="5148" y="17213"/>
                    <a:pt x="5148" y="17213"/>
                  </a:cubicBezTo>
                  <a:lnTo>
                    <a:pt x="4701" y="18225"/>
                  </a:lnTo>
                  <a:close/>
                  <a:moveTo>
                    <a:pt x="3246" y="15863"/>
                  </a:moveTo>
                  <a:cubicBezTo>
                    <a:pt x="3022" y="16200"/>
                    <a:pt x="3022" y="16538"/>
                    <a:pt x="3022" y="16875"/>
                  </a:cubicBezTo>
                  <a:cubicBezTo>
                    <a:pt x="3022" y="17213"/>
                    <a:pt x="3134" y="17381"/>
                    <a:pt x="3358" y="17719"/>
                  </a:cubicBezTo>
                  <a:cubicBezTo>
                    <a:pt x="3693" y="18056"/>
                    <a:pt x="4141" y="18056"/>
                    <a:pt x="4477" y="17381"/>
                  </a:cubicBezTo>
                  <a:cubicBezTo>
                    <a:pt x="5596" y="15525"/>
                    <a:pt x="5596" y="15525"/>
                    <a:pt x="5596" y="15525"/>
                  </a:cubicBezTo>
                  <a:cubicBezTo>
                    <a:pt x="5708" y="15188"/>
                    <a:pt x="5820" y="14850"/>
                    <a:pt x="5708" y="14513"/>
                  </a:cubicBezTo>
                  <a:cubicBezTo>
                    <a:pt x="5708" y="14175"/>
                    <a:pt x="5596" y="14006"/>
                    <a:pt x="5372" y="13669"/>
                  </a:cubicBezTo>
                  <a:cubicBezTo>
                    <a:pt x="5036" y="13163"/>
                    <a:pt x="4701" y="13331"/>
                    <a:pt x="4365" y="14006"/>
                  </a:cubicBezTo>
                  <a:cubicBezTo>
                    <a:pt x="3805" y="15019"/>
                    <a:pt x="3805" y="15019"/>
                    <a:pt x="3805" y="15019"/>
                  </a:cubicBezTo>
                  <a:cubicBezTo>
                    <a:pt x="3805" y="15019"/>
                    <a:pt x="3805" y="15019"/>
                    <a:pt x="3805" y="15019"/>
                  </a:cubicBezTo>
                  <a:cubicBezTo>
                    <a:pt x="3693" y="15019"/>
                    <a:pt x="3693" y="15019"/>
                    <a:pt x="3693" y="15019"/>
                  </a:cubicBezTo>
                  <a:lnTo>
                    <a:pt x="3246" y="15863"/>
                  </a:lnTo>
                  <a:close/>
                  <a:moveTo>
                    <a:pt x="2910" y="15188"/>
                  </a:moveTo>
                  <a:cubicBezTo>
                    <a:pt x="4029" y="13163"/>
                    <a:pt x="4029" y="13163"/>
                    <a:pt x="4029" y="13163"/>
                  </a:cubicBezTo>
                  <a:cubicBezTo>
                    <a:pt x="4589" y="12319"/>
                    <a:pt x="4141" y="11644"/>
                    <a:pt x="3917" y="11475"/>
                  </a:cubicBezTo>
                  <a:cubicBezTo>
                    <a:pt x="3581" y="10969"/>
                    <a:pt x="3134" y="11138"/>
                    <a:pt x="2798" y="11644"/>
                  </a:cubicBezTo>
                  <a:cubicBezTo>
                    <a:pt x="2462" y="12319"/>
                    <a:pt x="2462" y="12319"/>
                    <a:pt x="2462" y="12319"/>
                  </a:cubicBezTo>
                  <a:cubicBezTo>
                    <a:pt x="2462" y="12488"/>
                    <a:pt x="2462" y="12488"/>
                    <a:pt x="2462" y="12488"/>
                  </a:cubicBezTo>
                  <a:cubicBezTo>
                    <a:pt x="2462" y="12488"/>
                    <a:pt x="2462" y="12488"/>
                    <a:pt x="2462" y="12488"/>
                  </a:cubicBezTo>
                  <a:cubicBezTo>
                    <a:pt x="1903" y="13331"/>
                    <a:pt x="1903" y="13331"/>
                    <a:pt x="1903" y="13331"/>
                  </a:cubicBezTo>
                  <a:cubicBezTo>
                    <a:pt x="1679" y="13669"/>
                    <a:pt x="1679" y="14006"/>
                    <a:pt x="1679" y="14344"/>
                  </a:cubicBezTo>
                  <a:cubicBezTo>
                    <a:pt x="1679" y="14681"/>
                    <a:pt x="1791" y="14850"/>
                    <a:pt x="1903" y="15019"/>
                  </a:cubicBezTo>
                  <a:cubicBezTo>
                    <a:pt x="2126" y="15188"/>
                    <a:pt x="2350" y="15525"/>
                    <a:pt x="2574" y="15525"/>
                  </a:cubicBezTo>
                  <a:cubicBezTo>
                    <a:pt x="2686" y="15525"/>
                    <a:pt x="2798" y="15356"/>
                    <a:pt x="2910" y="15188"/>
                  </a:cubicBezTo>
                  <a:close/>
                  <a:moveTo>
                    <a:pt x="16340" y="13500"/>
                  </a:moveTo>
                  <a:cubicBezTo>
                    <a:pt x="16564" y="12994"/>
                    <a:pt x="16788" y="12319"/>
                    <a:pt x="16228" y="11813"/>
                  </a:cubicBezTo>
                  <a:cubicBezTo>
                    <a:pt x="15780" y="11138"/>
                    <a:pt x="15780" y="11138"/>
                    <a:pt x="15780" y="11138"/>
                  </a:cubicBezTo>
                  <a:cubicBezTo>
                    <a:pt x="13766" y="8606"/>
                    <a:pt x="11416" y="5569"/>
                    <a:pt x="10856" y="5062"/>
                  </a:cubicBezTo>
                  <a:cubicBezTo>
                    <a:pt x="10632" y="5062"/>
                    <a:pt x="9961" y="5400"/>
                    <a:pt x="9401" y="5737"/>
                  </a:cubicBezTo>
                  <a:cubicBezTo>
                    <a:pt x="9401" y="5737"/>
                    <a:pt x="9401" y="5737"/>
                    <a:pt x="9401" y="5737"/>
                  </a:cubicBezTo>
                  <a:cubicBezTo>
                    <a:pt x="9401" y="5737"/>
                    <a:pt x="8618" y="6075"/>
                    <a:pt x="7834" y="6075"/>
                  </a:cubicBezTo>
                  <a:cubicBezTo>
                    <a:pt x="7387" y="6075"/>
                    <a:pt x="7051" y="5906"/>
                    <a:pt x="6827" y="5737"/>
                  </a:cubicBezTo>
                  <a:cubicBezTo>
                    <a:pt x="6379" y="5231"/>
                    <a:pt x="6379" y="4725"/>
                    <a:pt x="6379" y="4387"/>
                  </a:cubicBezTo>
                  <a:cubicBezTo>
                    <a:pt x="6379" y="3712"/>
                    <a:pt x="6827" y="3206"/>
                    <a:pt x="7051" y="2869"/>
                  </a:cubicBezTo>
                  <a:cubicBezTo>
                    <a:pt x="3022" y="2194"/>
                    <a:pt x="3022" y="2194"/>
                    <a:pt x="3022" y="2194"/>
                  </a:cubicBezTo>
                  <a:cubicBezTo>
                    <a:pt x="2574" y="11138"/>
                    <a:pt x="2574" y="11138"/>
                    <a:pt x="2574" y="11138"/>
                  </a:cubicBezTo>
                  <a:cubicBezTo>
                    <a:pt x="2910" y="10462"/>
                    <a:pt x="3246" y="10462"/>
                    <a:pt x="3469" y="10462"/>
                  </a:cubicBezTo>
                  <a:cubicBezTo>
                    <a:pt x="3693" y="10462"/>
                    <a:pt x="4029" y="10631"/>
                    <a:pt x="4253" y="10800"/>
                  </a:cubicBezTo>
                  <a:cubicBezTo>
                    <a:pt x="4701" y="11306"/>
                    <a:pt x="4812" y="11981"/>
                    <a:pt x="4812" y="12656"/>
                  </a:cubicBezTo>
                  <a:cubicBezTo>
                    <a:pt x="5148" y="12656"/>
                    <a:pt x="5484" y="12825"/>
                    <a:pt x="5708" y="13163"/>
                  </a:cubicBezTo>
                  <a:cubicBezTo>
                    <a:pt x="6155" y="13669"/>
                    <a:pt x="6267" y="14175"/>
                    <a:pt x="6267" y="14850"/>
                  </a:cubicBezTo>
                  <a:cubicBezTo>
                    <a:pt x="6603" y="14850"/>
                    <a:pt x="6939" y="15019"/>
                    <a:pt x="7275" y="15356"/>
                  </a:cubicBezTo>
                  <a:cubicBezTo>
                    <a:pt x="7610" y="15694"/>
                    <a:pt x="7722" y="16369"/>
                    <a:pt x="7722" y="16875"/>
                  </a:cubicBezTo>
                  <a:cubicBezTo>
                    <a:pt x="8170" y="16706"/>
                    <a:pt x="8506" y="16875"/>
                    <a:pt x="8841" y="17381"/>
                  </a:cubicBezTo>
                  <a:cubicBezTo>
                    <a:pt x="9289" y="17888"/>
                    <a:pt x="9513" y="18731"/>
                    <a:pt x="9289" y="19406"/>
                  </a:cubicBezTo>
                  <a:cubicBezTo>
                    <a:pt x="9625" y="19913"/>
                    <a:pt x="9625" y="19913"/>
                    <a:pt x="9625" y="19913"/>
                  </a:cubicBezTo>
                  <a:cubicBezTo>
                    <a:pt x="9737" y="19913"/>
                    <a:pt x="9737" y="19913"/>
                    <a:pt x="9737" y="19913"/>
                  </a:cubicBezTo>
                  <a:cubicBezTo>
                    <a:pt x="9737" y="20081"/>
                    <a:pt x="9737" y="20081"/>
                    <a:pt x="9737" y="20081"/>
                  </a:cubicBezTo>
                  <a:cubicBezTo>
                    <a:pt x="9849" y="20081"/>
                    <a:pt x="10073" y="20250"/>
                    <a:pt x="10184" y="20250"/>
                  </a:cubicBezTo>
                  <a:cubicBezTo>
                    <a:pt x="10408" y="20250"/>
                    <a:pt x="10632" y="19913"/>
                    <a:pt x="10744" y="19744"/>
                  </a:cubicBezTo>
                  <a:cubicBezTo>
                    <a:pt x="10968" y="19238"/>
                    <a:pt x="11192" y="18900"/>
                    <a:pt x="10856" y="18394"/>
                  </a:cubicBezTo>
                  <a:cubicBezTo>
                    <a:pt x="10856" y="18394"/>
                    <a:pt x="10856" y="18394"/>
                    <a:pt x="10856" y="18394"/>
                  </a:cubicBezTo>
                  <a:cubicBezTo>
                    <a:pt x="8953" y="16031"/>
                    <a:pt x="8953" y="16031"/>
                    <a:pt x="8953" y="16031"/>
                  </a:cubicBezTo>
                  <a:cubicBezTo>
                    <a:pt x="8953" y="16031"/>
                    <a:pt x="8841" y="15863"/>
                    <a:pt x="8841" y="15863"/>
                  </a:cubicBezTo>
                  <a:cubicBezTo>
                    <a:pt x="8841" y="15694"/>
                    <a:pt x="8953" y="15525"/>
                    <a:pt x="8953" y="15525"/>
                  </a:cubicBezTo>
                  <a:cubicBezTo>
                    <a:pt x="9065" y="15356"/>
                    <a:pt x="9289" y="15356"/>
                    <a:pt x="9401" y="15356"/>
                  </a:cubicBezTo>
                  <a:cubicBezTo>
                    <a:pt x="11751" y="18394"/>
                    <a:pt x="11751" y="18394"/>
                    <a:pt x="11751" y="18394"/>
                  </a:cubicBezTo>
                  <a:cubicBezTo>
                    <a:pt x="11863" y="18563"/>
                    <a:pt x="11975" y="18563"/>
                    <a:pt x="12199" y="18563"/>
                  </a:cubicBezTo>
                  <a:cubicBezTo>
                    <a:pt x="12423" y="18563"/>
                    <a:pt x="12647" y="18394"/>
                    <a:pt x="12759" y="18056"/>
                  </a:cubicBezTo>
                  <a:cubicBezTo>
                    <a:pt x="12982" y="17888"/>
                    <a:pt x="12982" y="17550"/>
                    <a:pt x="12982" y="17213"/>
                  </a:cubicBezTo>
                  <a:cubicBezTo>
                    <a:pt x="12982" y="16875"/>
                    <a:pt x="12870" y="16706"/>
                    <a:pt x="12647" y="16369"/>
                  </a:cubicBezTo>
                  <a:cubicBezTo>
                    <a:pt x="12311" y="16031"/>
                    <a:pt x="12311" y="16031"/>
                    <a:pt x="12311" y="16031"/>
                  </a:cubicBezTo>
                  <a:cubicBezTo>
                    <a:pt x="12311" y="16031"/>
                    <a:pt x="12311" y="16031"/>
                    <a:pt x="12311" y="16031"/>
                  </a:cubicBezTo>
                  <a:cubicBezTo>
                    <a:pt x="11080" y="14344"/>
                    <a:pt x="11080" y="14344"/>
                    <a:pt x="11080" y="14344"/>
                  </a:cubicBezTo>
                  <a:cubicBezTo>
                    <a:pt x="10968" y="14344"/>
                    <a:pt x="10968" y="14175"/>
                    <a:pt x="10968" y="14175"/>
                  </a:cubicBezTo>
                  <a:cubicBezTo>
                    <a:pt x="10968" y="14006"/>
                    <a:pt x="10968" y="13838"/>
                    <a:pt x="10968" y="13838"/>
                  </a:cubicBezTo>
                  <a:cubicBezTo>
                    <a:pt x="11080" y="13669"/>
                    <a:pt x="11304" y="13669"/>
                    <a:pt x="11416" y="13669"/>
                  </a:cubicBezTo>
                  <a:cubicBezTo>
                    <a:pt x="13542" y="16369"/>
                    <a:pt x="13542" y="16369"/>
                    <a:pt x="13542" y="16369"/>
                  </a:cubicBezTo>
                  <a:cubicBezTo>
                    <a:pt x="13766" y="16538"/>
                    <a:pt x="13878" y="16706"/>
                    <a:pt x="14102" y="16706"/>
                  </a:cubicBezTo>
                  <a:cubicBezTo>
                    <a:pt x="14325" y="16706"/>
                    <a:pt x="14661" y="16538"/>
                    <a:pt x="14773" y="16031"/>
                  </a:cubicBezTo>
                  <a:cubicBezTo>
                    <a:pt x="14997" y="15863"/>
                    <a:pt x="14997" y="15525"/>
                    <a:pt x="14997" y="15188"/>
                  </a:cubicBezTo>
                  <a:cubicBezTo>
                    <a:pt x="14997" y="14850"/>
                    <a:pt x="14885" y="14681"/>
                    <a:pt x="14661" y="14344"/>
                  </a:cubicBezTo>
                  <a:cubicBezTo>
                    <a:pt x="13990" y="13669"/>
                    <a:pt x="13990" y="13669"/>
                    <a:pt x="13990" y="13669"/>
                  </a:cubicBezTo>
                  <a:cubicBezTo>
                    <a:pt x="13990" y="13669"/>
                    <a:pt x="13990" y="13669"/>
                    <a:pt x="13990" y="13669"/>
                  </a:cubicBezTo>
                  <a:cubicBezTo>
                    <a:pt x="12870" y="12150"/>
                    <a:pt x="12870" y="12150"/>
                    <a:pt x="12870" y="12150"/>
                  </a:cubicBezTo>
                  <a:cubicBezTo>
                    <a:pt x="12759" y="11981"/>
                    <a:pt x="12759" y="11813"/>
                    <a:pt x="12870" y="11644"/>
                  </a:cubicBezTo>
                  <a:cubicBezTo>
                    <a:pt x="12982" y="11475"/>
                    <a:pt x="13206" y="11306"/>
                    <a:pt x="13318" y="11475"/>
                  </a:cubicBezTo>
                  <a:cubicBezTo>
                    <a:pt x="15109" y="13838"/>
                    <a:pt x="15109" y="13838"/>
                    <a:pt x="15109" y="13838"/>
                  </a:cubicBezTo>
                  <a:cubicBezTo>
                    <a:pt x="15556" y="14175"/>
                    <a:pt x="16004" y="14175"/>
                    <a:pt x="16340" y="135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3" descr="Freeform 27"/>
            <p:cNvSpPr/>
            <p:nvPr/>
          </p:nvSpPr>
          <p:spPr>
            <a:xfrm>
              <a:off x="6286973" y="2230428"/>
              <a:ext cx="514188" cy="7048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402" y="21600"/>
                  </a:moveTo>
                  <a:cubicBezTo>
                    <a:pt x="8991" y="21600"/>
                    <a:pt x="8991" y="21600"/>
                    <a:pt x="8991" y="21600"/>
                  </a:cubicBezTo>
                  <a:cubicBezTo>
                    <a:pt x="8681" y="21600"/>
                    <a:pt x="8475" y="21424"/>
                    <a:pt x="8475" y="21159"/>
                  </a:cubicBezTo>
                  <a:cubicBezTo>
                    <a:pt x="8475" y="20983"/>
                    <a:pt x="8681" y="20807"/>
                    <a:pt x="8991" y="20807"/>
                  </a:cubicBezTo>
                  <a:cubicBezTo>
                    <a:pt x="12402" y="20807"/>
                    <a:pt x="12402" y="20807"/>
                    <a:pt x="12402" y="20807"/>
                  </a:cubicBezTo>
                  <a:cubicBezTo>
                    <a:pt x="12712" y="20807"/>
                    <a:pt x="12919" y="20983"/>
                    <a:pt x="12919" y="21159"/>
                  </a:cubicBezTo>
                  <a:cubicBezTo>
                    <a:pt x="12919" y="21424"/>
                    <a:pt x="12712" y="21600"/>
                    <a:pt x="12402" y="21600"/>
                  </a:cubicBezTo>
                  <a:close/>
                  <a:moveTo>
                    <a:pt x="13435" y="20189"/>
                  </a:moveTo>
                  <a:cubicBezTo>
                    <a:pt x="7958" y="20189"/>
                    <a:pt x="7958" y="20189"/>
                    <a:pt x="7958" y="20189"/>
                  </a:cubicBezTo>
                  <a:cubicBezTo>
                    <a:pt x="7751" y="20189"/>
                    <a:pt x="7441" y="20013"/>
                    <a:pt x="7441" y="19749"/>
                  </a:cubicBezTo>
                  <a:cubicBezTo>
                    <a:pt x="7441" y="19572"/>
                    <a:pt x="7751" y="19396"/>
                    <a:pt x="7958" y="19396"/>
                  </a:cubicBezTo>
                  <a:cubicBezTo>
                    <a:pt x="13435" y="19396"/>
                    <a:pt x="13435" y="19396"/>
                    <a:pt x="13435" y="19396"/>
                  </a:cubicBezTo>
                  <a:cubicBezTo>
                    <a:pt x="13642" y="19396"/>
                    <a:pt x="13849" y="19572"/>
                    <a:pt x="13849" y="19749"/>
                  </a:cubicBezTo>
                  <a:cubicBezTo>
                    <a:pt x="13849" y="20013"/>
                    <a:pt x="13642" y="20189"/>
                    <a:pt x="13435" y="20189"/>
                  </a:cubicBezTo>
                  <a:close/>
                  <a:moveTo>
                    <a:pt x="10645" y="18691"/>
                  </a:moveTo>
                  <a:cubicBezTo>
                    <a:pt x="9611" y="18691"/>
                    <a:pt x="8681" y="18691"/>
                    <a:pt x="8578" y="18691"/>
                  </a:cubicBezTo>
                  <a:cubicBezTo>
                    <a:pt x="8578" y="18691"/>
                    <a:pt x="8578" y="18691"/>
                    <a:pt x="8578" y="18691"/>
                  </a:cubicBezTo>
                  <a:cubicBezTo>
                    <a:pt x="7544" y="18691"/>
                    <a:pt x="7131" y="18426"/>
                    <a:pt x="6924" y="17633"/>
                  </a:cubicBezTo>
                  <a:cubicBezTo>
                    <a:pt x="6821" y="17368"/>
                    <a:pt x="6821" y="17016"/>
                    <a:pt x="6821" y="16751"/>
                  </a:cubicBezTo>
                  <a:cubicBezTo>
                    <a:pt x="6821" y="16310"/>
                    <a:pt x="6821" y="15869"/>
                    <a:pt x="6614" y="15605"/>
                  </a:cubicBezTo>
                  <a:cubicBezTo>
                    <a:pt x="5891" y="14459"/>
                    <a:pt x="5374" y="13665"/>
                    <a:pt x="4651" y="12519"/>
                  </a:cubicBezTo>
                  <a:cubicBezTo>
                    <a:pt x="3927" y="11373"/>
                    <a:pt x="3204" y="9610"/>
                    <a:pt x="3721" y="8023"/>
                  </a:cubicBezTo>
                  <a:cubicBezTo>
                    <a:pt x="4341" y="5995"/>
                    <a:pt x="6924" y="3879"/>
                    <a:pt x="10645" y="3879"/>
                  </a:cubicBezTo>
                  <a:cubicBezTo>
                    <a:pt x="14366" y="3879"/>
                    <a:pt x="16949" y="5995"/>
                    <a:pt x="17569" y="8023"/>
                  </a:cubicBezTo>
                  <a:cubicBezTo>
                    <a:pt x="17983" y="9610"/>
                    <a:pt x="17259" y="11373"/>
                    <a:pt x="16536" y="12519"/>
                  </a:cubicBezTo>
                  <a:cubicBezTo>
                    <a:pt x="15916" y="13665"/>
                    <a:pt x="15399" y="14459"/>
                    <a:pt x="14676" y="15605"/>
                  </a:cubicBezTo>
                  <a:cubicBezTo>
                    <a:pt x="14469" y="15869"/>
                    <a:pt x="14469" y="16310"/>
                    <a:pt x="14366" y="16751"/>
                  </a:cubicBezTo>
                  <a:cubicBezTo>
                    <a:pt x="14366" y="17016"/>
                    <a:pt x="14366" y="17368"/>
                    <a:pt x="14262" y="17633"/>
                  </a:cubicBezTo>
                  <a:cubicBezTo>
                    <a:pt x="14056" y="18426"/>
                    <a:pt x="13642" y="18691"/>
                    <a:pt x="12712" y="18691"/>
                  </a:cubicBezTo>
                  <a:cubicBezTo>
                    <a:pt x="12609" y="18691"/>
                    <a:pt x="11678" y="18691"/>
                    <a:pt x="10645" y="18691"/>
                  </a:cubicBezTo>
                  <a:close/>
                  <a:moveTo>
                    <a:pt x="8578" y="17897"/>
                  </a:moveTo>
                  <a:cubicBezTo>
                    <a:pt x="8681" y="17897"/>
                    <a:pt x="12609" y="17897"/>
                    <a:pt x="12712" y="17897"/>
                  </a:cubicBezTo>
                  <a:cubicBezTo>
                    <a:pt x="13229" y="17897"/>
                    <a:pt x="13332" y="17809"/>
                    <a:pt x="13332" y="17456"/>
                  </a:cubicBezTo>
                  <a:cubicBezTo>
                    <a:pt x="13435" y="17280"/>
                    <a:pt x="13435" y="17016"/>
                    <a:pt x="13435" y="16663"/>
                  </a:cubicBezTo>
                  <a:cubicBezTo>
                    <a:pt x="13435" y="16222"/>
                    <a:pt x="13539" y="15693"/>
                    <a:pt x="13849" y="15252"/>
                  </a:cubicBezTo>
                  <a:cubicBezTo>
                    <a:pt x="14572" y="14106"/>
                    <a:pt x="14986" y="13313"/>
                    <a:pt x="15709" y="12167"/>
                  </a:cubicBezTo>
                  <a:cubicBezTo>
                    <a:pt x="16226" y="11285"/>
                    <a:pt x="17053" y="9698"/>
                    <a:pt x="16639" y="8199"/>
                  </a:cubicBezTo>
                  <a:cubicBezTo>
                    <a:pt x="16122" y="6524"/>
                    <a:pt x="13849" y="4673"/>
                    <a:pt x="10645" y="4673"/>
                  </a:cubicBezTo>
                  <a:cubicBezTo>
                    <a:pt x="7441" y="4673"/>
                    <a:pt x="5167" y="6524"/>
                    <a:pt x="4651" y="8199"/>
                  </a:cubicBezTo>
                  <a:cubicBezTo>
                    <a:pt x="4237" y="9698"/>
                    <a:pt x="4961" y="11285"/>
                    <a:pt x="5478" y="12167"/>
                  </a:cubicBezTo>
                  <a:cubicBezTo>
                    <a:pt x="6201" y="13313"/>
                    <a:pt x="6718" y="14106"/>
                    <a:pt x="7441" y="15252"/>
                  </a:cubicBezTo>
                  <a:cubicBezTo>
                    <a:pt x="7751" y="15693"/>
                    <a:pt x="7751" y="16222"/>
                    <a:pt x="7751" y="16663"/>
                  </a:cubicBezTo>
                  <a:cubicBezTo>
                    <a:pt x="7751" y="17016"/>
                    <a:pt x="7855" y="17280"/>
                    <a:pt x="7855" y="17456"/>
                  </a:cubicBezTo>
                  <a:cubicBezTo>
                    <a:pt x="7958" y="17809"/>
                    <a:pt x="7958" y="17897"/>
                    <a:pt x="8578" y="17897"/>
                  </a:cubicBezTo>
                  <a:cubicBezTo>
                    <a:pt x="8578" y="17897"/>
                    <a:pt x="8578" y="17897"/>
                    <a:pt x="8578" y="17897"/>
                  </a:cubicBezTo>
                  <a:close/>
                  <a:moveTo>
                    <a:pt x="2377" y="9962"/>
                  </a:moveTo>
                  <a:cubicBezTo>
                    <a:pt x="517" y="9962"/>
                    <a:pt x="517" y="9962"/>
                    <a:pt x="517" y="9962"/>
                  </a:cubicBezTo>
                  <a:cubicBezTo>
                    <a:pt x="207" y="9962"/>
                    <a:pt x="0" y="9786"/>
                    <a:pt x="0" y="9522"/>
                  </a:cubicBezTo>
                  <a:cubicBezTo>
                    <a:pt x="0" y="9345"/>
                    <a:pt x="207" y="9169"/>
                    <a:pt x="517" y="9169"/>
                  </a:cubicBezTo>
                  <a:cubicBezTo>
                    <a:pt x="2377" y="9169"/>
                    <a:pt x="2377" y="9169"/>
                    <a:pt x="2377" y="9169"/>
                  </a:cubicBezTo>
                  <a:cubicBezTo>
                    <a:pt x="2584" y="9169"/>
                    <a:pt x="2790" y="9345"/>
                    <a:pt x="2790" y="9522"/>
                  </a:cubicBezTo>
                  <a:cubicBezTo>
                    <a:pt x="2790" y="9786"/>
                    <a:pt x="2584" y="9962"/>
                    <a:pt x="2377" y="9962"/>
                  </a:cubicBezTo>
                  <a:close/>
                  <a:moveTo>
                    <a:pt x="21187" y="9610"/>
                  </a:moveTo>
                  <a:cubicBezTo>
                    <a:pt x="18913" y="9610"/>
                    <a:pt x="18913" y="9610"/>
                    <a:pt x="18913" y="9610"/>
                  </a:cubicBezTo>
                  <a:cubicBezTo>
                    <a:pt x="18603" y="9610"/>
                    <a:pt x="18396" y="9433"/>
                    <a:pt x="18396" y="9257"/>
                  </a:cubicBezTo>
                  <a:cubicBezTo>
                    <a:pt x="18396" y="8993"/>
                    <a:pt x="18603" y="8816"/>
                    <a:pt x="18913" y="8816"/>
                  </a:cubicBezTo>
                  <a:cubicBezTo>
                    <a:pt x="21187" y="8816"/>
                    <a:pt x="21187" y="8816"/>
                    <a:pt x="21187" y="8816"/>
                  </a:cubicBezTo>
                  <a:cubicBezTo>
                    <a:pt x="21393" y="8816"/>
                    <a:pt x="21600" y="8993"/>
                    <a:pt x="21600" y="9257"/>
                  </a:cubicBezTo>
                  <a:cubicBezTo>
                    <a:pt x="21600" y="9433"/>
                    <a:pt x="21393" y="9610"/>
                    <a:pt x="21187" y="9610"/>
                  </a:cubicBezTo>
                  <a:close/>
                  <a:moveTo>
                    <a:pt x="6408" y="9345"/>
                  </a:moveTo>
                  <a:cubicBezTo>
                    <a:pt x="6304" y="9345"/>
                    <a:pt x="6304" y="9345"/>
                    <a:pt x="6304" y="9257"/>
                  </a:cubicBezTo>
                  <a:cubicBezTo>
                    <a:pt x="5994" y="9257"/>
                    <a:pt x="5891" y="8993"/>
                    <a:pt x="5891" y="8816"/>
                  </a:cubicBezTo>
                  <a:cubicBezTo>
                    <a:pt x="6408" y="7318"/>
                    <a:pt x="8165" y="5819"/>
                    <a:pt x="10852" y="5819"/>
                  </a:cubicBezTo>
                  <a:cubicBezTo>
                    <a:pt x="10852" y="5819"/>
                    <a:pt x="10852" y="5819"/>
                    <a:pt x="10852" y="5819"/>
                  </a:cubicBezTo>
                  <a:cubicBezTo>
                    <a:pt x="11162" y="5819"/>
                    <a:pt x="11368" y="5995"/>
                    <a:pt x="11368" y="6260"/>
                  </a:cubicBezTo>
                  <a:cubicBezTo>
                    <a:pt x="11368" y="6436"/>
                    <a:pt x="11162" y="6612"/>
                    <a:pt x="10852" y="6612"/>
                  </a:cubicBezTo>
                  <a:cubicBezTo>
                    <a:pt x="8681" y="6612"/>
                    <a:pt x="7234" y="7847"/>
                    <a:pt x="6821" y="8993"/>
                  </a:cubicBezTo>
                  <a:cubicBezTo>
                    <a:pt x="6821" y="9169"/>
                    <a:pt x="6614" y="9345"/>
                    <a:pt x="6408" y="9345"/>
                  </a:cubicBezTo>
                  <a:close/>
                  <a:moveTo>
                    <a:pt x="16639" y="4937"/>
                  </a:moveTo>
                  <a:cubicBezTo>
                    <a:pt x="16536" y="4937"/>
                    <a:pt x="16433" y="4849"/>
                    <a:pt x="16329" y="4761"/>
                  </a:cubicBezTo>
                  <a:cubicBezTo>
                    <a:pt x="16122" y="4673"/>
                    <a:pt x="16122" y="4408"/>
                    <a:pt x="16329" y="4232"/>
                  </a:cubicBezTo>
                  <a:cubicBezTo>
                    <a:pt x="17879" y="2909"/>
                    <a:pt x="17879" y="2909"/>
                    <a:pt x="17879" y="2909"/>
                  </a:cubicBezTo>
                  <a:cubicBezTo>
                    <a:pt x="18086" y="2733"/>
                    <a:pt x="18396" y="2733"/>
                    <a:pt x="18603" y="2909"/>
                  </a:cubicBezTo>
                  <a:cubicBezTo>
                    <a:pt x="18810" y="2998"/>
                    <a:pt x="18810" y="3262"/>
                    <a:pt x="18603" y="3438"/>
                  </a:cubicBezTo>
                  <a:cubicBezTo>
                    <a:pt x="16949" y="4761"/>
                    <a:pt x="16949" y="4761"/>
                    <a:pt x="16949" y="4761"/>
                  </a:cubicBezTo>
                  <a:cubicBezTo>
                    <a:pt x="16846" y="4849"/>
                    <a:pt x="16743" y="4937"/>
                    <a:pt x="16639" y="4937"/>
                  </a:cubicBezTo>
                  <a:close/>
                  <a:moveTo>
                    <a:pt x="4754" y="4937"/>
                  </a:moveTo>
                  <a:cubicBezTo>
                    <a:pt x="4651" y="4937"/>
                    <a:pt x="4444" y="4849"/>
                    <a:pt x="4341" y="4761"/>
                  </a:cubicBezTo>
                  <a:cubicBezTo>
                    <a:pt x="2790" y="3438"/>
                    <a:pt x="2790" y="3438"/>
                    <a:pt x="2790" y="3438"/>
                  </a:cubicBezTo>
                  <a:cubicBezTo>
                    <a:pt x="2584" y="3262"/>
                    <a:pt x="2584" y="2998"/>
                    <a:pt x="2790" y="2909"/>
                  </a:cubicBezTo>
                  <a:cubicBezTo>
                    <a:pt x="2997" y="2733"/>
                    <a:pt x="3307" y="2733"/>
                    <a:pt x="3514" y="2909"/>
                  </a:cubicBezTo>
                  <a:cubicBezTo>
                    <a:pt x="5064" y="4232"/>
                    <a:pt x="5064" y="4232"/>
                    <a:pt x="5064" y="4232"/>
                  </a:cubicBezTo>
                  <a:cubicBezTo>
                    <a:pt x="5271" y="4408"/>
                    <a:pt x="5271" y="4673"/>
                    <a:pt x="5064" y="4761"/>
                  </a:cubicBezTo>
                  <a:cubicBezTo>
                    <a:pt x="4961" y="4849"/>
                    <a:pt x="4857" y="4937"/>
                    <a:pt x="4754" y="4937"/>
                  </a:cubicBezTo>
                  <a:close/>
                  <a:moveTo>
                    <a:pt x="10645" y="3086"/>
                  </a:moveTo>
                  <a:cubicBezTo>
                    <a:pt x="10335" y="3086"/>
                    <a:pt x="10128" y="2909"/>
                    <a:pt x="10128" y="2733"/>
                  </a:cubicBezTo>
                  <a:cubicBezTo>
                    <a:pt x="10128" y="441"/>
                    <a:pt x="10128" y="441"/>
                    <a:pt x="10128" y="441"/>
                  </a:cubicBezTo>
                  <a:cubicBezTo>
                    <a:pt x="10128" y="176"/>
                    <a:pt x="10335" y="0"/>
                    <a:pt x="10645" y="0"/>
                  </a:cubicBezTo>
                  <a:cubicBezTo>
                    <a:pt x="10852" y="0"/>
                    <a:pt x="11058" y="176"/>
                    <a:pt x="11058" y="441"/>
                  </a:cubicBezTo>
                  <a:cubicBezTo>
                    <a:pt x="11058" y="2733"/>
                    <a:pt x="11058" y="2733"/>
                    <a:pt x="11058" y="2733"/>
                  </a:cubicBezTo>
                  <a:cubicBezTo>
                    <a:pt x="11058" y="2909"/>
                    <a:pt x="10852" y="3086"/>
                    <a:pt x="10645" y="30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27;p13"/>
          <p:cNvSpPr txBox="1"/>
          <p:nvPr/>
        </p:nvSpPr>
        <p:spPr>
          <a:xfrm>
            <a:off x="9204975" y="4125374"/>
            <a:ext cx="2620812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7</a:t>
            </a: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. </a:t>
            </a: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УПРАВЛЕНИЕ</a:t>
            </a:r>
            <a:b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</a:br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КАЧЕСТВОМ</a:t>
            </a:r>
            <a:endParaRPr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sp>
        <p:nvSpPr>
          <p:cNvPr id="25" name="Google Shape;128;p13"/>
          <p:cNvSpPr txBox="1"/>
          <p:nvPr/>
        </p:nvSpPr>
        <p:spPr>
          <a:xfrm>
            <a:off x="9204974" y="4741108"/>
            <a:ext cx="2620812" cy="1169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lvl="0" indent="0" algn="ctr"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элементы стандарта, усиливающие преемственность со школой  в части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Open Sans"/>
                <a:cs typeface="Open Sans"/>
                <a:sym typeface="Open Sans"/>
              </a:rPr>
              <a:t>взаимодействия с родителями</a:t>
            </a:r>
            <a:endParaRPr dirty="0">
              <a:solidFill>
                <a:schemeClr val="dk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lvl="0" indent="0" algn="ctr"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05512" y="1876328"/>
            <a:ext cx="48588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Управление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качеством </a:t>
            </a:r>
            <a:b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образования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/>
            </a:r>
            <a:b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в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преемственности</a:t>
            </a:r>
          </a:p>
          <a:p>
            <a:pPr algn="ctr"/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9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adroTexto 350">
            <a:extLst>
              <a:ext uri="{FF2B5EF4-FFF2-40B4-BE49-F238E27FC236}">
                <a16:creationId xmlns:a16="http://schemas.microsoft.com/office/drawing/2014/main" id="{342C5CC6-11FB-8448-9103-33D4A3700A51}"/>
              </a:ext>
            </a:extLst>
          </p:cNvPr>
          <p:cNvSpPr txBox="1"/>
          <p:nvPr/>
        </p:nvSpPr>
        <p:spPr>
          <a:xfrm>
            <a:off x="297975" y="191228"/>
            <a:ext cx="6356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Единая информационная платформа МКДО</a:t>
            </a:r>
            <a:endParaRPr lang="en-US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1332E-5C95-7E42-ADF8-26648AC85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66"/>
          <a:stretch/>
        </p:blipFill>
        <p:spPr>
          <a:xfrm>
            <a:off x="412267" y="811213"/>
            <a:ext cx="11371745" cy="50078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15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adroTexto 350">
            <a:extLst>
              <a:ext uri="{FF2B5EF4-FFF2-40B4-BE49-F238E27FC236}">
                <a16:creationId xmlns:a16="http://schemas.microsoft.com/office/drawing/2014/main" id="{342C5CC6-11FB-8448-9103-33D4A3700A51}"/>
              </a:ext>
            </a:extLst>
          </p:cNvPr>
          <p:cNvSpPr txBox="1"/>
          <p:nvPr/>
        </p:nvSpPr>
        <p:spPr>
          <a:xfrm>
            <a:off x="297975" y="191228"/>
            <a:ext cx="72319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Профиль качества образовательной организации</a:t>
            </a:r>
            <a:endParaRPr lang="en-US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85852"/>
              </p:ext>
            </p:extLst>
          </p:nvPr>
        </p:nvGraphicFramePr>
        <p:xfrm>
          <a:off x="1343281" y="906305"/>
          <a:ext cx="9793033" cy="49458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8393">
                  <a:extLst>
                    <a:ext uri="{9D8B030D-6E8A-4147-A177-3AD203B41FA5}">
                      <a16:colId xmlns:a16="http://schemas.microsoft.com/office/drawing/2014/main" val="3111107547"/>
                    </a:ext>
                  </a:extLst>
                </a:gridCol>
                <a:gridCol w="593723">
                  <a:extLst>
                    <a:ext uri="{9D8B030D-6E8A-4147-A177-3AD203B41FA5}">
                      <a16:colId xmlns:a16="http://schemas.microsoft.com/office/drawing/2014/main" val="448970650"/>
                    </a:ext>
                  </a:extLst>
                </a:gridCol>
                <a:gridCol w="593723">
                  <a:extLst>
                    <a:ext uri="{9D8B030D-6E8A-4147-A177-3AD203B41FA5}">
                      <a16:colId xmlns:a16="http://schemas.microsoft.com/office/drawing/2014/main" val="1238325250"/>
                    </a:ext>
                  </a:extLst>
                </a:gridCol>
                <a:gridCol w="593723">
                  <a:extLst>
                    <a:ext uri="{9D8B030D-6E8A-4147-A177-3AD203B41FA5}">
                      <a16:colId xmlns:a16="http://schemas.microsoft.com/office/drawing/2014/main" val="844090636"/>
                    </a:ext>
                  </a:extLst>
                </a:gridCol>
                <a:gridCol w="593723">
                  <a:extLst>
                    <a:ext uri="{9D8B030D-6E8A-4147-A177-3AD203B41FA5}">
                      <a16:colId xmlns:a16="http://schemas.microsoft.com/office/drawing/2014/main" val="1542372775"/>
                    </a:ext>
                  </a:extLst>
                </a:gridCol>
                <a:gridCol w="593723">
                  <a:extLst>
                    <a:ext uri="{9D8B030D-6E8A-4147-A177-3AD203B41FA5}">
                      <a16:colId xmlns:a16="http://schemas.microsoft.com/office/drawing/2014/main" val="3886151798"/>
                    </a:ext>
                  </a:extLst>
                </a:gridCol>
                <a:gridCol w="523205">
                  <a:extLst>
                    <a:ext uri="{9D8B030D-6E8A-4147-A177-3AD203B41FA5}">
                      <a16:colId xmlns:a16="http://schemas.microsoft.com/office/drawing/2014/main" val="1858228408"/>
                    </a:ext>
                  </a:extLst>
                </a:gridCol>
                <a:gridCol w="523205">
                  <a:extLst>
                    <a:ext uri="{9D8B030D-6E8A-4147-A177-3AD203B41FA5}">
                      <a16:colId xmlns:a16="http://schemas.microsoft.com/office/drawing/2014/main" val="1037499998"/>
                    </a:ext>
                  </a:extLst>
                </a:gridCol>
                <a:gridCol w="523205">
                  <a:extLst>
                    <a:ext uri="{9D8B030D-6E8A-4147-A177-3AD203B41FA5}">
                      <a16:colId xmlns:a16="http://schemas.microsoft.com/office/drawing/2014/main" val="3072172169"/>
                    </a:ext>
                  </a:extLst>
                </a:gridCol>
                <a:gridCol w="523205">
                  <a:extLst>
                    <a:ext uri="{9D8B030D-6E8A-4147-A177-3AD203B41FA5}">
                      <a16:colId xmlns:a16="http://schemas.microsoft.com/office/drawing/2014/main" val="1190322985"/>
                    </a:ext>
                  </a:extLst>
                </a:gridCol>
                <a:gridCol w="523205">
                  <a:extLst>
                    <a:ext uri="{9D8B030D-6E8A-4147-A177-3AD203B41FA5}">
                      <a16:colId xmlns:a16="http://schemas.microsoft.com/office/drawing/2014/main" val="3216414310"/>
                    </a:ext>
                  </a:extLst>
                </a:gridCol>
              </a:tblGrid>
              <a:tr h="278330">
                <a:tc rowSpan="2">
                  <a:txBody>
                    <a:bodyPr/>
                    <a:lstStyle/>
                    <a:p>
                      <a:pPr algn="l"/>
                      <a:r>
                        <a:rPr lang="ru-RU" sz="1600" b="1" dirty="0"/>
                        <a:t>Средняя оценка по областям качества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1,42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2,02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52580"/>
                  </a:ext>
                </a:extLst>
              </a:tr>
              <a:tr h="2783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Внутренняя оценка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Экспертная оценка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24742"/>
                  </a:ext>
                </a:extLst>
              </a:tr>
              <a:tr h="376918">
                <a:tc>
                  <a:txBody>
                    <a:bodyPr/>
                    <a:lstStyle/>
                    <a:p>
                      <a:r>
                        <a:rPr lang="ru-RU" sz="1600" b="1" dirty="0"/>
                        <a:t>Область качества</a:t>
                      </a:r>
                      <a:r>
                        <a:rPr lang="en-US" sz="1600" b="1" dirty="0"/>
                        <a:t>/</a:t>
                      </a:r>
                      <a:r>
                        <a:rPr lang="ru-RU" sz="1600" b="1" dirty="0"/>
                        <a:t>показатель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3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3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808752"/>
                  </a:ext>
                </a:extLst>
              </a:tr>
              <a:tr h="345101">
                <a:tc>
                  <a:txBody>
                    <a:bodyPr/>
                    <a:lstStyle/>
                    <a:p>
                      <a:r>
                        <a:rPr lang="ru-RU" sz="1600" dirty="0"/>
                        <a:t>1. Образовательные ориентиры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2314468"/>
                  </a:ext>
                </a:extLst>
              </a:tr>
              <a:tr h="385486">
                <a:tc>
                  <a:txBody>
                    <a:bodyPr/>
                    <a:lstStyle/>
                    <a:p>
                      <a:r>
                        <a:rPr lang="ru-RU" sz="1600" dirty="0"/>
                        <a:t>2. Образовательная программа 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8668143"/>
                  </a:ext>
                </a:extLst>
              </a:tr>
              <a:tr h="47585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C33801"/>
                          </a:solidFill>
                        </a:rPr>
                        <a:t>3. Содержание</a:t>
                      </a:r>
                      <a:r>
                        <a:rPr lang="ru-RU" sz="1600" b="1" baseline="0" dirty="0">
                          <a:solidFill>
                            <a:srgbClr val="C33801"/>
                          </a:solidFill>
                        </a:rPr>
                        <a:t> образовательной деятельности </a:t>
                      </a:r>
                      <a:endParaRPr lang="ru-RU" sz="1600" b="1" dirty="0">
                        <a:solidFill>
                          <a:srgbClr val="C33801"/>
                        </a:solidFill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8292663"/>
                  </a:ext>
                </a:extLst>
              </a:tr>
              <a:tr h="370276">
                <a:tc>
                  <a:txBody>
                    <a:bodyPr/>
                    <a:lstStyle/>
                    <a:p>
                      <a:r>
                        <a:rPr lang="ru-RU" sz="1600" dirty="0"/>
                        <a:t>4. Образовательный процесс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642004"/>
                  </a:ext>
                </a:extLst>
              </a:tr>
              <a:tr h="393352">
                <a:tc>
                  <a:txBody>
                    <a:bodyPr/>
                    <a:lstStyle/>
                    <a:p>
                      <a:r>
                        <a:rPr lang="ru-RU" sz="1600" dirty="0"/>
                        <a:t>5. Образовательные условия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381714"/>
                  </a:ext>
                </a:extLst>
              </a:tr>
              <a:tr h="619509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Условия получения дошкольного образования лицами с ОВЗ и инвалидами</a:t>
                      </a:r>
                      <a:endParaRPr lang="ru-RU" sz="16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НП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1911934"/>
                  </a:ext>
                </a:extLst>
              </a:tr>
              <a:tr h="393352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Взаимодействие с родителями</a:t>
                      </a:r>
                      <a:endParaRPr lang="ru-RU" sz="16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110757"/>
                  </a:ext>
                </a:extLst>
              </a:tr>
              <a:tr h="439941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Здоровье, безопасность и повседневный уход</a:t>
                      </a:r>
                      <a:endParaRPr lang="ru-RU" sz="16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2589043"/>
                  </a:ext>
                </a:extLst>
              </a:tr>
              <a:tr h="385485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Управление и развитие</a:t>
                      </a:r>
                      <a:endParaRPr lang="ru-RU" sz="16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4980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0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3339" y="1052512"/>
            <a:ext cx="10464800" cy="48288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4B7CFFA9-CA45-024E-9DC8-12676F76D53B}"/>
              </a:ext>
            </a:extLst>
          </p:cNvPr>
          <p:cNvSpPr/>
          <p:nvPr/>
        </p:nvSpPr>
        <p:spPr>
          <a:xfrm>
            <a:off x="1864454" y="1815877"/>
            <a:ext cx="2613433" cy="1666576"/>
          </a:xfrm>
          <a:prstGeom prst="rect">
            <a:avLst/>
          </a:prstGeom>
          <a:solidFill>
            <a:schemeClr val="bg1">
              <a:alpha val="89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75"/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89A80C49-F85C-D345-8153-4FDEA0A27EDA}"/>
              </a:ext>
            </a:extLst>
          </p:cNvPr>
          <p:cNvSpPr/>
          <p:nvPr/>
        </p:nvSpPr>
        <p:spPr>
          <a:xfrm>
            <a:off x="4587910" y="1815877"/>
            <a:ext cx="2613433" cy="1666576"/>
          </a:xfrm>
          <a:prstGeom prst="rect">
            <a:avLst/>
          </a:prstGeom>
          <a:solidFill>
            <a:schemeClr val="bg1">
              <a:alpha val="89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75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757EB077-2719-B947-8D05-A9563A399B81}"/>
              </a:ext>
            </a:extLst>
          </p:cNvPr>
          <p:cNvSpPr/>
          <p:nvPr/>
        </p:nvSpPr>
        <p:spPr>
          <a:xfrm>
            <a:off x="7311366" y="1815877"/>
            <a:ext cx="2613433" cy="1666576"/>
          </a:xfrm>
          <a:prstGeom prst="rect">
            <a:avLst/>
          </a:prstGeom>
          <a:solidFill>
            <a:schemeClr val="bg1">
              <a:alpha val="89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675"/>
          </a:p>
        </p:txBody>
      </p:sp>
      <p:graphicFrame>
        <p:nvGraphicFramePr>
          <p:cNvPr id="611" name="Chart 610">
            <a:extLst>
              <a:ext uri="{FF2B5EF4-FFF2-40B4-BE49-F238E27FC236}">
                <a16:creationId xmlns:a16="http://schemas.microsoft.com/office/drawing/2014/main" id="{B40F5750-ED3F-4541-92B6-2A4906C8F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054645"/>
              </p:ext>
            </p:extLst>
          </p:nvPr>
        </p:nvGraphicFramePr>
        <p:xfrm>
          <a:off x="2190976" y="2431986"/>
          <a:ext cx="1960389" cy="88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12" name="Chart 611">
            <a:extLst>
              <a:ext uri="{FF2B5EF4-FFF2-40B4-BE49-F238E27FC236}">
                <a16:creationId xmlns:a16="http://schemas.microsoft.com/office/drawing/2014/main" id="{900421DD-74EC-4348-A565-8F887F26C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67968"/>
              </p:ext>
            </p:extLst>
          </p:nvPr>
        </p:nvGraphicFramePr>
        <p:xfrm>
          <a:off x="4912607" y="2431986"/>
          <a:ext cx="1960389" cy="88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3" name="Chart 612">
            <a:extLst>
              <a:ext uri="{FF2B5EF4-FFF2-40B4-BE49-F238E27FC236}">
                <a16:creationId xmlns:a16="http://schemas.microsoft.com/office/drawing/2014/main" id="{8EED1793-8E09-C94C-A8C9-B56D3E843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290020"/>
              </p:ext>
            </p:extLst>
          </p:nvPr>
        </p:nvGraphicFramePr>
        <p:xfrm>
          <a:off x="7637888" y="2431986"/>
          <a:ext cx="1960389" cy="88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5" name="TextBox 614">
            <a:extLst>
              <a:ext uri="{FF2B5EF4-FFF2-40B4-BE49-F238E27FC236}">
                <a16:creationId xmlns:a16="http://schemas.microsoft.com/office/drawing/2014/main" id="{DBF04902-3F77-9043-89ED-DF2E489F6082}"/>
              </a:ext>
            </a:extLst>
          </p:cNvPr>
          <p:cNvSpPr txBox="1"/>
          <p:nvPr/>
        </p:nvSpPr>
        <p:spPr>
          <a:xfrm>
            <a:off x="1963897" y="1855187"/>
            <a:ext cx="256900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30"/>
              </a:lnSpc>
            </a:pP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Содержание образования (27, </a:t>
            </a:r>
            <a:r>
              <a:rPr lang="en-US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Max =135</a:t>
            </a: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US" sz="1050" dirty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F9E27E17-D23C-1E4E-91F5-C05B73FF912E}"/>
              </a:ext>
            </a:extLst>
          </p:cNvPr>
          <p:cNvSpPr/>
          <p:nvPr/>
        </p:nvSpPr>
        <p:spPr>
          <a:xfrm>
            <a:off x="2080952" y="2189549"/>
            <a:ext cx="10105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n-lt"/>
                <a:ea typeface="Roboto Medium" panose="02000000000000000000" pitchFamily="2" charset="0"/>
                <a:cs typeface="Montserrat" charset="0"/>
              </a:rPr>
              <a:t>+3</a:t>
            </a:r>
            <a:r>
              <a:rPr lang="ru-RU" sz="1500" b="1" dirty="0">
                <a:solidFill>
                  <a:schemeClr val="tx2"/>
                </a:solidFill>
                <a:latin typeface="+mn-lt"/>
                <a:ea typeface="Roboto Medium" panose="02000000000000000000" pitchFamily="2" charset="0"/>
                <a:cs typeface="Montserrat" charset="0"/>
              </a:rPr>
              <a:t>4</a:t>
            </a:r>
            <a:endParaRPr lang="en-US" sz="2251" b="1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C2D9E592-7FB7-FF40-ABA9-69352208DDAC}"/>
              </a:ext>
            </a:extLst>
          </p:cNvPr>
          <p:cNvSpPr txBox="1"/>
          <p:nvPr/>
        </p:nvSpPr>
        <p:spPr>
          <a:xfrm>
            <a:off x="4587910" y="1815752"/>
            <a:ext cx="258239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30"/>
              </a:lnSpc>
            </a:pP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Образовательный процесс (10, </a:t>
            </a:r>
            <a:r>
              <a:rPr lang="en-US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Max=50</a:t>
            </a: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US" sz="1050" dirty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9F957C45-399D-FA48-96F9-B11054F4F804}"/>
              </a:ext>
            </a:extLst>
          </p:cNvPr>
          <p:cNvSpPr/>
          <p:nvPr/>
        </p:nvSpPr>
        <p:spPr>
          <a:xfrm>
            <a:off x="4799860" y="2189549"/>
            <a:ext cx="10105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n-lt"/>
                <a:ea typeface="Roboto Medium" panose="02000000000000000000" pitchFamily="2" charset="0"/>
                <a:cs typeface="Montserrat" charset="0"/>
              </a:rPr>
              <a:t>+7</a:t>
            </a:r>
            <a:endParaRPr lang="en-US" sz="2251" b="1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1DA302BD-40BE-F843-B71A-92D11C40BFE0}"/>
              </a:ext>
            </a:extLst>
          </p:cNvPr>
          <p:cNvSpPr/>
          <p:nvPr/>
        </p:nvSpPr>
        <p:spPr>
          <a:xfrm>
            <a:off x="7526038" y="2189549"/>
            <a:ext cx="10105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n-lt"/>
                <a:ea typeface="Roboto Medium" panose="02000000000000000000" pitchFamily="2" charset="0"/>
                <a:cs typeface="Montserrat" charset="0"/>
              </a:rPr>
              <a:t>+15</a:t>
            </a:r>
            <a:endParaRPr lang="en-US" sz="2251" b="1" dirty="0">
              <a:solidFill>
                <a:schemeClr val="tx2"/>
              </a:solidFill>
              <a:latin typeface="+mn-lt"/>
              <a:ea typeface="Roboto Medium" panose="02000000000000000000" pitchFamily="2" charset="0"/>
              <a:cs typeface="Montserrat" charset="0"/>
            </a:endParaRPr>
          </a:p>
        </p:txBody>
      </p:sp>
      <p:graphicFrame>
        <p:nvGraphicFramePr>
          <p:cNvPr id="623" name="Chart 622">
            <a:extLst>
              <a:ext uri="{FF2B5EF4-FFF2-40B4-BE49-F238E27FC236}">
                <a16:creationId xmlns:a16="http://schemas.microsoft.com/office/drawing/2014/main" id="{588999A6-071F-954C-9FD3-6931626AF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958574"/>
              </p:ext>
            </p:extLst>
          </p:nvPr>
        </p:nvGraphicFramePr>
        <p:xfrm>
          <a:off x="1864454" y="3621324"/>
          <a:ext cx="5370012" cy="166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C330A9E9-915E-2B43-8F7E-6EDA8B28E191}"/>
              </a:ext>
            </a:extLst>
          </p:cNvPr>
          <p:cNvGrpSpPr/>
          <p:nvPr/>
        </p:nvGrpSpPr>
        <p:grpSpPr>
          <a:xfrm>
            <a:off x="8864598" y="3774668"/>
            <a:ext cx="1199940" cy="1402554"/>
            <a:chOff x="19989357" y="10112177"/>
            <a:chExt cx="1864164" cy="2627862"/>
          </a:xfrm>
        </p:grpSpPr>
        <p:sp>
          <p:nvSpPr>
            <p:cNvPr id="625" name="Subtitle 2">
              <a:extLst>
                <a:ext uri="{FF2B5EF4-FFF2-40B4-BE49-F238E27FC236}">
                  <a16:creationId xmlns:a16="http://schemas.microsoft.com/office/drawing/2014/main" id="{314C433A-2306-2F43-BA0C-B3AB7A30FF0B}"/>
                </a:ext>
              </a:extLst>
            </p:cNvPr>
            <p:cNvSpPr txBox="1">
              <a:spLocks/>
            </p:cNvSpPr>
            <p:nvPr/>
          </p:nvSpPr>
          <p:spPr>
            <a:xfrm>
              <a:off x="20443074" y="10823126"/>
              <a:ext cx="1410447" cy="491169"/>
            </a:xfrm>
            <a:prstGeom prst="rect">
              <a:avLst/>
            </a:prstGeom>
          </p:spPr>
          <p:txBody>
            <a:bodyPr vert="horz" wrap="square" lIns="81559" tIns="40780" rIns="81559" bIns="4078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530"/>
                </a:lnSpc>
              </a:pPr>
              <a:r>
                <a:rPr lang="ru-RU" sz="1050" dirty="0">
                  <a:solidFill>
                    <a:schemeClr val="tx1"/>
                  </a:solidFill>
                  <a:latin typeface="Calibri" panose="020F0502020204030204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Содержание</a:t>
              </a:r>
              <a:endParaRPr lang="en-US" sz="1050" dirty="0">
                <a:solidFill>
                  <a:schemeClr val="tx1"/>
                </a:solidFill>
                <a:latin typeface="Calibri" panose="020F050202020403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938D84AD-D169-CD46-8DA9-B82F33367739}"/>
                </a:ext>
              </a:extLst>
            </p:cNvPr>
            <p:cNvSpPr/>
            <p:nvPr/>
          </p:nvSpPr>
          <p:spPr>
            <a:xfrm>
              <a:off x="19989357" y="10934075"/>
              <a:ext cx="328948" cy="2980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27" name="Subtitle 2">
              <a:extLst>
                <a:ext uri="{FF2B5EF4-FFF2-40B4-BE49-F238E27FC236}">
                  <a16:creationId xmlns:a16="http://schemas.microsoft.com/office/drawing/2014/main" id="{2E54A369-287F-1F47-8D2D-30AF8E5E5109}"/>
                </a:ext>
              </a:extLst>
            </p:cNvPr>
            <p:cNvSpPr txBox="1">
              <a:spLocks/>
            </p:cNvSpPr>
            <p:nvPr/>
          </p:nvSpPr>
          <p:spPr>
            <a:xfrm>
              <a:off x="20443074" y="10112177"/>
              <a:ext cx="1410446" cy="491169"/>
            </a:xfrm>
            <a:prstGeom prst="rect">
              <a:avLst/>
            </a:prstGeom>
          </p:spPr>
          <p:txBody>
            <a:bodyPr vert="horz" wrap="square" lIns="81559" tIns="40780" rIns="81559" bIns="4078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530"/>
                </a:lnSpc>
              </a:pPr>
              <a:r>
                <a:rPr lang="ru-RU" sz="1050" dirty="0">
                  <a:solidFill>
                    <a:schemeClr val="tx1"/>
                  </a:solidFill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Программы</a:t>
              </a:r>
              <a:endParaRPr lang="en-US" sz="1050" dirty="0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9207FD1F-87CF-C24C-9E96-772428F4FC3B}"/>
                </a:ext>
              </a:extLst>
            </p:cNvPr>
            <p:cNvSpPr/>
            <p:nvPr/>
          </p:nvSpPr>
          <p:spPr>
            <a:xfrm>
              <a:off x="19989357" y="10223130"/>
              <a:ext cx="328948" cy="2980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29" name="Subtitle 2">
              <a:extLst>
                <a:ext uri="{FF2B5EF4-FFF2-40B4-BE49-F238E27FC236}">
                  <a16:creationId xmlns:a16="http://schemas.microsoft.com/office/drawing/2014/main" id="{F47E82E2-94E8-DA4C-8676-8339FD4AC4AC}"/>
                </a:ext>
              </a:extLst>
            </p:cNvPr>
            <p:cNvSpPr txBox="1">
              <a:spLocks/>
            </p:cNvSpPr>
            <p:nvPr/>
          </p:nvSpPr>
          <p:spPr>
            <a:xfrm>
              <a:off x="20443074" y="11534072"/>
              <a:ext cx="1410446" cy="491169"/>
            </a:xfrm>
            <a:prstGeom prst="rect">
              <a:avLst/>
            </a:prstGeom>
          </p:spPr>
          <p:txBody>
            <a:bodyPr vert="horz" wrap="square" lIns="81559" tIns="40780" rIns="81559" bIns="4078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530"/>
                </a:lnSpc>
              </a:pPr>
              <a:r>
                <a:rPr lang="ru-RU" sz="1050" dirty="0">
                  <a:solidFill>
                    <a:schemeClr val="tx1"/>
                  </a:solidFill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Процесс</a:t>
              </a:r>
              <a:endParaRPr lang="en-US" sz="1050" dirty="0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1D8FC3E0-7839-3449-82AA-0D79811290E8}"/>
                </a:ext>
              </a:extLst>
            </p:cNvPr>
            <p:cNvSpPr/>
            <p:nvPr/>
          </p:nvSpPr>
          <p:spPr>
            <a:xfrm>
              <a:off x="19989357" y="11645020"/>
              <a:ext cx="328948" cy="2980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31" name="Subtitle 2">
              <a:extLst>
                <a:ext uri="{FF2B5EF4-FFF2-40B4-BE49-F238E27FC236}">
                  <a16:creationId xmlns:a16="http://schemas.microsoft.com/office/drawing/2014/main" id="{BF4AE469-E334-CF43-A437-FBEDF1518CFF}"/>
                </a:ext>
              </a:extLst>
            </p:cNvPr>
            <p:cNvSpPr txBox="1">
              <a:spLocks/>
            </p:cNvSpPr>
            <p:nvPr/>
          </p:nvSpPr>
          <p:spPr>
            <a:xfrm>
              <a:off x="20443074" y="12248870"/>
              <a:ext cx="1410446" cy="491169"/>
            </a:xfrm>
            <a:prstGeom prst="rect">
              <a:avLst/>
            </a:prstGeom>
          </p:spPr>
          <p:txBody>
            <a:bodyPr vert="horz" wrap="square" lIns="81559" tIns="40780" rIns="81559" bIns="4078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530"/>
                </a:lnSpc>
              </a:pPr>
              <a:r>
                <a:rPr lang="ru-RU" sz="1050" dirty="0">
                  <a:solidFill>
                    <a:schemeClr val="tx1"/>
                  </a:solidFill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Условия</a:t>
              </a:r>
              <a:endParaRPr lang="en-US" sz="1050" dirty="0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CA51AE36-AD15-8D4F-AC5F-34DCF73391F1}"/>
                </a:ext>
              </a:extLst>
            </p:cNvPr>
            <p:cNvSpPr/>
            <p:nvPr/>
          </p:nvSpPr>
          <p:spPr>
            <a:xfrm>
              <a:off x="19989357" y="12359819"/>
              <a:ext cx="328948" cy="298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A94EBA-F47F-0145-8314-96E676CD2A0D}"/>
              </a:ext>
            </a:extLst>
          </p:cNvPr>
          <p:cNvGrpSpPr/>
          <p:nvPr/>
        </p:nvGrpSpPr>
        <p:grpSpPr>
          <a:xfrm>
            <a:off x="7345800" y="3732004"/>
            <a:ext cx="1518799" cy="1445219"/>
            <a:chOff x="16520384" y="9970495"/>
            <a:chExt cx="2852932" cy="2714717"/>
          </a:xfrm>
        </p:grpSpPr>
        <p:graphicFrame>
          <p:nvGraphicFramePr>
            <p:cNvPr id="624" name="Chart 21">
              <a:extLst>
                <a:ext uri="{FF2B5EF4-FFF2-40B4-BE49-F238E27FC236}">
                  <a16:creationId xmlns:a16="http://schemas.microsoft.com/office/drawing/2014/main" id="{82F5FC23-5B48-C641-BA65-13E63462E2D4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16520384" y="9970495"/>
            <a:ext cx="2852932" cy="27147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1884E112-8BE0-C74F-8EFC-54F32D796C60}"/>
                </a:ext>
              </a:extLst>
            </p:cNvPr>
            <p:cNvSpPr/>
            <p:nvPr/>
          </p:nvSpPr>
          <p:spPr>
            <a:xfrm>
              <a:off x="17019570" y="10400574"/>
              <a:ext cx="1854560" cy="18545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CuadroTexto 350">
            <a:extLst>
              <a:ext uri="{FF2B5EF4-FFF2-40B4-BE49-F238E27FC236}">
                <a16:creationId xmlns:a16="http://schemas.microsoft.com/office/drawing/2014/main" id="{D0EAC1BF-763E-2545-A7D5-7C3D9BF34E1E}"/>
              </a:ext>
            </a:extLst>
          </p:cNvPr>
          <p:cNvSpPr txBox="1"/>
          <p:nvPr/>
        </p:nvSpPr>
        <p:spPr>
          <a:xfrm>
            <a:off x="299922" y="201842"/>
            <a:ext cx="1171163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25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Внутренняя оценка качества образования </a:t>
            </a:r>
            <a:r>
              <a:rPr lang="ru-RU" sz="225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 </a:t>
            </a:r>
            <a:r>
              <a:rPr lang="ru-RU" sz="225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мониторинг </a:t>
            </a:r>
            <a:r>
              <a:rPr lang="ru-RU" sz="225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эффективности </a:t>
            </a:r>
            <a:r>
              <a:rPr lang="ru-RU" sz="225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деятельности</a:t>
            </a:r>
            <a:endParaRPr lang="en-US" sz="225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D9E592-7FB7-FF40-ABA9-69352208DDAC}"/>
              </a:ext>
            </a:extLst>
          </p:cNvPr>
          <p:cNvSpPr txBox="1"/>
          <p:nvPr/>
        </p:nvSpPr>
        <p:spPr>
          <a:xfrm>
            <a:off x="7332721" y="1787788"/>
            <a:ext cx="258239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30"/>
              </a:lnSpc>
            </a:pP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Образовательные условия (10, </a:t>
            </a:r>
            <a:r>
              <a:rPr lang="en-US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Max=50</a:t>
            </a:r>
            <a:r>
              <a:rPr lang="ru-RU" sz="105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US" sz="1050" dirty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adroTexto 350">
            <a:extLst>
              <a:ext uri="{FF2B5EF4-FFF2-40B4-BE49-F238E27FC236}">
                <a16:creationId xmlns:a16="http://schemas.microsoft.com/office/drawing/2014/main" id="{342C5CC6-11FB-8448-9103-33D4A3700A51}"/>
              </a:ext>
            </a:extLst>
          </p:cNvPr>
          <p:cNvSpPr txBox="1"/>
          <p:nvPr/>
        </p:nvSpPr>
        <p:spPr>
          <a:xfrm>
            <a:off x="296629" y="191770"/>
            <a:ext cx="34565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ru-RU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Профиль качества ДОО</a:t>
            </a:r>
            <a:endParaRPr lang="en-US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1" y="1052513"/>
            <a:ext cx="10336142" cy="4469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1659" y="2232181"/>
            <a:ext cx="880369" cy="307777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  <a:cs typeface="Arial" panose="020B0604020202020204" pitchFamily="34" charset="0"/>
              </a:rPr>
              <a:t>Развитие</a:t>
            </a:r>
            <a:endParaRPr lang="ru-RU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"/>
          <p:cNvSpPr txBox="1"/>
          <p:nvPr/>
        </p:nvSpPr>
        <p:spPr>
          <a:xfrm>
            <a:off x="307239" y="139595"/>
            <a:ext cx="10567368" cy="51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90000"/>
              </a:lnSpc>
              <a:buSzPts val="18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Элемент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программы </a:t>
            </a: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Montserrat"/>
              </a:rPr>
              <a:t>№ 7 : “Управление качеством образования” 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Montserrat"/>
            </a:endParaRPr>
          </a:p>
        </p:txBody>
      </p:sp>
      <p:graphicFrame>
        <p:nvGraphicFramePr>
          <p:cNvPr id="241" name="Google Shape;241;p25"/>
          <p:cNvGraphicFramePr/>
          <p:nvPr>
            <p:extLst>
              <p:ext uri="{D42A27DB-BD31-4B8C-83A1-F6EECF244321}">
                <p14:modId xmlns:p14="http://schemas.microsoft.com/office/powerpoint/2010/main" val="1162633363"/>
              </p:ext>
            </p:extLst>
          </p:nvPr>
        </p:nvGraphicFramePr>
        <p:xfrm>
          <a:off x="658814" y="947198"/>
          <a:ext cx="8858250" cy="48264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36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2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ЦЕЛЬ/</a:t>
                      </a:r>
                      <a:endParaRPr sz="1400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ym typeface="Montserrat"/>
                        </a:rPr>
                        <a:t>РЕЗУЛЬТАТ</a:t>
                      </a:r>
                      <a:endParaRPr sz="1400" b="1" i="0" dirty="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144000" marB="144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dirty="0" smtClean="0"/>
                        <a:t>Повышение эффективности управления качеством образования </a:t>
                      </a:r>
                      <a:br>
                        <a:rPr lang="ru-RU" sz="1600" b="0" dirty="0" smtClean="0"/>
                      </a:br>
                      <a:r>
                        <a:rPr lang="ru-RU" sz="1600" b="0" dirty="0" smtClean="0"/>
                        <a:t>в образовательном комплексе</a:t>
                      </a:r>
                      <a:endParaRPr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180000" marR="180000" marT="144000" marB="144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6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КАК </a:t>
                      </a:r>
                      <a:endParaRPr sz="1400" b="1" dirty="0"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РАБОТАЕТ?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144000" marB="144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/>
                        <a:t>В едином</a:t>
                      </a:r>
                      <a:r>
                        <a:rPr lang="ru-RU" sz="1600" baseline="0" dirty="0" smtClean="0"/>
                        <a:t> информационном пространстве «Качество образования»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aseline="0" dirty="0" smtClean="0"/>
                        <a:t>для самооценки, внутренней и внешней оценки качества собираются, обрабатываются, анализируются в разрезе показателей качества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данные о развитии детей, 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о результатах комплексного мониторинга качества образования,</a:t>
                      </a:r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о профессиональном развитии педагогов, </a:t>
                      </a:r>
                      <a:endParaRPr lang="ru-RU" sz="1600" kern="1200" dirty="0" smtClean="0"/>
                    </a:p>
                    <a:p>
                      <a:pPr marL="285750" marR="0" lvl="0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 smtClean="0"/>
                        <a:t>о </a:t>
                      </a:r>
                      <a:r>
                        <a:rPr lang="ru-RU" sz="1600" kern="1200" dirty="0" smtClean="0"/>
                        <a:t>динамике всех показателей качества образования в комплексе.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aseline="0" dirty="0" smtClean="0"/>
                        <a:t>Аналитическая информация используется для разработки программы развития </a:t>
                      </a:r>
                      <a:r>
                        <a:rPr lang="ru-RU" sz="1600" baseline="0" dirty="0" smtClean="0"/>
                        <a:t>комплекса, выбора оптимальных педагогических решений</a:t>
                      </a:r>
                      <a:endParaRPr sz="1600" b="0" dirty="0"/>
                    </a:p>
                  </a:txBody>
                  <a:tcPr marL="180000" marR="180000" marT="144000" marB="144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6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ym typeface="Montserrat"/>
                        </a:rPr>
                        <a:t>ЧТО НЕОБХОДИМО?</a:t>
                      </a:r>
                      <a:endParaRPr sz="1400" b="1" i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50" marR="91450" marT="144000" marB="144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Создание/использование готового решения - информационной платформы МКДО для управления качеством образования в комплексе.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Обеспечение доступа к информации всех заинтересованных лиц с учетом уровней. </a:t>
                      </a:r>
                      <a:endParaRPr lang="ru-RU" sz="1600" b="0" baseline="0" dirty="0" smtClean="0"/>
                    </a:p>
                  </a:txBody>
                  <a:tcPr marL="180000" marR="180000" marT="144000" marB="144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oogle Shape;237;p25" descr="Google Shape;298;p26"/>
          <p:cNvPicPr preferRelativeResize="0"/>
          <p:nvPr/>
        </p:nvPicPr>
        <p:blipFill rotWithShape="1">
          <a:blip r:embed="rId3">
            <a:alphaModFix/>
          </a:blip>
          <a:srcRect l="41124" r="37838"/>
          <a:stretch/>
        </p:blipFill>
        <p:spPr>
          <a:xfrm>
            <a:off x="9594382" y="0"/>
            <a:ext cx="2341225" cy="66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9;p25"/>
          <p:cNvSpPr txBox="1"/>
          <p:nvPr/>
        </p:nvSpPr>
        <p:spPr>
          <a:xfrm>
            <a:off x="9280893" y="2479611"/>
            <a:ext cx="2385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УПРАВЛЕНИЕ КАЧЕСТВОМ ОБРАЗОВАНИЯ</a:t>
            </a:r>
            <a:endParaRPr sz="2000" dirty="0">
              <a:solidFill>
                <a:schemeClr val="dk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37;p13"/>
          <p:cNvSpPr/>
          <p:nvPr/>
        </p:nvSpPr>
        <p:spPr>
          <a:xfrm>
            <a:off x="10421142" y="1827907"/>
            <a:ext cx="500897" cy="4200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793" y="17592"/>
                </a:moveTo>
                <a:cubicBezTo>
                  <a:pt x="2793" y="11802"/>
                  <a:pt x="2793" y="11802"/>
                  <a:pt x="2793" y="11802"/>
                </a:cubicBezTo>
                <a:cubicBezTo>
                  <a:pt x="2793" y="11357"/>
                  <a:pt x="3166" y="10911"/>
                  <a:pt x="3538" y="10911"/>
                </a:cubicBezTo>
                <a:cubicBezTo>
                  <a:pt x="4841" y="10911"/>
                  <a:pt x="4841" y="10911"/>
                  <a:pt x="4841" y="10911"/>
                </a:cubicBezTo>
                <a:cubicBezTo>
                  <a:pt x="5214" y="10911"/>
                  <a:pt x="5400" y="11357"/>
                  <a:pt x="5400" y="11802"/>
                </a:cubicBezTo>
                <a:cubicBezTo>
                  <a:pt x="5400" y="17592"/>
                  <a:pt x="5400" y="17592"/>
                  <a:pt x="5400" y="17592"/>
                </a:cubicBezTo>
                <a:cubicBezTo>
                  <a:pt x="5400" y="18037"/>
                  <a:pt x="5214" y="18482"/>
                  <a:pt x="4841" y="18482"/>
                </a:cubicBezTo>
                <a:cubicBezTo>
                  <a:pt x="3538" y="18482"/>
                  <a:pt x="3538" y="18482"/>
                  <a:pt x="3538" y="18482"/>
                </a:cubicBezTo>
                <a:cubicBezTo>
                  <a:pt x="3166" y="18482"/>
                  <a:pt x="2793" y="18037"/>
                  <a:pt x="2793" y="17592"/>
                </a:cubicBezTo>
                <a:close/>
                <a:moveTo>
                  <a:pt x="7821" y="8907"/>
                </a:moveTo>
                <a:cubicBezTo>
                  <a:pt x="7448" y="8907"/>
                  <a:pt x="7262" y="9353"/>
                  <a:pt x="7262" y="9798"/>
                </a:cubicBezTo>
                <a:cubicBezTo>
                  <a:pt x="7262" y="17592"/>
                  <a:pt x="7262" y="17592"/>
                  <a:pt x="7262" y="17592"/>
                </a:cubicBezTo>
                <a:cubicBezTo>
                  <a:pt x="7262" y="18037"/>
                  <a:pt x="7448" y="18482"/>
                  <a:pt x="7821" y="18482"/>
                </a:cubicBezTo>
                <a:cubicBezTo>
                  <a:pt x="9124" y="18482"/>
                  <a:pt x="9124" y="18482"/>
                  <a:pt x="9124" y="18482"/>
                </a:cubicBezTo>
                <a:cubicBezTo>
                  <a:pt x="9497" y="18482"/>
                  <a:pt x="9869" y="18037"/>
                  <a:pt x="9869" y="17592"/>
                </a:cubicBezTo>
                <a:cubicBezTo>
                  <a:pt x="9869" y="9798"/>
                  <a:pt x="9869" y="9798"/>
                  <a:pt x="9869" y="9798"/>
                </a:cubicBezTo>
                <a:cubicBezTo>
                  <a:pt x="9869" y="9353"/>
                  <a:pt x="9497" y="8907"/>
                  <a:pt x="9124" y="8907"/>
                </a:cubicBezTo>
                <a:lnTo>
                  <a:pt x="7821" y="8907"/>
                </a:lnTo>
                <a:close/>
                <a:moveTo>
                  <a:pt x="12290" y="7126"/>
                </a:moveTo>
                <a:cubicBezTo>
                  <a:pt x="11731" y="7126"/>
                  <a:pt x="11545" y="7571"/>
                  <a:pt x="11545" y="8016"/>
                </a:cubicBezTo>
                <a:cubicBezTo>
                  <a:pt x="11545" y="17592"/>
                  <a:pt x="11545" y="17592"/>
                  <a:pt x="11545" y="17592"/>
                </a:cubicBezTo>
                <a:cubicBezTo>
                  <a:pt x="11545" y="18037"/>
                  <a:pt x="11731" y="18482"/>
                  <a:pt x="12290" y="18482"/>
                </a:cubicBezTo>
                <a:cubicBezTo>
                  <a:pt x="13407" y="18482"/>
                  <a:pt x="13407" y="18482"/>
                  <a:pt x="13407" y="18482"/>
                </a:cubicBezTo>
                <a:cubicBezTo>
                  <a:pt x="13779" y="18482"/>
                  <a:pt x="14152" y="18037"/>
                  <a:pt x="14152" y="17592"/>
                </a:cubicBezTo>
                <a:cubicBezTo>
                  <a:pt x="14152" y="8016"/>
                  <a:pt x="14152" y="8016"/>
                  <a:pt x="14152" y="8016"/>
                </a:cubicBezTo>
                <a:cubicBezTo>
                  <a:pt x="14152" y="7571"/>
                  <a:pt x="13779" y="7126"/>
                  <a:pt x="13407" y="7126"/>
                </a:cubicBezTo>
                <a:lnTo>
                  <a:pt x="12290" y="7126"/>
                </a:lnTo>
                <a:close/>
                <a:moveTo>
                  <a:pt x="16572" y="5344"/>
                </a:moveTo>
                <a:cubicBezTo>
                  <a:pt x="16200" y="5344"/>
                  <a:pt x="15828" y="5790"/>
                  <a:pt x="15828" y="6235"/>
                </a:cubicBezTo>
                <a:cubicBezTo>
                  <a:pt x="15828" y="17592"/>
                  <a:pt x="15828" y="17592"/>
                  <a:pt x="15828" y="17592"/>
                </a:cubicBezTo>
                <a:cubicBezTo>
                  <a:pt x="15828" y="18037"/>
                  <a:pt x="16200" y="18482"/>
                  <a:pt x="16572" y="18482"/>
                </a:cubicBezTo>
                <a:cubicBezTo>
                  <a:pt x="17690" y="18482"/>
                  <a:pt x="17690" y="18482"/>
                  <a:pt x="17690" y="18482"/>
                </a:cubicBezTo>
                <a:cubicBezTo>
                  <a:pt x="18062" y="18482"/>
                  <a:pt x="18434" y="18037"/>
                  <a:pt x="18434" y="17592"/>
                </a:cubicBezTo>
                <a:cubicBezTo>
                  <a:pt x="18434" y="6235"/>
                  <a:pt x="18434" y="6235"/>
                  <a:pt x="18434" y="6235"/>
                </a:cubicBezTo>
                <a:cubicBezTo>
                  <a:pt x="18434" y="5790"/>
                  <a:pt x="18062" y="5344"/>
                  <a:pt x="17690" y="5344"/>
                </a:cubicBezTo>
                <a:lnTo>
                  <a:pt x="16572" y="5344"/>
                </a:lnTo>
                <a:close/>
                <a:moveTo>
                  <a:pt x="3166" y="8685"/>
                </a:moveTo>
                <a:cubicBezTo>
                  <a:pt x="7821" y="7794"/>
                  <a:pt x="12103" y="5790"/>
                  <a:pt x="16014" y="2895"/>
                </a:cubicBezTo>
                <a:cubicBezTo>
                  <a:pt x="16386" y="3786"/>
                  <a:pt x="16386" y="3786"/>
                  <a:pt x="16386" y="3786"/>
                </a:cubicBezTo>
                <a:cubicBezTo>
                  <a:pt x="17690" y="1113"/>
                  <a:pt x="17690" y="1113"/>
                  <a:pt x="17690" y="1113"/>
                </a:cubicBezTo>
                <a:cubicBezTo>
                  <a:pt x="15083" y="1113"/>
                  <a:pt x="15083" y="1113"/>
                  <a:pt x="15083" y="1113"/>
                </a:cubicBezTo>
                <a:cubicBezTo>
                  <a:pt x="15641" y="2004"/>
                  <a:pt x="15641" y="2004"/>
                  <a:pt x="15641" y="2004"/>
                </a:cubicBezTo>
                <a:cubicBezTo>
                  <a:pt x="11731" y="4676"/>
                  <a:pt x="7634" y="6680"/>
                  <a:pt x="2979" y="7571"/>
                </a:cubicBezTo>
                <a:lnTo>
                  <a:pt x="3166" y="8685"/>
                </a:lnTo>
                <a:close/>
                <a:moveTo>
                  <a:pt x="21600" y="20264"/>
                </a:moveTo>
                <a:cubicBezTo>
                  <a:pt x="19366" y="18705"/>
                  <a:pt x="19366" y="18705"/>
                  <a:pt x="19366" y="18705"/>
                </a:cubicBezTo>
                <a:cubicBezTo>
                  <a:pt x="19366" y="19596"/>
                  <a:pt x="19366" y="19596"/>
                  <a:pt x="19366" y="19596"/>
                </a:cubicBezTo>
                <a:cubicBezTo>
                  <a:pt x="1676" y="19596"/>
                  <a:pt x="1676" y="19596"/>
                  <a:pt x="1676" y="19596"/>
                </a:cubicBezTo>
                <a:cubicBezTo>
                  <a:pt x="1676" y="2672"/>
                  <a:pt x="1676" y="2672"/>
                  <a:pt x="1676" y="2672"/>
                </a:cubicBezTo>
                <a:cubicBezTo>
                  <a:pt x="2607" y="2672"/>
                  <a:pt x="2607" y="2672"/>
                  <a:pt x="2607" y="2672"/>
                </a:cubicBezTo>
                <a:cubicBezTo>
                  <a:pt x="1303" y="0"/>
                  <a:pt x="1303" y="0"/>
                  <a:pt x="1303" y="0"/>
                </a:cubicBezTo>
                <a:cubicBezTo>
                  <a:pt x="0" y="2672"/>
                  <a:pt x="0" y="2672"/>
                  <a:pt x="0" y="2672"/>
                </a:cubicBezTo>
                <a:cubicBezTo>
                  <a:pt x="745" y="2672"/>
                  <a:pt x="745" y="2672"/>
                  <a:pt x="745" y="2672"/>
                </a:cubicBezTo>
                <a:cubicBezTo>
                  <a:pt x="745" y="19596"/>
                  <a:pt x="745" y="19596"/>
                  <a:pt x="745" y="19596"/>
                </a:cubicBezTo>
                <a:cubicBezTo>
                  <a:pt x="745" y="20264"/>
                  <a:pt x="745" y="20264"/>
                  <a:pt x="745" y="20264"/>
                </a:cubicBezTo>
                <a:cubicBezTo>
                  <a:pt x="745" y="20709"/>
                  <a:pt x="745" y="20709"/>
                  <a:pt x="745" y="20709"/>
                </a:cubicBezTo>
                <a:cubicBezTo>
                  <a:pt x="19366" y="20709"/>
                  <a:pt x="19366" y="20709"/>
                  <a:pt x="19366" y="20709"/>
                </a:cubicBezTo>
                <a:cubicBezTo>
                  <a:pt x="19366" y="21600"/>
                  <a:pt x="19366" y="21600"/>
                  <a:pt x="19366" y="21600"/>
                </a:cubicBezTo>
                <a:lnTo>
                  <a:pt x="21600" y="202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2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4254" y="1725191"/>
            <a:ext cx="4336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kern="1200" spc="50" dirty="0">
                <a:solidFill>
                  <a:schemeClr val="accent6"/>
                </a:solidFill>
                <a:latin typeface="+mj-lt"/>
                <a:ea typeface="+mj-ea"/>
                <a:cs typeface="Calibri" panose="020F0502020204030204" pitchFamily="34" charset="0"/>
              </a:rPr>
              <a:t>Спасибо </a:t>
            </a:r>
            <a:r>
              <a:rPr lang="ru-RU" sz="4800" kern="1200" spc="50" dirty="0" smtClean="0">
                <a:solidFill>
                  <a:schemeClr val="accent6"/>
                </a:solidFill>
                <a:latin typeface="+mj-lt"/>
                <a:ea typeface="+mj-ea"/>
                <a:cs typeface="Calibri" panose="020F0502020204030204" pitchFamily="34" charset="0"/>
              </a:rPr>
              <a:t/>
            </a:r>
            <a:br>
              <a:rPr lang="ru-RU" sz="4800" kern="1200" spc="50" dirty="0" smtClean="0">
                <a:solidFill>
                  <a:schemeClr val="accent6"/>
                </a:solidFill>
                <a:latin typeface="+mj-lt"/>
                <a:ea typeface="+mj-ea"/>
                <a:cs typeface="Calibri" panose="020F0502020204030204" pitchFamily="34" charset="0"/>
              </a:rPr>
            </a:br>
            <a:r>
              <a:rPr lang="ru-RU" sz="4800" kern="1200" spc="50" dirty="0" smtClean="0">
                <a:solidFill>
                  <a:schemeClr val="accent6"/>
                </a:solidFill>
                <a:latin typeface="+mj-lt"/>
                <a:ea typeface="+mj-ea"/>
                <a:cs typeface="Calibri" panose="020F0502020204030204" pitchFamily="34" charset="0"/>
              </a:rPr>
              <a:t>за внимание</a:t>
            </a:r>
            <a:r>
              <a:rPr lang="ru-RU" sz="4800" kern="1200" spc="50" dirty="0">
                <a:solidFill>
                  <a:schemeClr val="accent6"/>
                </a:solidFill>
                <a:latin typeface="+mj-lt"/>
                <a:ea typeface="+mj-ea"/>
                <a:cs typeface="Calibri" panose="020F0502020204030204" pitchFamily="34" charset="0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8157" y="0"/>
            <a:ext cx="5677104" cy="685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15380" y="1538928"/>
            <a:ext cx="48588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Ребенок</a:t>
            </a:r>
            <a:b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в </a:t>
            </a:r>
            <a:r>
              <a:rPr lang="ru-RU" sz="3400" b="1" spc="50" dirty="0">
                <a:solidFill>
                  <a:schemeClr val="tx1"/>
                </a:solidFill>
                <a:cs typeface="Calibri" panose="020F0502020204030204" pitchFamily="34" charset="0"/>
              </a:rPr>
              <a:t>фокусе </a:t>
            </a: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программы</a:t>
            </a:r>
            <a:b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преемственности</a:t>
            </a:r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endParaRPr lang="ru-RU" sz="3400" b="1" spc="50" dirty="0" smtClean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Воспитанник </a:t>
            </a:r>
          </a:p>
          <a:p>
            <a:pPr algn="ctr"/>
            <a:r>
              <a:rPr lang="ru-RU" sz="3400" b="1" spc="50" dirty="0" smtClean="0">
                <a:solidFill>
                  <a:schemeClr val="tx1"/>
                </a:solidFill>
                <a:cs typeface="Calibri" panose="020F0502020204030204" pitchFamily="34" charset="0"/>
              </a:rPr>
              <a:t>– Школьник</a:t>
            </a:r>
            <a:endParaRPr lang="ru-RU" sz="3400" b="1" spc="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6" name="Google Shape;134;p13" descr="Freeform 27"/>
          <p:cNvSpPr/>
          <p:nvPr/>
        </p:nvSpPr>
        <p:spPr>
          <a:xfrm>
            <a:off x="8946406" y="678524"/>
            <a:ext cx="514188" cy="7048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402" y="21600"/>
                </a:moveTo>
                <a:cubicBezTo>
                  <a:pt x="8991" y="21600"/>
                  <a:pt x="8991" y="21600"/>
                  <a:pt x="8991" y="21600"/>
                </a:cubicBezTo>
                <a:cubicBezTo>
                  <a:pt x="8681" y="21600"/>
                  <a:pt x="8475" y="21424"/>
                  <a:pt x="8475" y="21159"/>
                </a:cubicBezTo>
                <a:cubicBezTo>
                  <a:pt x="8475" y="20983"/>
                  <a:pt x="8681" y="20807"/>
                  <a:pt x="8991" y="20807"/>
                </a:cubicBezTo>
                <a:cubicBezTo>
                  <a:pt x="12402" y="20807"/>
                  <a:pt x="12402" y="20807"/>
                  <a:pt x="12402" y="20807"/>
                </a:cubicBezTo>
                <a:cubicBezTo>
                  <a:pt x="12712" y="20807"/>
                  <a:pt x="12919" y="20983"/>
                  <a:pt x="12919" y="21159"/>
                </a:cubicBezTo>
                <a:cubicBezTo>
                  <a:pt x="12919" y="21424"/>
                  <a:pt x="12712" y="21600"/>
                  <a:pt x="12402" y="21600"/>
                </a:cubicBezTo>
                <a:close/>
                <a:moveTo>
                  <a:pt x="13435" y="20189"/>
                </a:moveTo>
                <a:cubicBezTo>
                  <a:pt x="7958" y="20189"/>
                  <a:pt x="7958" y="20189"/>
                  <a:pt x="7958" y="20189"/>
                </a:cubicBezTo>
                <a:cubicBezTo>
                  <a:pt x="7751" y="20189"/>
                  <a:pt x="7441" y="20013"/>
                  <a:pt x="7441" y="19749"/>
                </a:cubicBezTo>
                <a:cubicBezTo>
                  <a:pt x="7441" y="19572"/>
                  <a:pt x="7751" y="19396"/>
                  <a:pt x="7958" y="19396"/>
                </a:cubicBezTo>
                <a:cubicBezTo>
                  <a:pt x="13435" y="19396"/>
                  <a:pt x="13435" y="19396"/>
                  <a:pt x="13435" y="19396"/>
                </a:cubicBezTo>
                <a:cubicBezTo>
                  <a:pt x="13642" y="19396"/>
                  <a:pt x="13849" y="19572"/>
                  <a:pt x="13849" y="19749"/>
                </a:cubicBezTo>
                <a:cubicBezTo>
                  <a:pt x="13849" y="20013"/>
                  <a:pt x="13642" y="20189"/>
                  <a:pt x="13435" y="20189"/>
                </a:cubicBezTo>
                <a:close/>
                <a:moveTo>
                  <a:pt x="10645" y="18691"/>
                </a:moveTo>
                <a:cubicBezTo>
                  <a:pt x="9611" y="18691"/>
                  <a:pt x="8681" y="18691"/>
                  <a:pt x="8578" y="18691"/>
                </a:cubicBezTo>
                <a:cubicBezTo>
                  <a:pt x="8578" y="18691"/>
                  <a:pt x="8578" y="18691"/>
                  <a:pt x="8578" y="18691"/>
                </a:cubicBezTo>
                <a:cubicBezTo>
                  <a:pt x="7544" y="18691"/>
                  <a:pt x="7131" y="18426"/>
                  <a:pt x="6924" y="17633"/>
                </a:cubicBezTo>
                <a:cubicBezTo>
                  <a:pt x="6821" y="17368"/>
                  <a:pt x="6821" y="17016"/>
                  <a:pt x="6821" y="16751"/>
                </a:cubicBezTo>
                <a:cubicBezTo>
                  <a:pt x="6821" y="16310"/>
                  <a:pt x="6821" y="15869"/>
                  <a:pt x="6614" y="15605"/>
                </a:cubicBezTo>
                <a:cubicBezTo>
                  <a:pt x="5891" y="14459"/>
                  <a:pt x="5374" y="13665"/>
                  <a:pt x="4651" y="12519"/>
                </a:cubicBezTo>
                <a:cubicBezTo>
                  <a:pt x="3927" y="11373"/>
                  <a:pt x="3204" y="9610"/>
                  <a:pt x="3721" y="8023"/>
                </a:cubicBezTo>
                <a:cubicBezTo>
                  <a:pt x="4341" y="5995"/>
                  <a:pt x="6924" y="3879"/>
                  <a:pt x="10645" y="3879"/>
                </a:cubicBezTo>
                <a:cubicBezTo>
                  <a:pt x="14366" y="3879"/>
                  <a:pt x="16949" y="5995"/>
                  <a:pt x="17569" y="8023"/>
                </a:cubicBezTo>
                <a:cubicBezTo>
                  <a:pt x="17983" y="9610"/>
                  <a:pt x="17259" y="11373"/>
                  <a:pt x="16536" y="12519"/>
                </a:cubicBezTo>
                <a:cubicBezTo>
                  <a:pt x="15916" y="13665"/>
                  <a:pt x="15399" y="14459"/>
                  <a:pt x="14676" y="15605"/>
                </a:cubicBezTo>
                <a:cubicBezTo>
                  <a:pt x="14469" y="15869"/>
                  <a:pt x="14469" y="16310"/>
                  <a:pt x="14366" y="16751"/>
                </a:cubicBezTo>
                <a:cubicBezTo>
                  <a:pt x="14366" y="17016"/>
                  <a:pt x="14366" y="17368"/>
                  <a:pt x="14262" y="17633"/>
                </a:cubicBezTo>
                <a:cubicBezTo>
                  <a:pt x="14056" y="18426"/>
                  <a:pt x="13642" y="18691"/>
                  <a:pt x="12712" y="18691"/>
                </a:cubicBezTo>
                <a:cubicBezTo>
                  <a:pt x="12609" y="18691"/>
                  <a:pt x="11678" y="18691"/>
                  <a:pt x="10645" y="18691"/>
                </a:cubicBezTo>
                <a:close/>
                <a:moveTo>
                  <a:pt x="8578" y="17897"/>
                </a:moveTo>
                <a:cubicBezTo>
                  <a:pt x="8681" y="17897"/>
                  <a:pt x="12609" y="17897"/>
                  <a:pt x="12712" y="17897"/>
                </a:cubicBezTo>
                <a:cubicBezTo>
                  <a:pt x="13229" y="17897"/>
                  <a:pt x="13332" y="17809"/>
                  <a:pt x="13332" y="17456"/>
                </a:cubicBezTo>
                <a:cubicBezTo>
                  <a:pt x="13435" y="17280"/>
                  <a:pt x="13435" y="17016"/>
                  <a:pt x="13435" y="16663"/>
                </a:cubicBezTo>
                <a:cubicBezTo>
                  <a:pt x="13435" y="16222"/>
                  <a:pt x="13539" y="15693"/>
                  <a:pt x="13849" y="15252"/>
                </a:cubicBezTo>
                <a:cubicBezTo>
                  <a:pt x="14572" y="14106"/>
                  <a:pt x="14986" y="13313"/>
                  <a:pt x="15709" y="12167"/>
                </a:cubicBezTo>
                <a:cubicBezTo>
                  <a:pt x="16226" y="11285"/>
                  <a:pt x="17053" y="9698"/>
                  <a:pt x="16639" y="8199"/>
                </a:cubicBezTo>
                <a:cubicBezTo>
                  <a:pt x="16122" y="6524"/>
                  <a:pt x="13849" y="4673"/>
                  <a:pt x="10645" y="4673"/>
                </a:cubicBezTo>
                <a:cubicBezTo>
                  <a:pt x="7441" y="4673"/>
                  <a:pt x="5167" y="6524"/>
                  <a:pt x="4651" y="8199"/>
                </a:cubicBezTo>
                <a:cubicBezTo>
                  <a:pt x="4237" y="9698"/>
                  <a:pt x="4961" y="11285"/>
                  <a:pt x="5478" y="12167"/>
                </a:cubicBezTo>
                <a:cubicBezTo>
                  <a:pt x="6201" y="13313"/>
                  <a:pt x="6718" y="14106"/>
                  <a:pt x="7441" y="15252"/>
                </a:cubicBezTo>
                <a:cubicBezTo>
                  <a:pt x="7751" y="15693"/>
                  <a:pt x="7751" y="16222"/>
                  <a:pt x="7751" y="16663"/>
                </a:cubicBezTo>
                <a:cubicBezTo>
                  <a:pt x="7751" y="17016"/>
                  <a:pt x="7855" y="17280"/>
                  <a:pt x="7855" y="17456"/>
                </a:cubicBezTo>
                <a:cubicBezTo>
                  <a:pt x="7958" y="17809"/>
                  <a:pt x="7958" y="17897"/>
                  <a:pt x="8578" y="17897"/>
                </a:cubicBezTo>
                <a:cubicBezTo>
                  <a:pt x="8578" y="17897"/>
                  <a:pt x="8578" y="17897"/>
                  <a:pt x="8578" y="17897"/>
                </a:cubicBezTo>
                <a:close/>
                <a:moveTo>
                  <a:pt x="2377" y="9962"/>
                </a:moveTo>
                <a:cubicBezTo>
                  <a:pt x="517" y="9962"/>
                  <a:pt x="517" y="9962"/>
                  <a:pt x="517" y="9962"/>
                </a:cubicBezTo>
                <a:cubicBezTo>
                  <a:pt x="207" y="9962"/>
                  <a:pt x="0" y="9786"/>
                  <a:pt x="0" y="9522"/>
                </a:cubicBezTo>
                <a:cubicBezTo>
                  <a:pt x="0" y="9345"/>
                  <a:pt x="207" y="9169"/>
                  <a:pt x="517" y="9169"/>
                </a:cubicBezTo>
                <a:cubicBezTo>
                  <a:pt x="2377" y="9169"/>
                  <a:pt x="2377" y="9169"/>
                  <a:pt x="2377" y="9169"/>
                </a:cubicBezTo>
                <a:cubicBezTo>
                  <a:pt x="2584" y="9169"/>
                  <a:pt x="2790" y="9345"/>
                  <a:pt x="2790" y="9522"/>
                </a:cubicBezTo>
                <a:cubicBezTo>
                  <a:pt x="2790" y="9786"/>
                  <a:pt x="2584" y="9962"/>
                  <a:pt x="2377" y="9962"/>
                </a:cubicBezTo>
                <a:close/>
                <a:moveTo>
                  <a:pt x="21187" y="9610"/>
                </a:moveTo>
                <a:cubicBezTo>
                  <a:pt x="18913" y="9610"/>
                  <a:pt x="18913" y="9610"/>
                  <a:pt x="18913" y="9610"/>
                </a:cubicBezTo>
                <a:cubicBezTo>
                  <a:pt x="18603" y="9610"/>
                  <a:pt x="18396" y="9433"/>
                  <a:pt x="18396" y="9257"/>
                </a:cubicBezTo>
                <a:cubicBezTo>
                  <a:pt x="18396" y="8993"/>
                  <a:pt x="18603" y="8816"/>
                  <a:pt x="18913" y="8816"/>
                </a:cubicBezTo>
                <a:cubicBezTo>
                  <a:pt x="21187" y="8816"/>
                  <a:pt x="21187" y="8816"/>
                  <a:pt x="21187" y="8816"/>
                </a:cubicBezTo>
                <a:cubicBezTo>
                  <a:pt x="21393" y="8816"/>
                  <a:pt x="21600" y="8993"/>
                  <a:pt x="21600" y="9257"/>
                </a:cubicBezTo>
                <a:cubicBezTo>
                  <a:pt x="21600" y="9433"/>
                  <a:pt x="21393" y="9610"/>
                  <a:pt x="21187" y="9610"/>
                </a:cubicBezTo>
                <a:close/>
                <a:moveTo>
                  <a:pt x="6408" y="9345"/>
                </a:moveTo>
                <a:cubicBezTo>
                  <a:pt x="6304" y="9345"/>
                  <a:pt x="6304" y="9345"/>
                  <a:pt x="6304" y="9257"/>
                </a:cubicBezTo>
                <a:cubicBezTo>
                  <a:pt x="5994" y="9257"/>
                  <a:pt x="5891" y="8993"/>
                  <a:pt x="5891" y="8816"/>
                </a:cubicBezTo>
                <a:cubicBezTo>
                  <a:pt x="6408" y="7318"/>
                  <a:pt x="8165" y="5819"/>
                  <a:pt x="10852" y="5819"/>
                </a:cubicBezTo>
                <a:cubicBezTo>
                  <a:pt x="10852" y="5819"/>
                  <a:pt x="10852" y="5819"/>
                  <a:pt x="10852" y="5819"/>
                </a:cubicBezTo>
                <a:cubicBezTo>
                  <a:pt x="11162" y="5819"/>
                  <a:pt x="11368" y="5995"/>
                  <a:pt x="11368" y="6260"/>
                </a:cubicBezTo>
                <a:cubicBezTo>
                  <a:pt x="11368" y="6436"/>
                  <a:pt x="11162" y="6612"/>
                  <a:pt x="10852" y="6612"/>
                </a:cubicBezTo>
                <a:cubicBezTo>
                  <a:pt x="8681" y="6612"/>
                  <a:pt x="7234" y="7847"/>
                  <a:pt x="6821" y="8993"/>
                </a:cubicBezTo>
                <a:cubicBezTo>
                  <a:pt x="6821" y="9169"/>
                  <a:pt x="6614" y="9345"/>
                  <a:pt x="6408" y="9345"/>
                </a:cubicBezTo>
                <a:close/>
                <a:moveTo>
                  <a:pt x="16639" y="4937"/>
                </a:moveTo>
                <a:cubicBezTo>
                  <a:pt x="16536" y="4937"/>
                  <a:pt x="16433" y="4849"/>
                  <a:pt x="16329" y="4761"/>
                </a:cubicBezTo>
                <a:cubicBezTo>
                  <a:pt x="16122" y="4673"/>
                  <a:pt x="16122" y="4408"/>
                  <a:pt x="16329" y="4232"/>
                </a:cubicBezTo>
                <a:cubicBezTo>
                  <a:pt x="17879" y="2909"/>
                  <a:pt x="17879" y="2909"/>
                  <a:pt x="17879" y="2909"/>
                </a:cubicBezTo>
                <a:cubicBezTo>
                  <a:pt x="18086" y="2733"/>
                  <a:pt x="18396" y="2733"/>
                  <a:pt x="18603" y="2909"/>
                </a:cubicBezTo>
                <a:cubicBezTo>
                  <a:pt x="18810" y="2998"/>
                  <a:pt x="18810" y="3262"/>
                  <a:pt x="18603" y="3438"/>
                </a:cubicBezTo>
                <a:cubicBezTo>
                  <a:pt x="16949" y="4761"/>
                  <a:pt x="16949" y="4761"/>
                  <a:pt x="16949" y="4761"/>
                </a:cubicBezTo>
                <a:cubicBezTo>
                  <a:pt x="16846" y="4849"/>
                  <a:pt x="16743" y="4937"/>
                  <a:pt x="16639" y="4937"/>
                </a:cubicBezTo>
                <a:close/>
                <a:moveTo>
                  <a:pt x="4754" y="4937"/>
                </a:moveTo>
                <a:cubicBezTo>
                  <a:pt x="4651" y="4937"/>
                  <a:pt x="4444" y="4849"/>
                  <a:pt x="4341" y="4761"/>
                </a:cubicBezTo>
                <a:cubicBezTo>
                  <a:pt x="2790" y="3438"/>
                  <a:pt x="2790" y="3438"/>
                  <a:pt x="2790" y="3438"/>
                </a:cubicBezTo>
                <a:cubicBezTo>
                  <a:pt x="2584" y="3262"/>
                  <a:pt x="2584" y="2998"/>
                  <a:pt x="2790" y="2909"/>
                </a:cubicBezTo>
                <a:cubicBezTo>
                  <a:pt x="2997" y="2733"/>
                  <a:pt x="3307" y="2733"/>
                  <a:pt x="3514" y="2909"/>
                </a:cubicBezTo>
                <a:cubicBezTo>
                  <a:pt x="5064" y="4232"/>
                  <a:pt x="5064" y="4232"/>
                  <a:pt x="5064" y="4232"/>
                </a:cubicBezTo>
                <a:cubicBezTo>
                  <a:pt x="5271" y="4408"/>
                  <a:pt x="5271" y="4673"/>
                  <a:pt x="5064" y="4761"/>
                </a:cubicBezTo>
                <a:cubicBezTo>
                  <a:pt x="4961" y="4849"/>
                  <a:pt x="4857" y="4937"/>
                  <a:pt x="4754" y="4937"/>
                </a:cubicBezTo>
                <a:close/>
                <a:moveTo>
                  <a:pt x="10645" y="3086"/>
                </a:moveTo>
                <a:cubicBezTo>
                  <a:pt x="10335" y="3086"/>
                  <a:pt x="10128" y="2909"/>
                  <a:pt x="10128" y="2733"/>
                </a:cubicBezTo>
                <a:cubicBezTo>
                  <a:pt x="10128" y="441"/>
                  <a:pt x="10128" y="441"/>
                  <a:pt x="10128" y="441"/>
                </a:cubicBezTo>
                <a:cubicBezTo>
                  <a:pt x="10128" y="176"/>
                  <a:pt x="10335" y="0"/>
                  <a:pt x="10645" y="0"/>
                </a:cubicBezTo>
                <a:cubicBezTo>
                  <a:pt x="10852" y="0"/>
                  <a:pt x="11058" y="176"/>
                  <a:pt x="11058" y="441"/>
                </a:cubicBezTo>
                <a:cubicBezTo>
                  <a:pt x="11058" y="2733"/>
                  <a:pt x="11058" y="2733"/>
                  <a:pt x="11058" y="2733"/>
                </a:cubicBezTo>
                <a:cubicBezTo>
                  <a:pt x="11058" y="2909"/>
                  <a:pt x="10852" y="3086"/>
                  <a:pt x="10645" y="30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6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idx="4294967295"/>
          </p:nvPr>
        </p:nvSpPr>
        <p:spPr>
          <a:xfrm>
            <a:off x="343809" y="245315"/>
            <a:ext cx="10972800" cy="266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>
              <a:lnSpc>
                <a:spcPct val="100000"/>
              </a:lnSpc>
              <a:buFont typeface="Arial"/>
              <a:buNone/>
            </a:pPr>
            <a:r>
              <a:rPr lang="en-US" sz="2400" b="1" kern="1200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Arial"/>
              </a:rPr>
              <a:t>Влияние дошкольного образования на итоговые результаты обучения</a:t>
            </a:r>
            <a:endParaRPr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Arial"/>
            </a:endParaRPr>
          </a:p>
        </p:txBody>
      </p:sp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304" y="874249"/>
            <a:ext cx="8750473" cy="51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/>
          <p:nvPr/>
        </p:nvSpPr>
        <p:spPr>
          <a:xfrm>
            <a:off x="2406304" y="1621799"/>
            <a:ext cx="1339200" cy="34779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11"/>
          <p:cNvSpPr txBox="1"/>
          <p:nvPr/>
        </p:nvSpPr>
        <p:spPr>
          <a:xfrm>
            <a:off x="6890919" y="934214"/>
            <a:ext cx="4593946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Качественное обучение </a:t>
            </a:r>
            <a:br>
              <a:rPr lang="en-US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в раннем возрасте оказывает самое значительное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влияние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дальнейшую образовательную биографию ребенка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303" y="5492397"/>
            <a:ext cx="1609106" cy="79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adroTexto 395">
            <a:extLst>
              <a:ext uri="{FF2B5EF4-FFF2-40B4-BE49-F238E27FC236}">
                <a16:creationId xmlns:a16="http://schemas.microsoft.com/office/drawing/2014/main" id="{44FA2B19-C4D8-EA40-BAB5-FA2DEB38B035}"/>
              </a:ext>
            </a:extLst>
          </p:cNvPr>
          <p:cNvSpPr txBox="1"/>
          <p:nvPr/>
        </p:nvSpPr>
        <p:spPr>
          <a:xfrm>
            <a:off x="9160731" y="731749"/>
            <a:ext cx="26263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РЕЗУЛЬТАТ </a:t>
            </a:r>
            <a:r>
              <a:rPr lang="ru-RU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ОБРАЗОВАНИЯ</a:t>
            </a:r>
            <a:endParaRPr lang="en-US" sz="15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32" name="Rectangle 56">
            <a:extLst>
              <a:ext uri="{FF2B5EF4-FFF2-40B4-BE49-F238E27FC236}">
                <a16:creationId xmlns:a16="http://schemas.microsoft.com/office/drawing/2014/main" id="{0DB7E8EC-62DB-B740-BCFC-477379B3B82B}"/>
              </a:ext>
            </a:extLst>
          </p:cNvPr>
          <p:cNvSpPr/>
          <p:nvPr/>
        </p:nvSpPr>
        <p:spPr>
          <a:xfrm>
            <a:off x="9181143" y="1027052"/>
            <a:ext cx="2752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Успешная деятельность </a:t>
            </a:r>
            <a:b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на основе ценностей и знаний, </a:t>
            </a:r>
          </a:p>
          <a:p>
            <a:r>
              <a:rPr lang="ru-RU" sz="1200" dirty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о</a:t>
            </a:r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бщее качество жизни</a:t>
            </a:r>
            <a:endParaRPr lang="en-US" sz="1200" dirty="0">
              <a:latin typeface="+mn-lt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534" name="CuadroTexto 395">
            <a:extLst>
              <a:ext uri="{FF2B5EF4-FFF2-40B4-BE49-F238E27FC236}">
                <a16:creationId xmlns:a16="http://schemas.microsoft.com/office/drawing/2014/main" id="{A9E52D98-B406-A246-ADA8-6E3491B010CD}"/>
              </a:ext>
            </a:extLst>
          </p:cNvPr>
          <p:cNvSpPr txBox="1"/>
          <p:nvPr/>
        </p:nvSpPr>
        <p:spPr>
          <a:xfrm>
            <a:off x="9168061" y="1941973"/>
            <a:ext cx="2602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ДОШКОЛЬНОЕ ДЕТСТВО 5-8</a:t>
            </a:r>
            <a:endParaRPr lang="en-US" sz="15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35" name="Rectangle 56">
            <a:extLst>
              <a:ext uri="{FF2B5EF4-FFF2-40B4-BE49-F238E27FC236}">
                <a16:creationId xmlns:a16="http://schemas.microsoft.com/office/drawing/2014/main" id="{D0784661-1737-394A-A091-6B513DE3656B}"/>
              </a:ext>
            </a:extLst>
          </p:cNvPr>
          <p:cNvSpPr/>
          <p:nvPr/>
        </p:nvSpPr>
        <p:spPr>
          <a:xfrm>
            <a:off x="9167068" y="2227689"/>
            <a:ext cx="2623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Воображение, память, автоматизированные базовые навыки: письмо, счет и др. </a:t>
            </a:r>
          </a:p>
          <a:p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Навыки учения, социальные навыки.</a:t>
            </a:r>
          </a:p>
          <a:p>
            <a:r>
              <a:rPr lang="ru-RU" sz="1200" dirty="0" smtClean="0">
                <a:latin typeface="+mn-lt"/>
                <a:ea typeface="Lato Light" panose="020F0502020204030203" pitchFamily="34" charset="0"/>
                <a:cs typeface="Calibri" panose="020F0502020204030204" pitchFamily="34" charset="0"/>
              </a:rPr>
              <a:t>Личностное развитие: формирование ценностей, образа себя как ученика, отношений к миру, интересов. </a:t>
            </a:r>
            <a:endParaRPr lang="en-US" sz="1200" dirty="0">
              <a:latin typeface="+mn-lt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536" name="Group 54">
            <a:extLst>
              <a:ext uri="{FF2B5EF4-FFF2-40B4-BE49-F238E27FC236}">
                <a16:creationId xmlns:a16="http://schemas.microsoft.com/office/drawing/2014/main" id="{EE7908AC-3550-194D-827F-2839769AB000}"/>
              </a:ext>
            </a:extLst>
          </p:cNvPr>
          <p:cNvGrpSpPr/>
          <p:nvPr/>
        </p:nvGrpSpPr>
        <p:grpSpPr>
          <a:xfrm>
            <a:off x="9161907" y="4081565"/>
            <a:ext cx="2554698" cy="1113822"/>
            <a:chOff x="5517310" y="11149735"/>
            <a:chExt cx="3676939" cy="2227640"/>
          </a:xfrm>
        </p:grpSpPr>
        <p:sp>
          <p:nvSpPr>
            <p:cNvPr id="537" name="CuadroTexto 395">
              <a:extLst>
                <a:ext uri="{FF2B5EF4-FFF2-40B4-BE49-F238E27FC236}">
                  <a16:creationId xmlns:a16="http://schemas.microsoft.com/office/drawing/2014/main" id="{EBFE156A-D8A1-C943-85B2-D97CF1D520B0}"/>
                </a:ext>
              </a:extLst>
            </p:cNvPr>
            <p:cNvSpPr txBox="1"/>
            <p:nvPr/>
          </p:nvSpPr>
          <p:spPr>
            <a:xfrm>
              <a:off x="5517310" y="11149735"/>
              <a:ext cx="3676939" cy="6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j-ea"/>
                  <a:cs typeface="+mj-cs"/>
                </a:rPr>
                <a:t>ДОШКОЛЬНОЕ ДЕТСТВО 3-5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38" name="Rectangle 56">
              <a:extLst>
                <a:ext uri="{FF2B5EF4-FFF2-40B4-BE49-F238E27FC236}">
                  <a16:creationId xmlns:a16="http://schemas.microsoft.com/office/drawing/2014/main" id="{80F0F199-595D-1443-B7DE-29BF115D090F}"/>
                </a:ext>
              </a:extLst>
            </p:cNvPr>
            <p:cNvSpPr/>
            <p:nvPr/>
          </p:nvSpPr>
          <p:spPr>
            <a:xfrm>
              <a:off x="5517310" y="11715384"/>
              <a:ext cx="3676939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Формирование </a:t>
              </a:r>
              <a:b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</a:br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глубинных установок и мотиваций</a:t>
              </a:r>
              <a:b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</a:br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Приобретение базового опыта</a:t>
              </a:r>
              <a:b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</a:br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и первичных представлений</a:t>
              </a:r>
              <a:endParaRPr lang="en-US" sz="1200" dirty="0"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9" name="Group 54">
            <a:extLst>
              <a:ext uri="{FF2B5EF4-FFF2-40B4-BE49-F238E27FC236}">
                <a16:creationId xmlns:a16="http://schemas.microsoft.com/office/drawing/2014/main" id="{5D081275-754D-384C-86B0-542BFB4F7F8E}"/>
              </a:ext>
            </a:extLst>
          </p:cNvPr>
          <p:cNvGrpSpPr/>
          <p:nvPr/>
        </p:nvGrpSpPr>
        <p:grpSpPr>
          <a:xfrm>
            <a:off x="9163148" y="5467816"/>
            <a:ext cx="2470149" cy="913766"/>
            <a:chOff x="4453114" y="11149723"/>
            <a:chExt cx="4940297" cy="1827528"/>
          </a:xfrm>
        </p:grpSpPr>
        <p:sp>
          <p:nvSpPr>
            <p:cNvPr id="540" name="CuadroTexto 395">
              <a:extLst>
                <a:ext uri="{FF2B5EF4-FFF2-40B4-BE49-F238E27FC236}">
                  <a16:creationId xmlns:a16="http://schemas.microsoft.com/office/drawing/2014/main" id="{C3070E38-971D-1741-BF90-6BE1B564A78F}"/>
                </a:ext>
              </a:extLst>
            </p:cNvPr>
            <p:cNvSpPr txBox="1"/>
            <p:nvPr/>
          </p:nvSpPr>
          <p:spPr>
            <a:xfrm>
              <a:off x="4453114" y="11149723"/>
              <a:ext cx="4940297" cy="6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j-ea"/>
                  <a:cs typeface="+mj-cs"/>
                </a:rPr>
                <a:t>РАННЕЕ ДЕТСТВО 0-3</a:t>
              </a:r>
              <a:endParaRPr lang="en-US" sz="15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endParaRPr>
            </a:p>
          </p:txBody>
        </p:sp>
        <p:sp>
          <p:nvSpPr>
            <p:cNvPr id="541" name="Rectangle 56">
              <a:extLst>
                <a:ext uri="{FF2B5EF4-FFF2-40B4-BE49-F238E27FC236}">
                  <a16:creationId xmlns:a16="http://schemas.microsoft.com/office/drawing/2014/main" id="{4D93581B-5EF5-A948-A1C6-318CB1D3873B}"/>
                </a:ext>
              </a:extLst>
            </p:cNvPr>
            <p:cNvSpPr/>
            <p:nvPr/>
          </p:nvSpPr>
          <p:spPr>
            <a:xfrm>
              <a:off x="4453114" y="11684592"/>
              <a:ext cx="4940297" cy="1292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Основа психического здоровья.</a:t>
              </a:r>
              <a:b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</a:br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Надежная привязанность.</a:t>
              </a:r>
            </a:p>
            <a:p>
              <a:r>
                <a:rPr lang="ru-RU" sz="1200" dirty="0" smtClean="0">
                  <a:latin typeface="+mn-lt"/>
                  <a:ea typeface="Lato Light" panose="020F0502020204030203" pitchFamily="34" charset="0"/>
                  <a:cs typeface="Calibri" panose="020F0502020204030204" pitchFamily="34" charset="0"/>
                </a:rPr>
                <a:t>Базовое доверие к миру</a:t>
              </a:r>
              <a:endParaRPr lang="en-US" sz="1200" dirty="0">
                <a:latin typeface="+mn-lt"/>
                <a:ea typeface="Lato Light" panose="020F0502020204030203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88" y="474557"/>
            <a:ext cx="4263965" cy="5790981"/>
          </a:xfrm>
          <a:prstGeom prst="rect">
            <a:avLst/>
          </a:prstGeom>
        </p:spPr>
      </p:pic>
      <p:sp>
        <p:nvSpPr>
          <p:cNvPr id="61" name="CuadroTexto 395">
            <a:extLst>
              <a:ext uri="{FF2B5EF4-FFF2-40B4-BE49-F238E27FC236}">
                <a16:creationId xmlns:a16="http://schemas.microsoft.com/office/drawing/2014/main" id="{EBFE156A-D8A1-C943-85B2-D97CF1D520B0}"/>
              </a:ext>
            </a:extLst>
          </p:cNvPr>
          <p:cNvSpPr txBox="1"/>
          <p:nvPr/>
        </p:nvSpPr>
        <p:spPr>
          <a:xfrm>
            <a:off x="982693" y="2253714"/>
            <a:ext cx="3703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Область бессознательного</a:t>
            </a:r>
            <a:endPara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2" name="CuadroTexto 395">
            <a:extLst>
              <a:ext uri="{FF2B5EF4-FFF2-40B4-BE49-F238E27FC236}">
                <a16:creationId xmlns:a16="http://schemas.microsoft.com/office/drawing/2014/main" id="{EBFE156A-D8A1-C943-85B2-D97CF1D520B0}"/>
              </a:ext>
            </a:extLst>
          </p:cNvPr>
          <p:cNvSpPr txBox="1"/>
          <p:nvPr/>
        </p:nvSpPr>
        <p:spPr>
          <a:xfrm>
            <a:off x="982693" y="1651953"/>
            <a:ext cx="359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rPr>
              <a:t>Область сознательного</a:t>
            </a:r>
            <a:endParaRPr lang="en-US" sz="20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9500" y="4091961"/>
            <a:ext cx="3781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Успешная деятельность и </a:t>
            </a:r>
            <a:r>
              <a:rPr lang="ru-RU" dirty="0"/>
              <a:t>общее качество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жизни </a:t>
            </a:r>
            <a:r>
              <a:rPr lang="ru-RU" dirty="0"/>
              <a:t>является </a:t>
            </a:r>
            <a:r>
              <a:rPr lang="ru-RU" dirty="0" smtClean="0"/>
              <a:t>результатом </a:t>
            </a:r>
            <a:r>
              <a:rPr lang="ru-RU" dirty="0"/>
              <a:t>длительного развития, </a:t>
            </a:r>
            <a:r>
              <a:rPr lang="ru-RU" dirty="0" smtClean="0"/>
              <a:t>большая </a:t>
            </a:r>
            <a:r>
              <a:rPr lang="ru-RU" dirty="0"/>
              <a:t>часть которого </a:t>
            </a:r>
            <a:r>
              <a:rPr lang="ru-RU" dirty="0" smtClean="0"/>
              <a:t>скрыта </a:t>
            </a:r>
            <a:r>
              <a:rPr lang="ru-RU" dirty="0"/>
              <a:t>от нас </a:t>
            </a:r>
            <a:r>
              <a:rPr lang="ru-RU" dirty="0" smtClean="0"/>
              <a:t>в </a:t>
            </a:r>
            <a:r>
              <a:rPr lang="ru-RU" dirty="0"/>
              <a:t>области бессознательного.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2150180"/>
            <a:ext cx="8620811" cy="1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77;p11"/>
          <p:cNvSpPr txBox="1">
            <a:spLocks/>
          </p:cNvSpPr>
          <p:nvPr/>
        </p:nvSpPr>
        <p:spPr>
          <a:xfrm>
            <a:off x="351036" y="244681"/>
            <a:ext cx="8836854" cy="2670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  <a:sym typeface="Calibri"/>
              </a:rPr>
              <a:t>Основа образовательных результатов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849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88" y="4640238"/>
            <a:ext cx="2327712" cy="163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9875" y="1120489"/>
            <a:ext cx="62873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Рождение смыслов во взаимодействии с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миром.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Языковое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в общении и совместной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деятельности.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Приобретение опыта в деятельности.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Развитие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врожденной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любознательности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как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движущей силы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познавательного развития.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Восхождение от наглядно-действенного мышления </a:t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к наглядно-образному и к словесно-логическому</a:t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игру и создание игровых миров.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Различные возможности приобрести и апробировать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новый опыт,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расширить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углубить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имеющийся </a:t>
            </a:r>
            <a:b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детских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исследованиях, проектах, творческой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деятельности и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других формах детской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активности.</a:t>
            </a:r>
          </a:p>
          <a:p>
            <a:pPr marL="285750" indent="-285750">
              <a:spcBef>
                <a:spcPts val="1200"/>
              </a:spcBef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Развитие самостоятельности, активности,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инициативности и других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 skills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77;p11"/>
          <p:cNvSpPr txBox="1">
            <a:spLocks/>
          </p:cNvSpPr>
          <p:nvPr/>
        </p:nvSpPr>
        <p:spPr>
          <a:xfrm>
            <a:off x="5649508" y="431228"/>
            <a:ext cx="6024449" cy="2670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Условия успешного развития ребенка </a:t>
            </a:r>
            <a:r>
              <a:rPr lang="en-US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en-US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ru-RU" sz="2400" b="1" kern="1200" spc="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 дошкольном детстве</a:t>
            </a:r>
            <a:endParaRPr lang="ru-RU" sz="2400" b="1" kern="1200" spc="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Другая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FFC000"/>
      </a:accent2>
      <a:accent3>
        <a:srgbClr val="FFFF66"/>
      </a:accent3>
      <a:accent4>
        <a:srgbClr val="99FF99"/>
      </a:accent4>
      <a:accent5>
        <a:srgbClr val="CC99FF"/>
      </a:accent5>
      <a:accent6>
        <a:srgbClr val="66FFFF"/>
      </a:accent6>
      <a:hlink>
        <a:srgbClr val="0000FF"/>
      </a:hlink>
      <a:folHlink>
        <a:srgbClr val="BF00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7282</Words>
  <Application>Microsoft Office PowerPoint</Application>
  <PresentationFormat>Широкоэкранный</PresentationFormat>
  <Paragraphs>957</Paragraphs>
  <Slides>57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74" baseType="lpstr">
      <vt:lpstr>Open Sans SemiBold</vt:lpstr>
      <vt:lpstr>MS PGothic</vt:lpstr>
      <vt:lpstr>Lato Light</vt:lpstr>
      <vt:lpstr>Calibri Light</vt:lpstr>
      <vt:lpstr>Roboto Medium</vt:lpstr>
      <vt:lpstr>Times New Roman</vt:lpstr>
      <vt:lpstr>Arial Black</vt:lpstr>
      <vt:lpstr>Arial</vt:lpstr>
      <vt:lpstr>Montserrat</vt:lpstr>
      <vt:lpstr>Arial Unicode MS</vt:lpstr>
      <vt:lpstr>Calibri</vt:lpstr>
      <vt:lpstr>Lato</vt:lpstr>
      <vt:lpstr>Open Sans</vt:lpstr>
      <vt:lpstr>Franklin Gothic Demi</vt:lpstr>
      <vt:lpstr>Arial Narrow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Влияние дошкольного образования на итоговые результаты обучения</vt:lpstr>
      <vt:lpstr>Презентация PowerPoint</vt:lpstr>
      <vt:lpstr>Презентация PowerPoint</vt:lpstr>
      <vt:lpstr>Особенности обучения дошкольников</vt:lpstr>
      <vt:lpstr>Презентация PowerPoint</vt:lpstr>
      <vt:lpstr>Презентация PowerPoint</vt:lpstr>
      <vt:lpstr>Бостельман А.   ПРИМЕНЕНИЕ ПОРТФОЛИО  в дошкольных организациях: 3–6 лет</vt:lpstr>
      <vt:lpstr>Я! Портфолио дошкольника</vt:lpstr>
      <vt:lpstr>КАРТЫ РАЗВИТИЯ ДЕТЕЙ:  от 0 до 3 лет и от 3 до 7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Преемственность результатов.  На примере области «Познавательное развитие»</vt:lpstr>
      <vt:lpstr>Преемственность содержания: от повседневного опыта к научным знаниям </vt:lpstr>
      <vt:lpstr>Обеспечение преемственности содержания с использованием УМК</vt:lpstr>
      <vt:lpstr>Математика — базовые компоненты и направления реализации</vt:lpstr>
      <vt:lpstr>Обеспечение преемственности содержания с использованием УМК «Мате:плюс»</vt:lpstr>
      <vt:lpstr>Обеспечение преемственности содержания с использованием УМК «Речь:плюс»</vt:lpstr>
      <vt:lpstr>Презентация PowerPoint</vt:lpstr>
      <vt:lpstr>Презентация PowerPoint</vt:lpstr>
      <vt:lpstr>Презентация PowerPoint</vt:lpstr>
      <vt:lpstr>ОРГАНИЗАЦИЯ ОБРАЗОВАТЕЛЬНОЙ ДЕЯТЕЛЬНОСТИ  В ДЕТСКОМ САДУ: вариативные формы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Федосова</dc:creator>
  <cp:lastModifiedBy>Fedosova</cp:lastModifiedBy>
  <cp:revision>278</cp:revision>
  <dcterms:modified xsi:type="dcterms:W3CDTF">2022-06-29T06:33:13Z</dcterms:modified>
</cp:coreProperties>
</file>