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8" r:id="rId17"/>
    <p:sldId id="289" r:id="rId18"/>
    <p:sldId id="292" r:id="rId19"/>
    <p:sldId id="293" r:id="rId20"/>
    <p:sldId id="281" r:id="rId21"/>
    <p:sldId id="282" r:id="rId22"/>
    <p:sldId id="283" r:id="rId23"/>
    <p:sldId id="284" r:id="rId24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26" autoAdjust="0"/>
    <p:restoredTop sz="93878" autoAdjust="0"/>
  </p:normalViewPr>
  <p:slideViewPr>
    <p:cSldViewPr>
      <p:cViewPr varScale="1">
        <p:scale>
          <a:sx n="68" d="100"/>
          <a:sy n="68" d="100"/>
        </p:scale>
        <p:origin x="-4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2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53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2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11" Type="http://schemas.openxmlformats.org/officeDocument/2006/relationships/image" Target="../media/image51.jpeg"/><Relationship Id="rId5" Type="http://schemas.openxmlformats.org/officeDocument/2006/relationships/image" Target="../media/image46.jpeg"/><Relationship Id="rId15" Type="http://schemas.openxmlformats.org/officeDocument/2006/relationships/image" Target="../media/image55.jpeg"/><Relationship Id="rId10" Type="http://schemas.openxmlformats.org/officeDocument/2006/relationships/image" Target="../media/image50.jpeg"/><Relationship Id="rId4" Type="http://schemas.openxmlformats.org/officeDocument/2006/relationships/image" Target="../media/image45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pn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jpeg"/><Relationship Id="rId15" Type="http://schemas.openxmlformats.org/officeDocument/2006/relationships/image" Target="../media/image2.pn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jpeg"/><Relationship Id="rId10" Type="http://schemas.openxmlformats.org/officeDocument/2006/relationships/image" Target="../media/image113.pn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jpeg"/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Relationship Id="rId9" Type="http://schemas.openxmlformats.org/officeDocument/2006/relationships/image" Target="../media/image13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10" Type="http://schemas.openxmlformats.org/officeDocument/2006/relationships/image" Target="../media/image141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1680" y="1196752"/>
            <a:ext cx="6264696" cy="53285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9024" y="2132856"/>
            <a:ext cx="8784976" cy="1786210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Областной  конкурс «Лучший детский сад» </a:t>
            </a:r>
            <a:b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среди образовательных организаций в Московской области, реализующих образовательные программы дошкольного образования.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48680"/>
            <a:ext cx="916244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2699792" y="5589240"/>
            <a:ext cx="4104456" cy="4320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2022</a:t>
            </a:r>
            <a:r>
              <a:rPr kumimoji="0" lang="ru-RU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год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99833" y="5091169"/>
            <a:ext cx="2159759" cy="14398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51060" y="926270"/>
            <a:ext cx="4174232" cy="648072"/>
          </a:xfrm>
        </p:spPr>
        <p:txBody>
          <a:bodyPr>
            <a:normAutofit fontScale="90000"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средняя общеобразовательная школа № 15 дошкольное отделение по адресу: ул. Успенская д.32А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36522" y="5077952"/>
            <a:ext cx="2159759" cy="1439840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600971" y="5061912"/>
            <a:ext cx="1910187" cy="1432640"/>
          </a:xfrm>
          <a:prstGeom prst="rect">
            <a:avLst/>
          </a:prstGeom>
          <a:noFill/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238" r="7287" b="1"/>
          <a:stretch/>
        </p:blipFill>
        <p:spPr bwMode="auto">
          <a:xfrm>
            <a:off x="6951324" y="3106563"/>
            <a:ext cx="1953491" cy="123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2"/>
          <a:stretch/>
        </p:blipFill>
        <p:spPr bwMode="auto">
          <a:xfrm>
            <a:off x="323528" y="1704132"/>
            <a:ext cx="4677608" cy="3250108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725292" y="863170"/>
            <a:ext cx="3179523" cy="2119681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053323" y="3106563"/>
            <a:ext cx="1800053" cy="1237599"/>
          </a:xfrm>
          <a:prstGeom prst="rect">
            <a:avLst/>
          </a:prstGeom>
          <a:noFill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36"/>
          <a:stretch/>
        </p:blipFill>
        <p:spPr bwMode="auto">
          <a:xfrm rot="5400000">
            <a:off x="6823473" y="4467587"/>
            <a:ext cx="2151837" cy="2041247"/>
          </a:xfrm>
          <a:prstGeom prst="rect">
            <a:avLst/>
          </a:prstGeom>
          <a:noFill/>
        </p:spPr>
      </p:pic>
      <p:pic>
        <p:nvPicPr>
          <p:cNvPr id="12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792088" cy="10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364088" y="620688"/>
            <a:ext cx="3528392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364088" y="188640"/>
            <a:ext cx="280831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Красногорск г.о.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2570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692697"/>
            <a:ext cx="4174232" cy="648072"/>
          </a:xfrm>
        </p:spPr>
        <p:txBody>
          <a:bodyPr>
            <a:normAutofit fontScale="90000"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средняя общеобразовательная школа № 15 дошкольное отделение по адресу: ул. Успенская д.32А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247" b="7988"/>
          <a:stretch/>
        </p:blipFill>
        <p:spPr bwMode="auto">
          <a:xfrm>
            <a:off x="252559" y="2587957"/>
            <a:ext cx="1558364" cy="1025767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50086" y="5208150"/>
            <a:ext cx="2266129" cy="1510752"/>
          </a:xfrm>
          <a:prstGeom prst="rect">
            <a:avLst/>
          </a:prstGeom>
          <a:noFill/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31" r="2026"/>
          <a:stretch/>
        </p:blipFill>
        <p:spPr bwMode="auto">
          <a:xfrm rot="5400000">
            <a:off x="4704084" y="3312985"/>
            <a:ext cx="2099947" cy="1524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79222" y="4754568"/>
            <a:ext cx="1538425" cy="1025616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621612" y="3465943"/>
            <a:ext cx="2426563" cy="3235417"/>
          </a:xfrm>
          <a:prstGeom prst="rect">
            <a:avLst/>
          </a:prstGeom>
          <a:noFill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74" r="7851" b="6543"/>
          <a:stretch/>
        </p:blipFill>
        <p:spPr bwMode="auto">
          <a:xfrm>
            <a:off x="6567804" y="1484784"/>
            <a:ext cx="2437795" cy="1800123"/>
          </a:xfrm>
          <a:prstGeom prst="rect">
            <a:avLst/>
          </a:prstGeom>
          <a:noFill/>
        </p:spPr>
      </p:pic>
      <p:pic>
        <p:nvPicPr>
          <p:cNvPr id="12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792088" cy="10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364088" y="620688"/>
            <a:ext cx="3528392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364088" y="188640"/>
            <a:ext cx="280831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Красногорск  г.о.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05945" y="1389549"/>
            <a:ext cx="2276504" cy="1517669"/>
          </a:xfrm>
          <a:prstGeom prst="rect">
            <a:avLst/>
          </a:prstGeom>
          <a:noFill/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17" r="4990"/>
          <a:stretch/>
        </p:blipFill>
        <p:spPr bwMode="auto">
          <a:xfrm>
            <a:off x="252559" y="1389549"/>
            <a:ext cx="1565088" cy="1127766"/>
          </a:xfrm>
          <a:prstGeom prst="rect">
            <a:avLst/>
          </a:prstGeom>
          <a:noFill/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66319" y="3658159"/>
            <a:ext cx="1553887" cy="1035924"/>
          </a:xfrm>
          <a:prstGeom prst="rect">
            <a:avLst/>
          </a:prstGeom>
          <a:noFill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368814" y="1380366"/>
            <a:ext cx="2069089" cy="1551817"/>
          </a:xfrm>
          <a:prstGeom prst="rect">
            <a:avLst/>
          </a:prstGeom>
          <a:noFill/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897937" y="2994728"/>
            <a:ext cx="3051924" cy="2131911"/>
          </a:xfrm>
          <a:prstGeom prst="rect">
            <a:avLst/>
          </a:prstGeom>
          <a:noFill/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909427" y="5189184"/>
            <a:ext cx="2273022" cy="1515348"/>
          </a:xfrm>
          <a:prstGeom prst="rect">
            <a:avLst/>
          </a:prstGeom>
          <a:noFill/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238"/>
          <a:stretch/>
        </p:blipFill>
        <p:spPr bwMode="auto">
          <a:xfrm>
            <a:off x="249212" y="5834928"/>
            <a:ext cx="1561711" cy="8664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278152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62015DA-0DD2-430F-A401-D467E16FF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802207"/>
            <a:ext cx="6059211" cy="463715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комбинированного вида №76»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FE52A4B-F2BE-4658-8C3F-939DE6378F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799" y="3834570"/>
            <a:ext cx="2713033" cy="22440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3CBB56B-D31C-4B7D-83DD-8D99FEBC1E9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0151" y="1420731"/>
            <a:ext cx="2997803" cy="22469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3C1A6A6-19C9-48DD-8624-E4CAE45416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4556" t="356" r="-10169" b="-356"/>
          <a:stretch/>
        </p:blipFill>
        <p:spPr>
          <a:xfrm>
            <a:off x="3203848" y="1420731"/>
            <a:ext cx="2837992" cy="22349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95ACD91-DD6C-49C3-A2A2-0AE3C341443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58783" y="3847344"/>
            <a:ext cx="2979171" cy="22312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8DA103A-8997-4ADA-ADFB-FCFF54CEA4E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9218"/>
          <a:stretch/>
        </p:blipFill>
        <p:spPr>
          <a:xfrm>
            <a:off x="327745" y="1420731"/>
            <a:ext cx="2732088" cy="22590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1200B87-7C36-42F2-A7C1-BC7E557C352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20186" y="3870047"/>
            <a:ext cx="2520971" cy="2208533"/>
          </a:xfrm>
          <a:prstGeom prst="rect">
            <a:avLst/>
          </a:prstGeom>
        </p:spPr>
      </p:pic>
      <p:pic>
        <p:nvPicPr>
          <p:cNvPr id="9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792088" cy="10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220072" y="620688"/>
            <a:ext cx="3672408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220072" y="188640"/>
            <a:ext cx="367240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Сергиево-Посадский г.о.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8560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103F0B4-65B8-4D89-B1AB-0B127194E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795" y="715766"/>
            <a:ext cx="5994070" cy="489594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«Детский сад комбинированного вида №76»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ED03A1C-7FFF-4DB3-A84C-82FEBC622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4982" y="3739357"/>
            <a:ext cx="1671891" cy="12539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1C87D03-80B2-4481-8B4E-BE0175D7F7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4289" y="5011659"/>
            <a:ext cx="2115606" cy="15867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F806109-CCB3-4131-8A0E-DD95C13C90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305" y="1454474"/>
            <a:ext cx="2350451" cy="17628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0DCFCDD-7B97-4565-B997-E2C4DA0907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830266" y="1729190"/>
            <a:ext cx="2197721" cy="164829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54C10554-DB40-4A54-A57D-D239A4C159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598" y="5080438"/>
            <a:ext cx="1984561" cy="15957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50EB4A62-5BF5-4AE7-92BD-007E76891A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9042" y="5054589"/>
            <a:ext cx="2137831" cy="16033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AD954E4F-0AFF-4F92-8897-802360E40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6947" y="5086149"/>
            <a:ext cx="2127707" cy="159578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9F39B024-BA0D-49AC-8A9C-107B7186B8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305" y="3276633"/>
            <a:ext cx="2365494" cy="174879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5124D56A-830B-435D-B202-A884C0830F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6796" y="1018412"/>
            <a:ext cx="2141427" cy="120455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19AE447F-A278-4255-8AB7-B799BE0D913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99791" y="1454474"/>
            <a:ext cx="2347063" cy="176283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="" xmlns:a16="http://schemas.microsoft.com/office/drawing/2014/main" id="{80EA295C-FC28-486C-9249-853290C0C188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699791" y="3311663"/>
            <a:ext cx="2285020" cy="171376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235D4917-F68D-4BF0-87A2-856CB617AA8E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873443" y="2251879"/>
            <a:ext cx="2137445" cy="141571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="" xmlns:a16="http://schemas.microsoft.com/office/drawing/2014/main" id="{986D970D-A3E7-4662-8369-1D92E5F2841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15" b="10416"/>
          <a:stretch/>
        </p:blipFill>
        <p:spPr>
          <a:xfrm>
            <a:off x="6873443" y="3714564"/>
            <a:ext cx="2134979" cy="1250120"/>
          </a:xfrm>
          <a:prstGeom prst="rect">
            <a:avLst/>
          </a:prstGeom>
        </p:spPr>
      </p:pic>
      <p:pic>
        <p:nvPicPr>
          <p:cNvPr id="16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792088" cy="10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220072" y="620688"/>
            <a:ext cx="3672408" cy="469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5220072" y="188640"/>
            <a:ext cx="3672408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Сергиево-Посадский г.о.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725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908720"/>
            <a:ext cx="4750296" cy="504056"/>
          </a:xfrm>
        </p:spPr>
        <p:txBody>
          <a:bodyPr>
            <a:normAutofit fontScale="90000"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детский сад комбинированного вида №14 «Маленькая страна»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9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92088" cy="10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64088" y="620688"/>
            <a:ext cx="3528392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364088" y="188640"/>
            <a:ext cx="280831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Дмитровский г.о.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097" y="1484784"/>
            <a:ext cx="3264363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4799177"/>
            <a:ext cx="2592288" cy="18842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1985" y="1487054"/>
            <a:ext cx="2430270" cy="31869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13007" y="4198988"/>
            <a:ext cx="3312557" cy="248441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7345" y="1487054"/>
            <a:ext cx="3288460" cy="246634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574" y="4077072"/>
            <a:ext cx="2904789" cy="260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50914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764704"/>
            <a:ext cx="4750296" cy="504056"/>
          </a:xfrm>
        </p:spPr>
        <p:txBody>
          <a:bodyPr>
            <a:normAutofit fontScale="90000"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детский сад комбинированного вида №14 «Маленькая страна»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9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792088" cy="10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64088" y="620688"/>
            <a:ext cx="3528392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364088" y="188640"/>
            <a:ext cx="280831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Дмитровский г.о.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818" y="1286364"/>
            <a:ext cx="2400267" cy="1800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1818" y="5056248"/>
            <a:ext cx="2385421" cy="17365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986"/>
          <a:stretch/>
        </p:blipFill>
        <p:spPr>
          <a:xfrm>
            <a:off x="6225952" y="5056249"/>
            <a:ext cx="2454018" cy="17365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172662"/>
            <a:ext cx="2396650" cy="17974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92"/>
          <a:stretch/>
        </p:blipFill>
        <p:spPr>
          <a:xfrm>
            <a:off x="3118504" y="1307792"/>
            <a:ext cx="2808312" cy="17247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476" b="6916"/>
          <a:stretch/>
        </p:blipFill>
        <p:spPr>
          <a:xfrm>
            <a:off x="3131841" y="3147891"/>
            <a:ext cx="2808311" cy="17929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7409" y="1246050"/>
            <a:ext cx="2454018" cy="184051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5952" y="3160982"/>
            <a:ext cx="2454018" cy="1779890"/>
          </a:xfrm>
          <a:prstGeom prst="rect">
            <a:avLst/>
          </a:prstGeom>
        </p:spPr>
      </p:pic>
      <p:pic>
        <p:nvPicPr>
          <p:cNvPr id="1026" name="Picture 2" descr="C:\Users\пк\Desktop\13.heic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5056249"/>
            <a:ext cx="2873950" cy="173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2671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792088" cy="10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364088" y="620688"/>
            <a:ext cx="3528392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364088" y="188640"/>
            <a:ext cx="348160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Подольск г.о.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24744"/>
            <a:ext cx="2952328" cy="16676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28" b="13035"/>
          <a:stretch/>
        </p:blipFill>
        <p:spPr>
          <a:xfrm>
            <a:off x="6228184" y="1124744"/>
            <a:ext cx="2808312" cy="16806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99" y="4869160"/>
            <a:ext cx="8943097" cy="1836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503" y="2852935"/>
            <a:ext cx="8928992" cy="1964210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1043608" y="476672"/>
            <a:ext cx="447699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Муниципальное дошкольное образовательное учреждение детский сад общеразвивающего вида №28 "Аистенок"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307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692696"/>
            <a:ext cx="4476998" cy="720080"/>
          </a:xfrm>
        </p:spPr>
        <p:txBody>
          <a:bodyPr>
            <a:normAutofit fontScale="90000"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детский сад общеразвивающего вида №28 "Аистенок"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792088" cy="10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364088" y="620688"/>
            <a:ext cx="3528392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364088" y="188640"/>
            <a:ext cx="348160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Подольск г.о.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09" t="11423" b="25302"/>
          <a:stretch/>
        </p:blipFill>
        <p:spPr>
          <a:xfrm>
            <a:off x="107504" y="2924944"/>
            <a:ext cx="8915909" cy="2160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229200"/>
            <a:ext cx="3275101" cy="14737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229200"/>
            <a:ext cx="3312368" cy="14905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3200356" cy="14401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831" b="3687"/>
          <a:stretch/>
        </p:blipFill>
        <p:spPr>
          <a:xfrm>
            <a:off x="5796136" y="1412776"/>
            <a:ext cx="3168352" cy="144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650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64088" y="188640"/>
            <a:ext cx="3600400" cy="43204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Орехово-Зуевский г.о.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187624" y="548680"/>
            <a:ext cx="410445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сад №17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комбинированного вида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64088" y="620688"/>
            <a:ext cx="3528392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2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92088" cy="10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foto_s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484784"/>
            <a:ext cx="3528393" cy="2232248"/>
          </a:xfrm>
          <a:prstGeom prst="rect">
            <a:avLst/>
          </a:prstGeom>
        </p:spPr>
      </p:pic>
      <p:pic>
        <p:nvPicPr>
          <p:cNvPr id="21" name="Рисунок 20" descr="IMG_20200615_132455_resized_20200615_013349646.jpg"/>
          <p:cNvPicPr>
            <a:picLocks noChangeAspect="1"/>
          </p:cNvPicPr>
          <p:nvPr/>
        </p:nvPicPr>
        <p:blipFill>
          <a:blip r:embed="rId4" cstate="print"/>
          <a:srcRect b="9375"/>
          <a:stretch>
            <a:fillRect/>
          </a:stretch>
        </p:blipFill>
        <p:spPr>
          <a:xfrm>
            <a:off x="179512" y="4005064"/>
            <a:ext cx="3456384" cy="2448272"/>
          </a:xfrm>
          <a:prstGeom prst="rect">
            <a:avLst/>
          </a:prstGeom>
        </p:spPr>
      </p:pic>
      <p:pic>
        <p:nvPicPr>
          <p:cNvPr id="22" name="Рисунок 21" descr="20180713_110055.jpg"/>
          <p:cNvPicPr>
            <a:picLocks noChangeAspect="1"/>
          </p:cNvPicPr>
          <p:nvPr/>
        </p:nvPicPr>
        <p:blipFill>
          <a:blip r:embed="rId5" cstate="print">
            <a:lum bright="-10000" contrast="30000"/>
          </a:blip>
          <a:srcRect l="27586" t="12500" b="12500"/>
          <a:stretch>
            <a:fillRect/>
          </a:stretch>
        </p:blipFill>
        <p:spPr>
          <a:xfrm>
            <a:off x="7308304" y="1268760"/>
            <a:ext cx="1512168" cy="1944216"/>
          </a:xfrm>
          <a:prstGeom prst="rect">
            <a:avLst/>
          </a:prstGeom>
        </p:spPr>
      </p:pic>
      <p:pic>
        <p:nvPicPr>
          <p:cNvPr id="24" name="Рисунок 23" descr="9n2dvUCtIIE.png"/>
          <p:cNvPicPr>
            <a:picLocks noChangeAspect="1"/>
          </p:cNvPicPr>
          <p:nvPr/>
        </p:nvPicPr>
        <p:blipFill>
          <a:blip r:embed="rId6" cstate="print">
            <a:lum contrast="40000"/>
          </a:blip>
          <a:stretch>
            <a:fillRect/>
          </a:stretch>
        </p:blipFill>
        <p:spPr>
          <a:xfrm>
            <a:off x="3851920" y="5373216"/>
            <a:ext cx="3240360" cy="1368152"/>
          </a:xfrm>
          <a:prstGeom prst="rect">
            <a:avLst/>
          </a:prstGeom>
        </p:spPr>
      </p:pic>
      <p:pic>
        <p:nvPicPr>
          <p:cNvPr id="26" name="Рисунок 25" descr="PJPMyjBNoxw.png"/>
          <p:cNvPicPr>
            <a:picLocks noChangeAspect="1"/>
          </p:cNvPicPr>
          <p:nvPr/>
        </p:nvPicPr>
        <p:blipFill>
          <a:blip r:embed="rId7" cstate="print"/>
          <a:srcRect r="11770" b="20885"/>
          <a:stretch>
            <a:fillRect/>
          </a:stretch>
        </p:blipFill>
        <p:spPr>
          <a:xfrm>
            <a:off x="3851920" y="3284984"/>
            <a:ext cx="3240360" cy="1981605"/>
          </a:xfrm>
          <a:prstGeom prst="rect">
            <a:avLst/>
          </a:prstGeom>
        </p:spPr>
      </p:pic>
      <p:pic>
        <p:nvPicPr>
          <p:cNvPr id="27" name="Рисунок 26" descr="IMG_20180822_085706.jpg"/>
          <p:cNvPicPr>
            <a:picLocks noChangeAspect="1"/>
          </p:cNvPicPr>
          <p:nvPr/>
        </p:nvPicPr>
        <p:blipFill>
          <a:blip r:embed="rId8" cstate="print">
            <a:lum contrast="20000"/>
          </a:blip>
          <a:stretch>
            <a:fillRect/>
          </a:stretch>
        </p:blipFill>
        <p:spPr>
          <a:xfrm>
            <a:off x="7308304" y="3645024"/>
            <a:ext cx="1656184" cy="2981131"/>
          </a:xfrm>
          <a:prstGeom prst="rect">
            <a:avLst/>
          </a:prstGeom>
        </p:spPr>
      </p:pic>
      <p:pic>
        <p:nvPicPr>
          <p:cNvPr id="28" name="Рисунок 27" descr="IMG_20190705_092351.jpg"/>
          <p:cNvPicPr>
            <a:picLocks noChangeAspect="1"/>
          </p:cNvPicPr>
          <p:nvPr/>
        </p:nvPicPr>
        <p:blipFill>
          <a:blip r:embed="rId9" cstate="print">
            <a:lum contrast="30000"/>
          </a:blip>
          <a:srcRect t="18182" b="3031"/>
          <a:stretch>
            <a:fillRect/>
          </a:stretch>
        </p:blipFill>
        <p:spPr>
          <a:xfrm>
            <a:off x="3851920" y="1268760"/>
            <a:ext cx="3290212" cy="19442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792088" cy="10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5364088" y="188640"/>
            <a:ext cx="280831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6" name="Рисунок 15" descr="IMG_20210929_144541_resized_20210929_024726622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t="19247"/>
          <a:stretch>
            <a:fillRect/>
          </a:stretch>
        </p:blipFill>
        <p:spPr>
          <a:xfrm>
            <a:off x="107504" y="2636912"/>
            <a:ext cx="3168352" cy="1829418"/>
          </a:xfrm>
          <a:prstGeom prst="rect">
            <a:avLst/>
          </a:prstGeom>
        </p:spPr>
      </p:pic>
      <p:pic>
        <p:nvPicPr>
          <p:cNvPr id="17" name="Рисунок 16" descr="IMG_20210929_144635_resized_20210929_024725917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t="12833" b="8333"/>
          <a:stretch>
            <a:fillRect/>
          </a:stretch>
        </p:blipFill>
        <p:spPr>
          <a:xfrm>
            <a:off x="6372200" y="2924944"/>
            <a:ext cx="2520280" cy="1512168"/>
          </a:xfrm>
          <a:prstGeom prst="rect">
            <a:avLst/>
          </a:prstGeom>
        </p:spPr>
      </p:pic>
      <p:pic>
        <p:nvPicPr>
          <p:cNvPr id="18" name="Рисунок 17" descr="IMG-341f63671240bacf4dc5ee18b058b681-V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 t="8249" r="3079" b="9284"/>
          <a:stretch>
            <a:fillRect/>
          </a:stretch>
        </p:blipFill>
        <p:spPr>
          <a:xfrm>
            <a:off x="3995936" y="1268760"/>
            <a:ext cx="2192334" cy="1584176"/>
          </a:xfrm>
          <a:prstGeom prst="rect">
            <a:avLst/>
          </a:prstGeom>
        </p:spPr>
      </p:pic>
      <p:pic>
        <p:nvPicPr>
          <p:cNvPr id="19" name="Рисунок 18" descr="IMG_20220701_105202_resized_20220701_105722577.png"/>
          <p:cNvPicPr>
            <a:picLocks noChangeAspect="1"/>
          </p:cNvPicPr>
          <p:nvPr/>
        </p:nvPicPr>
        <p:blipFill>
          <a:blip r:embed="rId6" cstate="print">
            <a:lum contrast="20000"/>
          </a:blip>
          <a:srcRect l="4762" t="5969" r="4762"/>
          <a:stretch>
            <a:fillRect/>
          </a:stretch>
        </p:blipFill>
        <p:spPr>
          <a:xfrm>
            <a:off x="6372200" y="4581128"/>
            <a:ext cx="2520280" cy="2136157"/>
          </a:xfrm>
          <a:prstGeom prst="rect">
            <a:avLst/>
          </a:prstGeom>
        </p:spPr>
      </p:pic>
      <p:pic>
        <p:nvPicPr>
          <p:cNvPr id="20" name="Рисунок 19" descr="IMG_20220701_104458_resized_20220701_105723047.jpg"/>
          <p:cNvPicPr>
            <a:picLocks noChangeAspect="1"/>
          </p:cNvPicPr>
          <p:nvPr/>
        </p:nvPicPr>
        <p:blipFill>
          <a:blip r:embed="rId7" cstate="print">
            <a:lum contrast="20000"/>
          </a:blip>
          <a:srcRect b="23274"/>
          <a:stretch>
            <a:fillRect/>
          </a:stretch>
        </p:blipFill>
        <p:spPr>
          <a:xfrm>
            <a:off x="3491880" y="2899529"/>
            <a:ext cx="2736304" cy="1609591"/>
          </a:xfrm>
          <a:prstGeom prst="rect">
            <a:avLst/>
          </a:prstGeom>
        </p:spPr>
      </p:pic>
      <p:pic>
        <p:nvPicPr>
          <p:cNvPr id="21" name="Рисунок 20" descr="IMG_20220701_105432_resized_20220701_105722118.jpg"/>
          <p:cNvPicPr>
            <a:picLocks noChangeAspect="1"/>
          </p:cNvPicPr>
          <p:nvPr/>
        </p:nvPicPr>
        <p:blipFill>
          <a:blip r:embed="rId8" cstate="print">
            <a:lum contrast="20000"/>
          </a:blip>
          <a:srcRect l="7116" r="2751"/>
          <a:stretch>
            <a:fillRect/>
          </a:stretch>
        </p:blipFill>
        <p:spPr>
          <a:xfrm>
            <a:off x="3491880" y="4581128"/>
            <a:ext cx="2736304" cy="2160240"/>
          </a:xfrm>
          <a:prstGeom prst="rect">
            <a:avLst/>
          </a:prstGeom>
        </p:spPr>
      </p:pic>
      <p:pic>
        <p:nvPicPr>
          <p:cNvPr id="22" name="Рисунок 21" descr="IMG_20220701_105753_resized_20220701_110011774 (1).jpg"/>
          <p:cNvPicPr>
            <a:picLocks noChangeAspect="1"/>
          </p:cNvPicPr>
          <p:nvPr/>
        </p:nvPicPr>
        <p:blipFill>
          <a:blip r:embed="rId9" cstate="print">
            <a:lum contrast="20000"/>
          </a:blip>
          <a:srcRect t="11471" r="3211"/>
          <a:stretch>
            <a:fillRect/>
          </a:stretch>
        </p:blipFill>
        <p:spPr>
          <a:xfrm>
            <a:off x="107504" y="4581128"/>
            <a:ext cx="3168352" cy="2173469"/>
          </a:xfrm>
          <a:prstGeom prst="rect">
            <a:avLst/>
          </a:prstGeom>
        </p:spPr>
      </p:pic>
      <p:pic>
        <p:nvPicPr>
          <p:cNvPr id="23" name="Рисунок 22" descr="IMG_20220701_113651_resized_20220701_113815085.png"/>
          <p:cNvPicPr>
            <a:picLocks noChangeAspect="1"/>
          </p:cNvPicPr>
          <p:nvPr/>
        </p:nvPicPr>
        <p:blipFill>
          <a:blip r:embed="rId10" cstate="print">
            <a:lum contrast="20000"/>
          </a:blip>
          <a:stretch>
            <a:fillRect/>
          </a:stretch>
        </p:blipFill>
        <p:spPr>
          <a:xfrm>
            <a:off x="6372200" y="836712"/>
            <a:ext cx="2502278" cy="200182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364088" y="620688"/>
            <a:ext cx="3528392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187624" y="548680"/>
            <a:ext cx="410445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сад №17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комбинированного вида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5364088" y="116632"/>
            <a:ext cx="352839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Орехово-Зуевский г.о.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124744"/>
            <a:ext cx="6264696" cy="53285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484785"/>
            <a:ext cx="7992888" cy="1368152"/>
          </a:xfrm>
        </p:spPr>
        <p:txBody>
          <a:bodyPr>
            <a:normAutofit/>
          </a:bodyPr>
          <a:lstStyle/>
          <a:p>
            <a:pPr algn="just"/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Областной конкурс «Лучший детский сад» проводился с 01.06.2022 по 30.06.2022 на основании Распоряжения Министерством образования Московской области №Р-303 от 26.04.2022 «Об организации и проведении в 2022 году областного конкурса «Лучший детский сад»  среди образовательных организаций в Московской области, реализующих образовательные программы дошкольного образования</a:t>
            </a:r>
            <a:r>
              <a:rPr lang="ru-RU" sz="13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476672"/>
            <a:ext cx="4104456" cy="43204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Информационная справка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908720"/>
            <a:ext cx="396044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792088" cy="10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051720" y="4941168"/>
            <a:ext cx="4968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В конкурсе приняли участие детские сады 43  муниципальных образований  Московской области</a:t>
            </a:r>
            <a:r>
              <a:rPr lang="ru-RU" sz="1300" dirty="0" smtClean="0">
                <a:solidFill>
                  <a:srgbClr val="002060"/>
                </a:solidFill>
                <a:ea typeface="+mj-ea"/>
                <a:cs typeface="+mj-cs"/>
              </a:rPr>
              <a:t>. 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55576" y="3645024"/>
            <a:ext cx="2160240" cy="360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Конкурса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987824" y="3140968"/>
            <a:ext cx="5688632" cy="144016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повышение качества дошкольного образования, формирования  позитивного имиджа  дошкольного образования Подмосковья;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выявление, обобщение и распространение инновационного опыта  работы образовательных организаций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64088" y="188640"/>
            <a:ext cx="2808312" cy="43204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Серпухов г.о.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187624" y="539817"/>
            <a:ext cx="367240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 дошкольное образовательное учреждение Городского округа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Серпухова центр развития ребенка-детский сад № 7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64088" y="620688"/>
            <a:ext cx="3528392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2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92088" cy="10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t="17126"/>
          <a:stretch/>
        </p:blipFill>
        <p:spPr>
          <a:xfrm>
            <a:off x="215577" y="1663573"/>
            <a:ext cx="4320479" cy="24081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1408" y="5563227"/>
            <a:ext cx="4320479" cy="12350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5577" y="4344361"/>
            <a:ext cx="4334118" cy="24377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77077" y="764968"/>
            <a:ext cx="4227724" cy="15515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87809" y="2397180"/>
            <a:ext cx="2117811" cy="14753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/>
          <a:srcRect r="26966"/>
          <a:stretch/>
        </p:blipFill>
        <p:spPr>
          <a:xfrm>
            <a:off x="4671408" y="2397180"/>
            <a:ext cx="2116992" cy="147533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87809" y="3983251"/>
            <a:ext cx="2116992" cy="147533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671408" y="3966589"/>
            <a:ext cx="2116992" cy="147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04890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3114" y="540195"/>
            <a:ext cx="3891439" cy="792088"/>
          </a:xfrm>
        </p:spPr>
        <p:txBody>
          <a:bodyPr>
            <a:normAutofit fontScale="90000"/>
          </a:bodyPr>
          <a:lstStyle/>
          <a:p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 дошкольное образовательное учреждение Городского округа Серпухова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центр развития ребенка-детский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сад № 7 «Умка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/>
          </a:p>
        </p:txBody>
      </p:sp>
      <p:pic>
        <p:nvPicPr>
          <p:cNvPr id="10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792088" cy="10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364088" y="620688"/>
            <a:ext cx="3528392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364088" y="188640"/>
            <a:ext cx="280831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Серпухов г.о.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3531" t="3240" r="2923" b="4408"/>
          <a:stretch/>
        </p:blipFill>
        <p:spPr>
          <a:xfrm>
            <a:off x="467544" y="4168867"/>
            <a:ext cx="4104456" cy="25476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396687"/>
            <a:ext cx="4104456" cy="26431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36122" y="3114691"/>
            <a:ext cx="3109568" cy="18580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/>
          <a:srcRect l="4469" t="5877" r="5808" b="7575"/>
          <a:stretch/>
        </p:blipFill>
        <p:spPr>
          <a:xfrm>
            <a:off x="5736122" y="5066574"/>
            <a:ext cx="3109568" cy="16499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36122" y="1396687"/>
            <a:ext cx="3109568" cy="163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0982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899592" y="1124744"/>
            <a:ext cx="4752528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spcBef>
                <a:spcPct val="20000"/>
              </a:spcBef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792088" cy="10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364088" y="620688"/>
            <a:ext cx="3528392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364088" y="188640"/>
            <a:ext cx="280831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Домодедово г.о.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073"/>
          <a:stretch/>
        </p:blipFill>
        <p:spPr>
          <a:xfrm>
            <a:off x="6005285" y="2787504"/>
            <a:ext cx="2981304" cy="176477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447" b="9755"/>
          <a:stretch/>
        </p:blipFill>
        <p:spPr>
          <a:xfrm>
            <a:off x="6004877" y="1015467"/>
            <a:ext cx="2952328" cy="16561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409"/>
          <a:stretch/>
        </p:blipFill>
        <p:spPr>
          <a:xfrm>
            <a:off x="2950256" y="2207362"/>
            <a:ext cx="2907213" cy="19752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6494" y="4435554"/>
            <a:ext cx="2843808" cy="213285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667"/>
          <a:stretch/>
        </p:blipFill>
        <p:spPr>
          <a:xfrm>
            <a:off x="6004878" y="4638279"/>
            <a:ext cx="2982824" cy="190899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100949" y="951725"/>
            <a:ext cx="47565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 </a:t>
            </a:r>
            <a:r>
              <a:rPr lang="ru-RU" sz="1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Востряковский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лицей №1 дошкольное отделение «Дельфин-2»</a:t>
            </a:r>
            <a:endParaRPr lang="ru-RU" sz="16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628" y="2183003"/>
            <a:ext cx="2698645" cy="202398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6628" y="4435555"/>
            <a:ext cx="2713260" cy="215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66580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692697"/>
            <a:ext cx="4104456" cy="806174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общеобразовательное учреждение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Востряковский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лицей №1 дошкольное отделение «Дельфин-2»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12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792088" cy="10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364088" y="620688"/>
            <a:ext cx="3528392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364088" y="188640"/>
            <a:ext cx="280831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Домодедово г.о.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578" y="4245111"/>
            <a:ext cx="2962443" cy="22218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46"/>
          <a:stretch/>
        </p:blipFill>
        <p:spPr>
          <a:xfrm>
            <a:off x="3431642" y="3428717"/>
            <a:ext cx="2497927" cy="16327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01" b="3800"/>
          <a:stretch/>
        </p:blipFill>
        <p:spPr>
          <a:xfrm>
            <a:off x="3431642" y="5136474"/>
            <a:ext cx="2497927" cy="16454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1642" y="1617466"/>
            <a:ext cx="2497927" cy="17362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9546" y="1742677"/>
            <a:ext cx="3099714" cy="23247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4767" y="860771"/>
            <a:ext cx="2576977" cy="19327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4766" y="2863139"/>
            <a:ext cx="2576977" cy="19327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9381" y="4865506"/>
            <a:ext cx="2542361" cy="190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9378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124744"/>
            <a:ext cx="6264696" cy="53285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476672"/>
            <a:ext cx="4464496" cy="34605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Критерии конкурсного отбора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908720"/>
            <a:ext cx="432048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792088" cy="10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51520" y="1628800"/>
            <a:ext cx="2448272" cy="360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Имидж образовательной организации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51520" y="2492896"/>
            <a:ext cx="2448272" cy="360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Развитие инфраструктуры образовательной организации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1520" y="3356992"/>
            <a:ext cx="2448272" cy="360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Содержание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1520" y="4149080"/>
            <a:ext cx="2448272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Внедрение дополнительных программ по образовательным областям ФГОС ДО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520" y="5229200"/>
            <a:ext cx="2448272" cy="360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Вариативные формы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1520" y="6093296"/>
            <a:ext cx="2448272" cy="36004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Результативность работы образовательной организации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43808" y="1340768"/>
            <a:ext cx="5976664" cy="9361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информационная открытость (презентация в СМИ, отзывы общественности, обратная связь с потенциальными и реальными потребителями услуг)</a:t>
            </a:r>
            <a:endPara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сайт с актуальной информацией (обновление, посещаемость, отзывы)</a:t>
            </a:r>
            <a:endPara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публичный доклад (аналитическая справка по итогам самоанализа)</a:t>
            </a:r>
            <a:endPara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843808" y="2348880"/>
            <a:ext cx="5976664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кадровое обеспечение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методическое обеспечение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нормативно-правовое обеспечение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-характеристика условий среды и пространства организации: доступность</a:t>
            </a:r>
            <a:endPara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843808" y="3284984"/>
            <a:ext cx="5976664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solidFill>
                <a:schemeClr val="tx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программа развития (учитывает ФГОС ДО)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образовательная программа (реализует ФГОС ДО)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адаптированные программы (для групп компенсирующей направленности)</a:t>
            </a:r>
            <a:endPara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843808" y="4077072"/>
            <a:ext cx="5976664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«кружки» (иностранные языки, танцы, спортивное направление и др.)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сетевое взаимодействие со школой и учреждениями дополнительного образования</a:t>
            </a:r>
            <a:endPara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843808" y="4941168"/>
            <a:ext cx="5976664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уход и присмотр (группы кратковременного пребывания)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образование и развитие (</a:t>
            </a:r>
            <a:r>
              <a:rPr lang="ru-RU" sz="1200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лекотеки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пункты, центры игровой поддержки детей, семейный детски сад, службы ранней помощи и т.п.)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центры, консультационные пункты, клубы взаимодействия с семьей</a:t>
            </a:r>
            <a:endParaRPr lang="ru-RU" sz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843808" y="5877272"/>
            <a:ext cx="5976664" cy="79208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и победы воспитанников в конкурсах, выставках, фестивалях и т.п. (региональный, всероссийский уровень)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участие и победы педагогов в конкурсах, выставках, фестивалях и т.п. (региональный, всероссийский </a:t>
            </a:r>
            <a:r>
              <a:rPr lang="ru-RU" sz="120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уровень)</a:t>
            </a:r>
            <a:endParaRPr lang="ru-RU" sz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43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529408"/>
            <a:ext cx="6264696" cy="532859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99992" y="908720"/>
            <a:ext cx="4320480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792088" cy="10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427984" y="476672"/>
            <a:ext cx="4464496" cy="34605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Максимальный балл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5536" y="1124744"/>
            <a:ext cx="6912768" cy="5040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№2 «Колобок» Ленинский г.о.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524328" y="1196752"/>
            <a:ext cx="792088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638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5536" y="1700808"/>
            <a:ext cx="6912768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Одинцовская средняя общеобразовательная школа №1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5536" y="2204864"/>
            <a:ext cx="6912768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средняя общеобразовательная школа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№15 Красногорск г.о.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5536" y="3212976"/>
            <a:ext cx="6912768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детский сад комбинированного вида №14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«Маленькая страна» Дмитровский г.о.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95536" y="2708920"/>
            <a:ext cx="6912768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комбинированного вида №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76» Сергиево-Посадский г.о.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95536" y="3717032"/>
            <a:ext cx="6912768" cy="5040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детский сад общеразвивающего вида №28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«Аистенок» Подольск г.о.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95536" y="4293096"/>
            <a:ext cx="6912768" cy="5040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детский сад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№17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вида Орехово- Зуевский г.о.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95536" y="4869160"/>
            <a:ext cx="6912768" cy="5040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центр развития ребёнка - детский сад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№7 «Умка» Серпухов г.о.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95536" y="5445224"/>
            <a:ext cx="6912768" cy="5040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общеобразовательное учреждение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Востряковский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лицей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№1 Домодедово г.о.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95536" y="6021288"/>
            <a:ext cx="6912768" cy="64807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Городского округа Балашиха "Детский сад комбинированного вида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№17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"Одуванчик"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524328" y="1700808"/>
            <a:ext cx="792088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637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524328" y="2210356"/>
            <a:ext cx="792088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635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524328" y="2708920"/>
            <a:ext cx="792088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627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524328" y="3212976"/>
            <a:ext cx="792088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624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524328" y="3753036"/>
            <a:ext cx="792088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622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524328" y="4293096"/>
            <a:ext cx="792088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620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524328" y="4869160"/>
            <a:ext cx="792088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612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524328" y="5445224"/>
            <a:ext cx="792088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607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524328" y="6065912"/>
            <a:ext cx="792088" cy="43204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597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64088" y="188640"/>
            <a:ext cx="2808312" cy="43204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Ленинский г.о.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835696" y="872426"/>
            <a:ext cx="50405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сад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№ 2 «Колобок»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64088" y="620688"/>
            <a:ext cx="3528392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2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92088" cy="10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273002" y="4221640"/>
            <a:ext cx="2714823" cy="21596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5450" y="4221088"/>
            <a:ext cx="2588494" cy="21602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00613" y="4241399"/>
            <a:ext cx="2609569" cy="2139929"/>
          </a:xfrm>
          <a:prstGeom prst="rect">
            <a:avLst/>
          </a:prstGeom>
        </p:spPr>
      </p:pic>
      <p:pic>
        <p:nvPicPr>
          <p:cNvPr id="1026" name="Picture 2" descr="https://lendou2-kolobok.edumsko.ru/uploads/18700/18647/section/386573/WP_20160610_10_06_39_Pro.jpg?15699130768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6911" y="1513881"/>
            <a:ext cx="2700915" cy="234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3375449" y="1512928"/>
            <a:ext cx="2588494" cy="2348120"/>
          </a:xfrm>
          <a:prstGeom prst="rect">
            <a:avLst/>
          </a:prstGeom>
        </p:spPr>
      </p:pic>
      <p:pic>
        <p:nvPicPr>
          <p:cNvPr id="3" name="Picture 2" descr="IMG-20190830-WA004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1294" y="1512928"/>
            <a:ext cx="2648887" cy="234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2916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64088" y="188640"/>
            <a:ext cx="2808312" cy="43204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Ленинский г.о.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835696" y="872426"/>
            <a:ext cx="50405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сад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№ 2 «Колобок»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64088" y="620688"/>
            <a:ext cx="3528392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2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92088" cy="10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735" y="1562579"/>
            <a:ext cx="2706986" cy="19828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735" y="3861048"/>
            <a:ext cx="2706986" cy="2664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4166" y="1593851"/>
            <a:ext cx="2952331" cy="19515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1018" y="3861048"/>
            <a:ext cx="2701470" cy="2664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62223" y="1559875"/>
            <a:ext cx="2709273" cy="1985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84166" y="3861048"/>
            <a:ext cx="2944623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1498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64088" y="188640"/>
            <a:ext cx="2808312" cy="432048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Ленинский г.о.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64088" y="620688"/>
            <a:ext cx="3528392" cy="4571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2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792088" cy="105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988096" y="1024826"/>
            <a:ext cx="5013339" cy="526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сад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№ 2 «Колобок»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791555"/>
            <a:ext cx="4176464" cy="26369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791555"/>
            <a:ext cx="4106970" cy="2636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13" t="15031" r="12988" b="1044"/>
          <a:stretch/>
        </p:blipFill>
        <p:spPr>
          <a:xfrm>
            <a:off x="323528" y="4701051"/>
            <a:ext cx="2952328" cy="20129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5" t="12234" r="9838" b="12234"/>
          <a:stretch/>
        </p:blipFill>
        <p:spPr>
          <a:xfrm>
            <a:off x="3419873" y="4699007"/>
            <a:ext cx="2592288" cy="20714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9" y="4729839"/>
            <a:ext cx="2666808" cy="204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6529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Подзаголовок 2"/>
          <p:cNvSpPr txBox="1">
            <a:spLocks/>
          </p:cNvSpPr>
          <p:nvPr/>
        </p:nvSpPr>
        <p:spPr bwMode="auto">
          <a:xfrm>
            <a:off x="900113" y="1125538"/>
            <a:ext cx="47513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altLang="ru-RU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Одинцовская средняя общеобразовательная школа №1 дошкольное отделение – детский сад №23</a:t>
            </a:r>
          </a:p>
        </p:txBody>
      </p:sp>
      <p:pic>
        <p:nvPicPr>
          <p:cNvPr id="2051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792163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364163" y="620713"/>
            <a:ext cx="3529012" cy="460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5364163" y="188913"/>
            <a:ext cx="2808287" cy="431800"/>
          </a:xfrm>
          <a:prstGeom prst="rect">
            <a:avLst/>
          </a:prstGeom>
        </p:spPr>
        <p:txBody>
          <a:bodyPr anchor="ctr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Одинцовский г.о.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4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250" y="4665663"/>
            <a:ext cx="2622550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450" y="4646613"/>
            <a:ext cx="2646363" cy="198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3300" y="2708275"/>
            <a:ext cx="2043113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50" r="1962" b="28999"/>
          <a:stretch>
            <a:fillRect/>
          </a:stretch>
        </p:blipFill>
        <p:spPr bwMode="auto">
          <a:xfrm>
            <a:off x="5675313" y="5153025"/>
            <a:ext cx="3325812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50" r="388" b="34250"/>
          <a:stretch>
            <a:fillRect/>
          </a:stretch>
        </p:blipFill>
        <p:spPr bwMode="auto">
          <a:xfrm>
            <a:off x="5686425" y="3622675"/>
            <a:ext cx="3303588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" t="15523" r="-8218" b="27551"/>
          <a:stretch>
            <a:fillRect/>
          </a:stretch>
        </p:blipFill>
        <p:spPr bwMode="auto">
          <a:xfrm>
            <a:off x="5651500" y="2060575"/>
            <a:ext cx="36512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01" r="3954" b="40494"/>
          <a:stretch>
            <a:fillRect/>
          </a:stretch>
        </p:blipFill>
        <p:spPr bwMode="auto">
          <a:xfrm>
            <a:off x="5586413" y="787400"/>
            <a:ext cx="3394075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919" t="2962" r="11462" b="18478"/>
          <a:stretch>
            <a:fillRect/>
          </a:stretch>
        </p:blipFill>
        <p:spPr bwMode="auto">
          <a:xfrm>
            <a:off x="93663" y="2060575"/>
            <a:ext cx="3348037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96749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5364163" y="188913"/>
            <a:ext cx="2808287" cy="4318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Одинцовский г.о.</a:t>
            </a:r>
            <a:endParaRPr lang="ru-RU" altLang="ru-RU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1835150" y="765175"/>
            <a:ext cx="5040313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altLang="ru-RU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Одинцовская средняя общеобразовательная школа №1 дошкольное отделение – детский сад №23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364163" y="620713"/>
            <a:ext cx="3529012" cy="4603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077" name="Picture 2" descr="\\192.168.3.75\staff\Media\Сторонние логотипы\Герб московской области.ru_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792163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633" r="7664" b="26712"/>
          <a:stretch>
            <a:fillRect/>
          </a:stretch>
        </p:blipFill>
        <p:spPr bwMode="auto">
          <a:xfrm>
            <a:off x="5299075" y="1576388"/>
            <a:ext cx="335597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09" r="11177"/>
          <a:stretch>
            <a:fillRect/>
          </a:stretch>
        </p:blipFill>
        <p:spPr bwMode="auto">
          <a:xfrm>
            <a:off x="142875" y="4267200"/>
            <a:ext cx="3122613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201" r="10510" b="21240"/>
          <a:stretch>
            <a:fillRect/>
          </a:stretch>
        </p:blipFill>
        <p:spPr bwMode="auto">
          <a:xfrm>
            <a:off x="5580063" y="3636963"/>
            <a:ext cx="30956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81388" y="4267200"/>
            <a:ext cx="1755775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67" r="1176" b="16190"/>
          <a:stretch>
            <a:fillRect/>
          </a:stretch>
        </p:blipFill>
        <p:spPr bwMode="auto">
          <a:xfrm>
            <a:off x="5580063" y="5153025"/>
            <a:ext cx="3095625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301" r="3799"/>
          <a:stretch>
            <a:fillRect/>
          </a:stretch>
        </p:blipFill>
        <p:spPr bwMode="auto">
          <a:xfrm>
            <a:off x="3017838" y="1570038"/>
            <a:ext cx="2190750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70038"/>
            <a:ext cx="258603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87485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788</Words>
  <Application>Microsoft Office PowerPoint</Application>
  <PresentationFormat>Экран (4:3)</PresentationFormat>
  <Paragraphs>98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Областной  конкурс «Лучший детский сад»   среди образовательных организаций в Московской области, реализующих образовательные программы дошкольного образования. </vt:lpstr>
      <vt:lpstr>      Областной конкурс «Лучший детский сад» проводился с 01.06.2022 по 30.06.2022 на основании Распоряжения Министерством образования Московской области №Р-303 от 26.04.2022 «Об организации и проведении в 2022 году областного конкурса «Лучший детский сад»  среди образовательных организаций в Московской области, реализующих образовательные программы дошкольного образования. </vt:lpstr>
      <vt:lpstr>Критерии конкурсного отбора</vt:lpstr>
      <vt:lpstr>Максимальный балл</vt:lpstr>
      <vt:lpstr>Ленинский г.о.</vt:lpstr>
      <vt:lpstr>Ленинский г.о.</vt:lpstr>
      <vt:lpstr>Ленинский г.о.</vt:lpstr>
      <vt:lpstr>Слайд 8</vt:lpstr>
      <vt:lpstr>Одинцовский г.о.</vt:lpstr>
      <vt:lpstr>Муниципальное бюджетное общеобразовательное учреждение средняя общеобразовательная школа № 15 дошкольное отделение по адресу: ул. Успенская д.32А</vt:lpstr>
      <vt:lpstr>Муниципальное бюджетное общеобразовательное учреждение средняя общеобразовательная школа № 15 дошкольное отделение по адресу: ул. Успенская д.32А</vt:lpstr>
      <vt:lpstr>Муниципальное бюджетное дошкольное образовательное учреждение  «Детский сад комбинированного вида №76»</vt:lpstr>
      <vt:lpstr>Муниципальное бюджетное дошкольное образовательное учреждение  «Детский сад комбинированного вида №76»</vt:lpstr>
      <vt:lpstr>Муниципальное дошкольное образовательное учреждение детский сад комбинированного вида №14 «Маленькая страна»</vt:lpstr>
      <vt:lpstr>Муниципальное дошкольное образовательное учреждение детский сад комбинированного вида №14 «Маленькая страна»</vt:lpstr>
      <vt:lpstr>Слайд 16</vt:lpstr>
      <vt:lpstr>Муниципальное дошкольное образовательное учреждение детский сад общеразвивающего вида №28 "Аистенок"</vt:lpstr>
      <vt:lpstr>Орехово-Зуевский г.о. </vt:lpstr>
      <vt:lpstr>Слайд 19</vt:lpstr>
      <vt:lpstr>Серпухов г.о.</vt:lpstr>
      <vt:lpstr>Муниципальное  дошкольное образовательное учреждение Городского округа Серпухова центр развития ребенка-детский сад № 7 «Умка» </vt:lpstr>
      <vt:lpstr>Слайд 22</vt:lpstr>
      <vt:lpstr>Муниципальное автономное общеобразовательное учреждение Востряковский лицей №1 дошкольное отделение «Дельфин-2»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Областной конкурс  «Лучший детский сад  Московской области в 2021 году»</dc:title>
  <dc:creator>user</dc:creator>
  <cp:lastModifiedBy>соц инициатива</cp:lastModifiedBy>
  <cp:revision>23</cp:revision>
  <dcterms:created xsi:type="dcterms:W3CDTF">2021-07-06T10:53:40Z</dcterms:created>
  <dcterms:modified xsi:type="dcterms:W3CDTF">2022-07-07T07:20:27Z</dcterms:modified>
</cp:coreProperties>
</file>