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360" r:id="rId2"/>
    <p:sldId id="441" r:id="rId3"/>
    <p:sldId id="442" r:id="rId4"/>
    <p:sldId id="443" r:id="rId5"/>
    <p:sldId id="444" r:id="rId6"/>
    <p:sldId id="445" r:id="rId7"/>
    <p:sldId id="446" r:id="rId8"/>
    <p:sldId id="447" r:id="rId9"/>
    <p:sldId id="449" r:id="rId10"/>
    <p:sldId id="450" r:id="rId11"/>
    <p:sldId id="452" r:id="rId12"/>
    <p:sldId id="458" r:id="rId13"/>
    <p:sldId id="453" r:id="rId14"/>
    <p:sldId id="456" r:id="rId15"/>
    <p:sldId id="461" r:id="rId16"/>
    <p:sldId id="4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B323D83-05CA-431D-832A-066CEF4BA703}">
          <p14:sldIdLst>
            <p14:sldId id="360"/>
            <p14:sldId id="441"/>
            <p14:sldId id="442"/>
            <p14:sldId id="443"/>
            <p14:sldId id="444"/>
            <p14:sldId id="445"/>
            <p14:sldId id="446"/>
          </p14:sldIdLst>
        </p14:section>
        <p14:section name="Раздел без заголовка" id="{EADBFFA3-B2CC-4CA4-B25B-7EDF8A0EE4A1}">
          <p14:sldIdLst>
            <p14:sldId id="447"/>
            <p14:sldId id="449"/>
            <p14:sldId id="450"/>
            <p14:sldId id="452"/>
            <p14:sldId id="458"/>
            <p14:sldId id="453"/>
            <p14:sldId id="456"/>
            <p14:sldId id="461"/>
            <p14:sldId id="45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E9FA"/>
    <a:srgbClr val="F9A16B"/>
    <a:srgbClr val="4FFF9F"/>
    <a:srgbClr val="C8768F"/>
    <a:srgbClr val="E25942"/>
    <a:srgbClr val="BBA193"/>
    <a:srgbClr val="F4630A"/>
    <a:srgbClr val="C36B9F"/>
    <a:srgbClr val="82C836"/>
    <a:srgbClr val="F6D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65" d="100"/>
          <a:sy n="65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99775A-5980-4658-9D4F-10E031000A4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230ECCF-1077-4101-861F-60D8037E4DDA}">
      <dgm:prSet phldrT="[Текст]" custT="1"/>
      <dgm:spPr/>
      <dgm:t>
        <a:bodyPr/>
        <a:lstStyle/>
        <a:p>
          <a:r>
            <a:rPr lang="ru-RU" sz="1400" dirty="0" smtClean="0">
              <a:latin typeface="Arial Black" panose="020B0A04020102020204" pitchFamily="34" charset="0"/>
            </a:rPr>
            <a:t>Алгоритм включения в планирование и реализацию проекта</a:t>
          </a:r>
          <a:endParaRPr lang="ru-RU" sz="1400" dirty="0">
            <a:latin typeface="Arial Black" panose="020B0A04020102020204" pitchFamily="34" charset="0"/>
          </a:endParaRPr>
        </a:p>
      </dgm:t>
    </dgm:pt>
    <dgm:pt modelId="{6795A017-9313-4E44-A893-605A3E98B0C7}" type="parTrans" cxnId="{E0D87200-0D04-4F61-87B2-A0343A359A15}">
      <dgm:prSet/>
      <dgm:spPr/>
      <dgm:t>
        <a:bodyPr/>
        <a:lstStyle/>
        <a:p>
          <a:endParaRPr lang="ru-RU" sz="2000">
            <a:latin typeface="Arial Black" panose="020B0A04020102020204" pitchFamily="34" charset="0"/>
          </a:endParaRPr>
        </a:p>
      </dgm:t>
    </dgm:pt>
    <dgm:pt modelId="{47354760-4145-4198-95D0-CF66E56140E9}" type="sibTrans" cxnId="{E0D87200-0D04-4F61-87B2-A0343A359A15}">
      <dgm:prSet/>
      <dgm:spPr/>
      <dgm:t>
        <a:bodyPr/>
        <a:lstStyle/>
        <a:p>
          <a:endParaRPr lang="ru-RU" sz="2000">
            <a:latin typeface="Arial Black" panose="020B0A04020102020204" pitchFamily="34" charset="0"/>
          </a:endParaRPr>
        </a:p>
      </dgm:t>
    </dgm:pt>
    <dgm:pt modelId="{5F12C4AD-3A78-40ED-99B3-BF8E96E76CD6}">
      <dgm:prSet phldrT="[Текст]" custT="1"/>
      <dgm:spPr/>
      <dgm:t>
        <a:bodyPr/>
        <a:lstStyle/>
        <a:p>
          <a:r>
            <a:rPr lang="ru-RU" sz="1400" b="1" dirty="0" smtClean="0">
              <a:latin typeface="Arial Black" panose="020B0A04020102020204" pitchFamily="34" charset="0"/>
            </a:rPr>
            <a:t>Осуществление обратной связи</a:t>
          </a:r>
          <a:endParaRPr lang="ru-RU" sz="1400" dirty="0">
            <a:latin typeface="Arial Black" panose="020B0A04020102020204" pitchFamily="34" charset="0"/>
          </a:endParaRPr>
        </a:p>
      </dgm:t>
    </dgm:pt>
    <dgm:pt modelId="{3DDD96EC-CCA2-40A6-A779-BAEEEF698359}" type="parTrans" cxnId="{2DD21D62-AA04-42F0-9843-2C67A79BECB7}">
      <dgm:prSet/>
      <dgm:spPr/>
      <dgm:t>
        <a:bodyPr/>
        <a:lstStyle/>
        <a:p>
          <a:endParaRPr lang="ru-RU" sz="2000">
            <a:latin typeface="Arial Black" panose="020B0A04020102020204" pitchFamily="34" charset="0"/>
          </a:endParaRPr>
        </a:p>
      </dgm:t>
    </dgm:pt>
    <dgm:pt modelId="{4348EADB-B6B4-4E5C-97B4-F73C3C3D0006}" type="sibTrans" cxnId="{2DD21D62-AA04-42F0-9843-2C67A79BECB7}">
      <dgm:prSet/>
      <dgm:spPr/>
      <dgm:t>
        <a:bodyPr/>
        <a:lstStyle/>
        <a:p>
          <a:endParaRPr lang="ru-RU" sz="2000">
            <a:latin typeface="Arial Black" panose="020B0A04020102020204" pitchFamily="34" charset="0"/>
          </a:endParaRPr>
        </a:p>
      </dgm:t>
    </dgm:pt>
    <dgm:pt modelId="{AD5545D1-BB4C-4AF0-B57C-1861294E1D32}">
      <dgm:prSet custT="1"/>
      <dgm:spPr/>
      <dgm:t>
        <a:bodyPr/>
        <a:lstStyle/>
        <a:p>
          <a:r>
            <a:rPr lang="ru-RU" sz="1400" b="1" dirty="0" smtClean="0">
              <a:latin typeface="Arial Black" panose="020B0A04020102020204" pitchFamily="34" charset="0"/>
            </a:rPr>
            <a:t>Принципы взаимодействия «Родительского совета»</a:t>
          </a:r>
          <a:endParaRPr lang="ru-RU" sz="1400" dirty="0">
            <a:latin typeface="Arial Black" panose="020B0A04020102020204" pitchFamily="34" charset="0"/>
          </a:endParaRPr>
        </a:p>
      </dgm:t>
    </dgm:pt>
    <dgm:pt modelId="{39F52DDA-89E8-481C-90C9-DF6301CA9882}" type="parTrans" cxnId="{E6F56A2A-77D2-4ED4-A809-800E219CF10F}">
      <dgm:prSet/>
      <dgm:spPr/>
      <dgm:t>
        <a:bodyPr/>
        <a:lstStyle/>
        <a:p>
          <a:endParaRPr lang="ru-RU" sz="2000">
            <a:latin typeface="Arial Black" panose="020B0A04020102020204" pitchFamily="34" charset="0"/>
          </a:endParaRPr>
        </a:p>
      </dgm:t>
    </dgm:pt>
    <dgm:pt modelId="{767615A3-ACF7-42DB-8A4A-7BC2D4169148}" type="sibTrans" cxnId="{E6F56A2A-77D2-4ED4-A809-800E219CF10F}">
      <dgm:prSet/>
      <dgm:spPr/>
      <dgm:t>
        <a:bodyPr/>
        <a:lstStyle/>
        <a:p>
          <a:endParaRPr lang="ru-RU" sz="2000">
            <a:latin typeface="Arial Black" panose="020B0A04020102020204" pitchFamily="34" charset="0"/>
          </a:endParaRPr>
        </a:p>
      </dgm:t>
    </dgm:pt>
    <dgm:pt modelId="{92000F7F-0EA8-4482-B00C-C01A6FCB11F8}">
      <dgm:prSet custT="1"/>
      <dgm:spPr/>
      <dgm:t>
        <a:bodyPr/>
        <a:lstStyle/>
        <a:p>
          <a:r>
            <a:rPr lang="ru-RU" sz="1400" b="1" dirty="0" smtClean="0">
              <a:latin typeface="Arial Black" panose="020B0A04020102020204" pitchFamily="34" charset="0"/>
            </a:rPr>
            <a:t>Примерные сценарии мотивирующих встреч «Педагогика для всех»  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DB6B7FF6-C498-4B6D-B4E3-3653E677D04F}" type="parTrans" cxnId="{12E83D31-4F19-4F8D-9459-F9E4A4CF6EF3}">
      <dgm:prSet/>
      <dgm:spPr/>
      <dgm:t>
        <a:bodyPr/>
        <a:lstStyle/>
        <a:p>
          <a:endParaRPr lang="ru-RU" sz="2000">
            <a:latin typeface="Arial Black" panose="020B0A04020102020204" pitchFamily="34" charset="0"/>
          </a:endParaRPr>
        </a:p>
      </dgm:t>
    </dgm:pt>
    <dgm:pt modelId="{E46EB55D-78C5-402A-9517-436D679EE78F}" type="sibTrans" cxnId="{12E83D31-4F19-4F8D-9459-F9E4A4CF6EF3}">
      <dgm:prSet/>
      <dgm:spPr/>
      <dgm:t>
        <a:bodyPr/>
        <a:lstStyle/>
        <a:p>
          <a:endParaRPr lang="ru-RU" sz="2000">
            <a:latin typeface="Arial Black" panose="020B0A04020102020204" pitchFamily="34" charset="0"/>
          </a:endParaRPr>
        </a:p>
      </dgm:t>
    </dgm:pt>
    <dgm:pt modelId="{A91F2E15-EDE0-48F5-8B96-16C36BC506FA}" type="pres">
      <dgm:prSet presAssocID="{9499775A-5980-4658-9D4F-10E031000A4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94DFCFD-3B67-45F0-915B-CC9C2598598B}" type="pres">
      <dgm:prSet presAssocID="{9499775A-5980-4658-9D4F-10E031000A46}" presName="Name1" presStyleCnt="0"/>
      <dgm:spPr/>
    </dgm:pt>
    <dgm:pt modelId="{5D659D41-A6D4-470F-8627-501E5EBC2830}" type="pres">
      <dgm:prSet presAssocID="{9499775A-5980-4658-9D4F-10E031000A46}" presName="cycle" presStyleCnt="0"/>
      <dgm:spPr/>
    </dgm:pt>
    <dgm:pt modelId="{34EC84D3-FE0A-4349-BF19-6564B7AC6820}" type="pres">
      <dgm:prSet presAssocID="{9499775A-5980-4658-9D4F-10E031000A46}" presName="srcNode" presStyleLbl="node1" presStyleIdx="0" presStyleCnt="4"/>
      <dgm:spPr/>
    </dgm:pt>
    <dgm:pt modelId="{D863C651-22C1-4337-B372-A92ADDB06AEB}" type="pres">
      <dgm:prSet presAssocID="{9499775A-5980-4658-9D4F-10E031000A46}" presName="conn" presStyleLbl="parChTrans1D2" presStyleIdx="0" presStyleCnt="1"/>
      <dgm:spPr/>
      <dgm:t>
        <a:bodyPr/>
        <a:lstStyle/>
        <a:p>
          <a:endParaRPr lang="ru-RU"/>
        </a:p>
      </dgm:t>
    </dgm:pt>
    <dgm:pt modelId="{997307A7-561A-41FD-A8A9-2052D419B138}" type="pres">
      <dgm:prSet presAssocID="{9499775A-5980-4658-9D4F-10E031000A46}" presName="extraNode" presStyleLbl="node1" presStyleIdx="0" presStyleCnt="4"/>
      <dgm:spPr/>
    </dgm:pt>
    <dgm:pt modelId="{4A1A33BC-DDA4-40CF-AAFF-2DB119DC519B}" type="pres">
      <dgm:prSet presAssocID="{9499775A-5980-4658-9D4F-10E031000A46}" presName="dstNode" presStyleLbl="node1" presStyleIdx="0" presStyleCnt="4"/>
      <dgm:spPr/>
    </dgm:pt>
    <dgm:pt modelId="{1BEFAC99-BB67-4FCE-8CC2-E603725917AF}" type="pres">
      <dgm:prSet presAssocID="{AD5545D1-BB4C-4AF0-B57C-1861294E1D3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A1788-AEE8-4687-B168-5D0BF2D5EDD3}" type="pres">
      <dgm:prSet presAssocID="{AD5545D1-BB4C-4AF0-B57C-1861294E1D32}" presName="accent_1" presStyleCnt="0"/>
      <dgm:spPr/>
    </dgm:pt>
    <dgm:pt modelId="{53D59788-3F7A-413B-9361-23121DBA21AF}" type="pres">
      <dgm:prSet presAssocID="{AD5545D1-BB4C-4AF0-B57C-1861294E1D32}" presName="accentRepeatNode" presStyleLbl="solidFgAcc1" presStyleIdx="0" presStyleCnt="4" custFlipVert="1" custScaleX="29836" custScaleY="4485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BF791F8B-947A-4D23-B07B-A3B218D9DD89}" type="pres">
      <dgm:prSet presAssocID="{8230ECCF-1077-4101-861F-60D8037E4DD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B5890-191A-4349-9DD9-41E66404D235}" type="pres">
      <dgm:prSet presAssocID="{8230ECCF-1077-4101-861F-60D8037E4DDA}" presName="accent_2" presStyleCnt="0"/>
      <dgm:spPr/>
    </dgm:pt>
    <dgm:pt modelId="{6DD06F97-A9B6-4CAA-9F34-CD0D372CC4B9}" type="pres">
      <dgm:prSet presAssocID="{8230ECCF-1077-4101-861F-60D8037E4DDA}" presName="accentRepeatNode" presStyleLbl="solidFgAcc1" presStyleIdx="1" presStyleCnt="4" custAng="10800000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0326DF09-C27A-49F5-8C9F-9592999B1C30}" type="pres">
      <dgm:prSet presAssocID="{5F12C4AD-3A78-40ED-99B3-BF8E96E76CD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E242A-0D8E-466A-A606-88E144C0D247}" type="pres">
      <dgm:prSet presAssocID="{5F12C4AD-3A78-40ED-99B3-BF8E96E76CD6}" presName="accent_3" presStyleCnt="0"/>
      <dgm:spPr/>
    </dgm:pt>
    <dgm:pt modelId="{7E04CA54-632C-4813-8B22-01C1B6EF6BEA}" type="pres">
      <dgm:prSet presAssocID="{5F12C4AD-3A78-40ED-99B3-BF8E96E76CD6}" presName="accentRepeatNode" presStyleLbl="solidFgAcc1" presStyleIdx="2" presStyleCnt="4" custAng="108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chevron">
          <a:avLst/>
        </a:prstGeom>
      </dgm:spPr>
    </dgm:pt>
    <dgm:pt modelId="{42925700-2067-4C3D-B8FF-CA6DF0A1FB06}" type="pres">
      <dgm:prSet presAssocID="{92000F7F-0EA8-4482-B00C-C01A6FCB11F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8971E-5170-4CC7-B664-8D884D241CB9}" type="pres">
      <dgm:prSet presAssocID="{92000F7F-0EA8-4482-B00C-C01A6FCB11F8}" presName="accent_4" presStyleCnt="0"/>
      <dgm:spPr/>
    </dgm:pt>
    <dgm:pt modelId="{986904F1-6A99-4990-AC81-E6DD50C7DCC2}" type="pres">
      <dgm:prSet presAssocID="{92000F7F-0EA8-4482-B00C-C01A6FCB11F8}" presName="accentRepeatNode" presStyleLbl="solidFgAcc1" presStyleIdx="3" presStyleCnt="4" custAng="10800000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prstGeom prst="chevron">
          <a:avLst/>
        </a:prstGeom>
      </dgm:spPr>
    </dgm:pt>
  </dgm:ptLst>
  <dgm:cxnLst>
    <dgm:cxn modelId="{E6F56A2A-77D2-4ED4-A809-800E219CF10F}" srcId="{9499775A-5980-4658-9D4F-10E031000A46}" destId="{AD5545D1-BB4C-4AF0-B57C-1861294E1D32}" srcOrd="0" destOrd="0" parTransId="{39F52DDA-89E8-481C-90C9-DF6301CA9882}" sibTransId="{767615A3-ACF7-42DB-8A4A-7BC2D4169148}"/>
    <dgm:cxn modelId="{2DD21D62-AA04-42F0-9843-2C67A79BECB7}" srcId="{9499775A-5980-4658-9D4F-10E031000A46}" destId="{5F12C4AD-3A78-40ED-99B3-BF8E96E76CD6}" srcOrd="2" destOrd="0" parTransId="{3DDD96EC-CCA2-40A6-A779-BAEEEF698359}" sibTransId="{4348EADB-B6B4-4E5C-97B4-F73C3C3D0006}"/>
    <dgm:cxn modelId="{E0D87200-0D04-4F61-87B2-A0343A359A15}" srcId="{9499775A-5980-4658-9D4F-10E031000A46}" destId="{8230ECCF-1077-4101-861F-60D8037E4DDA}" srcOrd="1" destOrd="0" parTransId="{6795A017-9313-4E44-A893-605A3E98B0C7}" sibTransId="{47354760-4145-4198-95D0-CF66E56140E9}"/>
    <dgm:cxn modelId="{D5A227C3-404E-402A-80D1-A7A51C24D467}" type="presOf" srcId="{AD5545D1-BB4C-4AF0-B57C-1861294E1D32}" destId="{1BEFAC99-BB67-4FCE-8CC2-E603725917AF}" srcOrd="0" destOrd="0" presId="urn:microsoft.com/office/officeart/2008/layout/VerticalCurvedList"/>
    <dgm:cxn modelId="{E80F8389-3797-45A3-B4D1-231A860E7DD3}" type="presOf" srcId="{5F12C4AD-3A78-40ED-99B3-BF8E96E76CD6}" destId="{0326DF09-C27A-49F5-8C9F-9592999B1C30}" srcOrd="0" destOrd="0" presId="urn:microsoft.com/office/officeart/2008/layout/VerticalCurvedList"/>
    <dgm:cxn modelId="{12E83D31-4F19-4F8D-9459-F9E4A4CF6EF3}" srcId="{9499775A-5980-4658-9D4F-10E031000A46}" destId="{92000F7F-0EA8-4482-B00C-C01A6FCB11F8}" srcOrd="3" destOrd="0" parTransId="{DB6B7FF6-C498-4B6D-B4E3-3653E677D04F}" sibTransId="{E46EB55D-78C5-402A-9517-436D679EE78F}"/>
    <dgm:cxn modelId="{867B0AEC-3842-4809-9E8B-ABABFE5BA9AA}" type="presOf" srcId="{9499775A-5980-4658-9D4F-10E031000A46}" destId="{A91F2E15-EDE0-48F5-8B96-16C36BC506FA}" srcOrd="0" destOrd="0" presId="urn:microsoft.com/office/officeart/2008/layout/VerticalCurvedList"/>
    <dgm:cxn modelId="{A719AC65-A86F-49E5-BDD6-30C5B3D390BA}" type="presOf" srcId="{767615A3-ACF7-42DB-8A4A-7BC2D4169148}" destId="{D863C651-22C1-4337-B372-A92ADDB06AEB}" srcOrd="0" destOrd="0" presId="urn:microsoft.com/office/officeart/2008/layout/VerticalCurvedList"/>
    <dgm:cxn modelId="{4A7164A1-69D6-44C1-A3F5-6BE79B78663A}" type="presOf" srcId="{92000F7F-0EA8-4482-B00C-C01A6FCB11F8}" destId="{42925700-2067-4C3D-B8FF-CA6DF0A1FB06}" srcOrd="0" destOrd="0" presId="urn:microsoft.com/office/officeart/2008/layout/VerticalCurvedList"/>
    <dgm:cxn modelId="{5B7F33BA-8E74-4912-9269-E619A28A924A}" type="presOf" srcId="{8230ECCF-1077-4101-861F-60D8037E4DDA}" destId="{BF791F8B-947A-4D23-B07B-A3B218D9DD89}" srcOrd="0" destOrd="0" presId="urn:microsoft.com/office/officeart/2008/layout/VerticalCurvedList"/>
    <dgm:cxn modelId="{456A56C4-BC35-4C99-87B0-A703D8ED51F2}" type="presParOf" srcId="{A91F2E15-EDE0-48F5-8B96-16C36BC506FA}" destId="{894DFCFD-3B67-45F0-915B-CC9C2598598B}" srcOrd="0" destOrd="0" presId="urn:microsoft.com/office/officeart/2008/layout/VerticalCurvedList"/>
    <dgm:cxn modelId="{B574DEC3-C851-4229-B9A2-34B8E86844EF}" type="presParOf" srcId="{894DFCFD-3B67-45F0-915B-CC9C2598598B}" destId="{5D659D41-A6D4-470F-8627-501E5EBC2830}" srcOrd="0" destOrd="0" presId="urn:microsoft.com/office/officeart/2008/layout/VerticalCurvedList"/>
    <dgm:cxn modelId="{23420952-7F0D-46C5-A7B2-031DEB59CCFC}" type="presParOf" srcId="{5D659D41-A6D4-470F-8627-501E5EBC2830}" destId="{34EC84D3-FE0A-4349-BF19-6564B7AC6820}" srcOrd="0" destOrd="0" presId="urn:microsoft.com/office/officeart/2008/layout/VerticalCurvedList"/>
    <dgm:cxn modelId="{7D73F0CE-2D58-459A-8B46-6A3EB9FCE26D}" type="presParOf" srcId="{5D659D41-A6D4-470F-8627-501E5EBC2830}" destId="{D863C651-22C1-4337-B372-A92ADDB06AEB}" srcOrd="1" destOrd="0" presId="urn:microsoft.com/office/officeart/2008/layout/VerticalCurvedList"/>
    <dgm:cxn modelId="{6E2FD073-1E5B-4B1F-9A22-42A3B1F9154B}" type="presParOf" srcId="{5D659D41-A6D4-470F-8627-501E5EBC2830}" destId="{997307A7-561A-41FD-A8A9-2052D419B138}" srcOrd="2" destOrd="0" presId="urn:microsoft.com/office/officeart/2008/layout/VerticalCurvedList"/>
    <dgm:cxn modelId="{E374B241-2FF5-4B19-8A6C-4DC0E59E381A}" type="presParOf" srcId="{5D659D41-A6D4-470F-8627-501E5EBC2830}" destId="{4A1A33BC-DDA4-40CF-AAFF-2DB119DC519B}" srcOrd="3" destOrd="0" presId="urn:microsoft.com/office/officeart/2008/layout/VerticalCurvedList"/>
    <dgm:cxn modelId="{8DD9309C-9862-448C-989D-A10F0CE83AB9}" type="presParOf" srcId="{894DFCFD-3B67-45F0-915B-CC9C2598598B}" destId="{1BEFAC99-BB67-4FCE-8CC2-E603725917AF}" srcOrd="1" destOrd="0" presId="urn:microsoft.com/office/officeart/2008/layout/VerticalCurvedList"/>
    <dgm:cxn modelId="{05806B2A-3C72-4B7D-B103-C81BADAD80B6}" type="presParOf" srcId="{894DFCFD-3B67-45F0-915B-CC9C2598598B}" destId="{359A1788-AEE8-4687-B168-5D0BF2D5EDD3}" srcOrd="2" destOrd="0" presId="urn:microsoft.com/office/officeart/2008/layout/VerticalCurvedList"/>
    <dgm:cxn modelId="{F294E61E-2EAC-40FE-A7A0-F70A85BC73D2}" type="presParOf" srcId="{359A1788-AEE8-4687-B168-5D0BF2D5EDD3}" destId="{53D59788-3F7A-413B-9361-23121DBA21AF}" srcOrd="0" destOrd="0" presId="urn:microsoft.com/office/officeart/2008/layout/VerticalCurvedList"/>
    <dgm:cxn modelId="{1672D3A6-4809-42D6-A876-B1D427308A6F}" type="presParOf" srcId="{894DFCFD-3B67-45F0-915B-CC9C2598598B}" destId="{BF791F8B-947A-4D23-B07B-A3B218D9DD89}" srcOrd="3" destOrd="0" presId="urn:microsoft.com/office/officeart/2008/layout/VerticalCurvedList"/>
    <dgm:cxn modelId="{942A2894-0F6A-4A74-973B-F6ABFE5828D7}" type="presParOf" srcId="{894DFCFD-3B67-45F0-915B-CC9C2598598B}" destId="{B9BB5890-191A-4349-9DD9-41E66404D235}" srcOrd="4" destOrd="0" presId="urn:microsoft.com/office/officeart/2008/layout/VerticalCurvedList"/>
    <dgm:cxn modelId="{50CB524D-D2F4-4D6F-9792-3734CC72E36F}" type="presParOf" srcId="{B9BB5890-191A-4349-9DD9-41E66404D235}" destId="{6DD06F97-A9B6-4CAA-9F34-CD0D372CC4B9}" srcOrd="0" destOrd="0" presId="urn:microsoft.com/office/officeart/2008/layout/VerticalCurvedList"/>
    <dgm:cxn modelId="{8B55E56B-659F-4EAB-960B-D7AF1021D7BF}" type="presParOf" srcId="{894DFCFD-3B67-45F0-915B-CC9C2598598B}" destId="{0326DF09-C27A-49F5-8C9F-9592999B1C30}" srcOrd="5" destOrd="0" presId="urn:microsoft.com/office/officeart/2008/layout/VerticalCurvedList"/>
    <dgm:cxn modelId="{8EA36E6A-5A0E-4A49-B993-B98A2C3B4AC6}" type="presParOf" srcId="{894DFCFD-3B67-45F0-915B-CC9C2598598B}" destId="{CCAE242A-0D8E-466A-A606-88E144C0D247}" srcOrd="6" destOrd="0" presId="urn:microsoft.com/office/officeart/2008/layout/VerticalCurvedList"/>
    <dgm:cxn modelId="{85B70AAC-1C3C-4D32-8864-3CABAE475EA5}" type="presParOf" srcId="{CCAE242A-0D8E-466A-A606-88E144C0D247}" destId="{7E04CA54-632C-4813-8B22-01C1B6EF6BEA}" srcOrd="0" destOrd="0" presId="urn:microsoft.com/office/officeart/2008/layout/VerticalCurvedList"/>
    <dgm:cxn modelId="{31DBD370-5CEE-4F2A-B45E-F0863352A452}" type="presParOf" srcId="{894DFCFD-3B67-45F0-915B-CC9C2598598B}" destId="{42925700-2067-4C3D-B8FF-CA6DF0A1FB06}" srcOrd="7" destOrd="0" presId="urn:microsoft.com/office/officeart/2008/layout/VerticalCurvedList"/>
    <dgm:cxn modelId="{FE1F59C5-627A-4EB9-8278-0B1D0F0EDB58}" type="presParOf" srcId="{894DFCFD-3B67-45F0-915B-CC9C2598598B}" destId="{4828971E-5170-4CC7-B664-8D884D241CB9}" srcOrd="8" destOrd="0" presId="urn:microsoft.com/office/officeart/2008/layout/VerticalCurvedList"/>
    <dgm:cxn modelId="{B2EA98E9-4F51-4185-9E31-EA6E5F2CA072}" type="presParOf" srcId="{4828971E-5170-4CC7-B664-8D884D241CB9}" destId="{986904F1-6A99-4990-AC81-E6DD50C7DCC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C651-22C1-4337-B372-A92ADDB06AEB}">
      <dsp:nvSpPr>
        <dsp:cNvPr id="0" name=""/>
        <dsp:cNvSpPr/>
      </dsp:nvSpPr>
      <dsp:spPr>
        <a:xfrm>
          <a:off x="-5994391" y="-917253"/>
          <a:ext cx="7135981" cy="7135981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FAC99-BB67-4FCE-8CC2-E603725917AF}">
      <dsp:nvSpPr>
        <dsp:cNvPr id="0" name=""/>
        <dsp:cNvSpPr/>
      </dsp:nvSpPr>
      <dsp:spPr>
        <a:xfrm>
          <a:off x="597495" y="407577"/>
          <a:ext cx="4870209" cy="8155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36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Black" panose="020B0A04020102020204" pitchFamily="34" charset="0"/>
            </a:rPr>
            <a:t>Принципы взаимодействия «Родительского совета»</a:t>
          </a:r>
          <a:endParaRPr lang="ru-RU" sz="1400" kern="1200" dirty="0">
            <a:latin typeface="Arial Black" panose="020B0A04020102020204" pitchFamily="34" charset="0"/>
          </a:endParaRPr>
        </a:p>
      </dsp:txBody>
      <dsp:txXfrm>
        <a:off x="597495" y="407577"/>
        <a:ext cx="4870209" cy="815578"/>
      </dsp:txXfrm>
    </dsp:sp>
    <dsp:sp modelId="{53D59788-3F7A-413B-9361-23121DBA21AF}">
      <dsp:nvSpPr>
        <dsp:cNvPr id="0" name=""/>
        <dsp:cNvSpPr/>
      </dsp:nvSpPr>
      <dsp:spPr>
        <a:xfrm flipV="1">
          <a:off x="445410" y="792505"/>
          <a:ext cx="304170" cy="45723"/>
        </a:xfrm>
        <a:prstGeom prst="ellipse">
          <a:avLst/>
        </a:prstGeom>
        <a:gradFill rotWithShape="1">
          <a:gsLst>
            <a:gs pos="0">
              <a:schemeClr val="accent2">
                <a:shade val="85000"/>
              </a:schemeClr>
            </a:gs>
            <a:gs pos="100000">
              <a:schemeClr val="accent2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BF791F8B-947A-4D23-B07B-A3B218D9DD89}">
      <dsp:nvSpPr>
        <dsp:cNvPr id="0" name=""/>
        <dsp:cNvSpPr/>
      </dsp:nvSpPr>
      <dsp:spPr>
        <a:xfrm>
          <a:off x="1065085" y="1631157"/>
          <a:ext cx="4402619" cy="8155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36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Black" panose="020B0A04020102020204" pitchFamily="34" charset="0"/>
            </a:rPr>
            <a:t>Алгоритм включения в планирование и реализацию проекта</a:t>
          </a:r>
          <a:endParaRPr lang="ru-RU" sz="1400" kern="1200" dirty="0">
            <a:latin typeface="Arial Black" panose="020B0A04020102020204" pitchFamily="34" charset="0"/>
          </a:endParaRPr>
        </a:p>
      </dsp:txBody>
      <dsp:txXfrm>
        <a:off x="1065085" y="1631157"/>
        <a:ext cx="4402619" cy="815578"/>
      </dsp:txXfrm>
    </dsp:sp>
    <dsp:sp modelId="{6DD06F97-A9B6-4CAA-9F34-CD0D372CC4B9}">
      <dsp:nvSpPr>
        <dsp:cNvPr id="0" name=""/>
        <dsp:cNvSpPr/>
      </dsp:nvSpPr>
      <dsp:spPr>
        <a:xfrm rot="10800000">
          <a:off x="555349" y="1529210"/>
          <a:ext cx="1019473" cy="1019473"/>
        </a:xfrm>
        <a:prstGeom prst="chevron">
          <a:avLst/>
        </a:prstGeom>
        <a:gradFill rotWithShape="1">
          <a:gsLst>
            <a:gs pos="0">
              <a:schemeClr val="accent3">
                <a:tint val="83000"/>
                <a:shade val="100000"/>
                <a:satMod val="100000"/>
              </a:schemeClr>
            </a:gs>
            <a:gs pos="100000">
              <a:schemeClr val="accent3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0326DF09-C27A-49F5-8C9F-9592999B1C30}">
      <dsp:nvSpPr>
        <dsp:cNvPr id="0" name=""/>
        <dsp:cNvSpPr/>
      </dsp:nvSpPr>
      <dsp:spPr>
        <a:xfrm>
          <a:off x="1065085" y="2854737"/>
          <a:ext cx="4402619" cy="8155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36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Black" panose="020B0A04020102020204" pitchFamily="34" charset="0"/>
            </a:rPr>
            <a:t>Осуществление обратной связи</a:t>
          </a:r>
          <a:endParaRPr lang="ru-RU" sz="1400" kern="1200" dirty="0">
            <a:latin typeface="Arial Black" panose="020B0A04020102020204" pitchFamily="34" charset="0"/>
          </a:endParaRPr>
        </a:p>
      </dsp:txBody>
      <dsp:txXfrm>
        <a:off x="1065085" y="2854737"/>
        <a:ext cx="4402619" cy="815578"/>
      </dsp:txXfrm>
    </dsp:sp>
    <dsp:sp modelId="{7E04CA54-632C-4813-8B22-01C1B6EF6BEA}">
      <dsp:nvSpPr>
        <dsp:cNvPr id="0" name=""/>
        <dsp:cNvSpPr/>
      </dsp:nvSpPr>
      <dsp:spPr>
        <a:xfrm rot="10800000">
          <a:off x="555349" y="2752790"/>
          <a:ext cx="1019473" cy="1019473"/>
        </a:xfrm>
        <a:prstGeom prst="chevron">
          <a:avLst/>
        </a:prstGeom>
        <a:gradFill rotWithShape="1">
          <a:gsLst>
            <a:gs pos="0">
              <a:schemeClr val="accent4">
                <a:tint val="83000"/>
                <a:shade val="100000"/>
                <a:satMod val="100000"/>
              </a:schemeClr>
            </a:gs>
            <a:gs pos="100000">
              <a:schemeClr val="accent4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42925700-2067-4C3D-B8FF-CA6DF0A1FB06}">
      <dsp:nvSpPr>
        <dsp:cNvPr id="0" name=""/>
        <dsp:cNvSpPr/>
      </dsp:nvSpPr>
      <dsp:spPr>
        <a:xfrm>
          <a:off x="597495" y="4078317"/>
          <a:ext cx="4870209" cy="8155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36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Black" panose="020B0A04020102020204" pitchFamily="34" charset="0"/>
            </a:rPr>
            <a:t>Примерные сценарии мотивирующих встреч «Педагогика для всех»  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597495" y="4078317"/>
        <a:ext cx="4870209" cy="815578"/>
      </dsp:txXfrm>
    </dsp:sp>
    <dsp:sp modelId="{986904F1-6A99-4990-AC81-E6DD50C7DCC2}">
      <dsp:nvSpPr>
        <dsp:cNvPr id="0" name=""/>
        <dsp:cNvSpPr/>
      </dsp:nvSpPr>
      <dsp:spPr>
        <a:xfrm rot="10800000">
          <a:off x="87759" y="3976370"/>
          <a:ext cx="1019473" cy="1019473"/>
        </a:xfrm>
        <a:prstGeom prst="chevron">
          <a:avLst/>
        </a:prstGeom>
        <a:gradFill rotWithShape="1">
          <a:gsLst>
            <a:gs pos="0">
              <a:schemeClr val="accent5">
                <a:tint val="83000"/>
                <a:shade val="100000"/>
                <a:satMod val="100000"/>
              </a:schemeClr>
            </a:gs>
            <a:gs pos="100000">
              <a:schemeClr val="accent5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BD701-E6F1-41F2-80A6-5EE8B10AD50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319A8-BE89-44A1-8A7B-3BE9B808C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56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2"/>
            </a:gs>
            <a:gs pos="47917">
              <a:schemeClr val="bg2"/>
            </a:gs>
            <a:gs pos="57083">
              <a:schemeClr val="bg2"/>
            </a:gs>
            <a:gs pos="64583">
              <a:schemeClr val="bg2"/>
            </a:gs>
            <a:gs pos="74000">
              <a:schemeClr val="bg2"/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522E4E0-0518-4691-AE93-C70B2FD8B01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929" y="1886922"/>
            <a:ext cx="8572071" cy="47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89084" y="4221088"/>
            <a:ext cx="7219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«ОРГАНИЗАЦИЯ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«РОДИТЕЛЬСКОГО СОВЕТА»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112" y="1268760"/>
            <a:ext cx="856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ОТЧЁТ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 РЕАЛИЗАЦИИ ПРОЕКТА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КРАЕВОЙ ИННОВАЦИОННОЙ ПЛОЩАДКИ ПО ТЕМЕ</a:t>
            </a:r>
            <a:endParaRPr lang="ru-RU" sz="1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097" y="307288"/>
            <a:ext cx="8712967" cy="677108"/>
          </a:xfrm>
          <a:prstGeom prst="rect">
            <a:avLst/>
          </a:prstGeom>
          <a:solidFill>
            <a:srgbClr val="A0E9F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МУНИЦИПАЛЬНОГО ОБРАЗОВАНИЯ ГОРОД КРАСНОДАР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«ЦЕНТР РАЗВИТИЯ РЕБЁНКА – ДЕТСКИЙ САД № 201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Picture 4" descr="C:\Users\1\Desktop\1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7053" y="476672"/>
            <a:ext cx="1491049" cy="64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0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2689" y="69411"/>
            <a:ext cx="8928992" cy="569387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РОДИТЕЛЬСКИЙ СОВЕТ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4495" y="39348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544" y="2614596"/>
            <a:ext cx="847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dirty="0"/>
              <a:t>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754889"/>
            <a:ext cx="468052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Выявление </a:t>
            </a:r>
            <a:r>
              <a:rPr lang="ru-RU" sz="2000" b="1" dirty="0">
                <a:solidFill>
                  <a:srgbClr val="FFFF00"/>
                </a:solidFill>
              </a:rPr>
              <a:t>информации, личностно значимой для </a:t>
            </a:r>
            <a:r>
              <a:rPr lang="ru-RU" sz="2000" b="1" dirty="0" smtClean="0">
                <a:solidFill>
                  <a:srgbClr val="FFFF00"/>
                </a:solidFill>
              </a:rPr>
              <a:t>родителей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9" name="Рисунок 8" descr="C:\Users\1\Desktop\инновация\2017-2018\Брошюра\РС\Фото книга РС\DSC023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4596"/>
            <a:ext cx="4887512" cy="333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1\Desktop\инновация\2017-2018\Брошюра\РС\Фото книга РС\DSC0235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09" y="2708920"/>
            <a:ext cx="2803771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62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2689" y="69411"/>
            <a:ext cx="8928992" cy="569387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РОДИТЕЛЬСКИЙ СОВЕТ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4495" y="39348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544" y="2614596"/>
            <a:ext cx="847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dirty="0"/>
              <a:t>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754889"/>
            <a:ext cx="4680520" cy="619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000" b="1" dirty="0">
                <a:solidFill>
                  <a:srgbClr val="FFFF00"/>
                </a:solidFill>
              </a:rPr>
              <a:t>Совместное составление «Лотос-плана», </a:t>
            </a:r>
            <a:endParaRPr lang="ru-RU" sz="2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 descr="C:\Users\1\Desktop\инновация\2017-2018\Брошюра\РС\Фото книга РС\DSC0242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348880"/>
            <a:ext cx="5881849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1\Desktop\инновация\2017-2018\Брошюра\РС\Фото книга РС\DSC0283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2" y="1745360"/>
            <a:ext cx="2691454" cy="2403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а</a:t>
            </a:r>
            <a:r>
              <a:rPr lang="ru-RU" b="1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2689" y="69411"/>
            <a:ext cx="8928992" cy="569387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РОДИТЕЛЬСКИЙ СОВЕТ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4495" y="39348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544" y="2614596"/>
            <a:ext cx="847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dirty="0"/>
              <a:t>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754889"/>
            <a:ext cx="5328592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Включение родителей в реализацию </a:t>
            </a:r>
            <a:r>
              <a:rPr lang="ru-RU" sz="2000" b="1" dirty="0" smtClean="0">
                <a:solidFill>
                  <a:srgbClr val="FFFF00"/>
                </a:solidFill>
              </a:rPr>
              <a:t>проекта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9" name="Рисунок 8" descr="C:\Users\1\Desktop\инновация\2017-2018\Брошюра\РС\Фото книга РС\_DSC47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6192688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1\Desktop\инновация\2017-2018\Брошюра\РС\Фото книга РС\DSC0242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5" t="50888" r="34070" b="24669"/>
          <a:stretch/>
        </p:blipFill>
        <p:spPr bwMode="auto">
          <a:xfrm>
            <a:off x="422685" y="1396562"/>
            <a:ext cx="3357227" cy="1744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87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2689" y="69411"/>
            <a:ext cx="8928992" cy="569387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РОДИТЕЛЬСКИЙ СОВЕТ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4495" y="39348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544" y="2614596"/>
            <a:ext cx="847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dirty="0"/>
              <a:t>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754889"/>
            <a:ext cx="5328592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Включение родителей в реализацию </a:t>
            </a:r>
            <a:r>
              <a:rPr lang="ru-RU" sz="2000" b="1" dirty="0" smtClean="0">
                <a:solidFill>
                  <a:srgbClr val="FFFF00"/>
                </a:solidFill>
              </a:rPr>
              <a:t>проекта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3" name="Рисунок 12" descr="C:\Users\1\Desktop\инновация\2017-2018\Брошюра\РС\Фото книга РС\WP_20160209_18_10_14_Pr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10" y="3068960"/>
            <a:ext cx="4920571" cy="3510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1\Desktop\инновация\2017-2018\Брошюра\РС\Фото книга РС\DSC0242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0" t="73207" r="33772" b="6103"/>
          <a:stretch/>
        </p:blipFill>
        <p:spPr bwMode="auto">
          <a:xfrm>
            <a:off x="299993" y="1394453"/>
            <a:ext cx="3874741" cy="2440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71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2689" y="69411"/>
            <a:ext cx="8928992" cy="569387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РОДИТЕЛЬСКИЙ СОВЕТ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4495" y="39348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544" y="2614596"/>
            <a:ext cx="847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dirty="0"/>
              <a:t>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754889"/>
            <a:ext cx="5328592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Включение родителей в реализацию </a:t>
            </a:r>
            <a:r>
              <a:rPr lang="ru-RU" sz="2000" b="1" dirty="0" smtClean="0">
                <a:solidFill>
                  <a:srgbClr val="FFFF00"/>
                </a:solidFill>
              </a:rPr>
              <a:t>проекта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4" name="Рисунок 13" descr="C:\Users\1\Desktop\инновация\2017-2018\Брошюра\РС\Фото книга РС\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737" y="2990005"/>
            <a:ext cx="5048572" cy="3474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1\Desktop\инновация\2017-2018\Брошюра\РС\Фото книга РС\DSC0242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45" b="76040"/>
          <a:stretch/>
        </p:blipFill>
        <p:spPr bwMode="auto">
          <a:xfrm>
            <a:off x="472196" y="1268760"/>
            <a:ext cx="4024436" cy="2391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80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2689" y="69411"/>
            <a:ext cx="8928992" cy="569387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РОДИТЕЛЬСКИЙ СОВЕТ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4495" y="39348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544" y="2614596"/>
            <a:ext cx="847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dirty="0"/>
              <a:t>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754889"/>
            <a:ext cx="532859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Анализ или оценка совместной работы над проектом «Путешествие в мир книг»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9" name="Рисунок 8" descr="C:\Users\1\Desktop\инновация\2017-2018\Брошюра\РС\Фото книга РС\DSC024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5897249" cy="4119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33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77738/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63350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874" y="264194"/>
            <a:ext cx="8856982" cy="477054"/>
          </a:xfrm>
          <a:prstGeom prst="rect">
            <a:avLst/>
          </a:prstGeom>
          <a:solidFill>
            <a:srgbClr val="A0E9FA"/>
          </a:solidFill>
        </p:spPr>
        <p:txBody>
          <a:bodyPr wrap="square" rtlCol="0" anchor="ctr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РОДИТЕЛЬСКИЙ СОВЕТ</a:t>
            </a:r>
          </a:p>
        </p:txBody>
      </p:sp>
      <p:pic>
        <p:nvPicPr>
          <p:cNvPr id="9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223114"/>
            <a:ext cx="1357462" cy="6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5030" y="960143"/>
            <a:ext cx="6709218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11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МЕТОДИЧЕСКИЕ РЕКОМЕНДАЦИИ «РОДИТЕЛЬСКИЙ СОВЕТ»</a:t>
            </a:r>
            <a:endParaRPr lang="ru-RU" sz="11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26395888"/>
              </p:ext>
            </p:extLst>
          </p:nvPr>
        </p:nvGraphicFramePr>
        <p:xfrm>
          <a:off x="3390374" y="1122518"/>
          <a:ext cx="5542436" cy="5301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Нашивка 14"/>
          <p:cNvSpPr/>
          <p:nvPr/>
        </p:nvSpPr>
        <p:spPr>
          <a:xfrm rot="10800000">
            <a:off x="3516522" y="1428378"/>
            <a:ext cx="1019473" cy="1019473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pic>
        <p:nvPicPr>
          <p:cNvPr id="10" name="Picture 3" descr="D:\рабочий стол\1-03-lico (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28378"/>
            <a:ext cx="337136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5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3422" y="98609"/>
            <a:ext cx="8917210" cy="338554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pPr lvl="0"/>
            <a:r>
              <a:rPr lang="ru-RU" sz="1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РОДИТЕЛЬСКИЙ СОВЕТ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720" y="23262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3" y="1916832"/>
            <a:ext cx="805974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Социологические опросы</a:t>
            </a:r>
          </a:p>
          <a:p>
            <a:endParaRPr lang="ru-RU" sz="1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latin typeface="Arial Black" panose="020B0A04020102020204" pitchFamily="34" charset="0"/>
              </a:rPr>
              <a:t>Принять </a:t>
            </a:r>
            <a:r>
              <a:rPr lang="ru-RU" sz="1600" b="1" dirty="0">
                <a:latin typeface="Arial Black" panose="020B0A04020102020204" pitchFamily="34" charset="0"/>
              </a:rPr>
              <a:t>участие в планировании и выбрать тему проекта, интересную для большинства родителей</a:t>
            </a:r>
            <a:r>
              <a:rPr lang="ru-RU" sz="1600" b="1" dirty="0" smtClean="0">
                <a:latin typeface="Arial Black" panose="020B0A04020102020204" pitchFamily="34" charset="0"/>
              </a:rPr>
              <a:t>.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endParaRPr lang="ru-RU" sz="1600" b="1" dirty="0" smtClean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 descr="C:\Users\1\Desktop\инновация\2017-2018\Брошюра\РС\Фото книга РС\DSC0236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89" y="3068960"/>
            <a:ext cx="4387333" cy="3026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7243" y="762397"/>
            <a:ext cx="6709218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11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МЕТОДИЧЕСКИЕ РЕКОМЕНДАЦИИ «РОДИТЕЛЬСКИЙ СОВЕТ»</a:t>
            </a:r>
            <a:endParaRPr lang="ru-RU" sz="11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9762" y="1340768"/>
            <a:ext cx="6413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Маркерная </a:t>
            </a:r>
            <a:r>
              <a:rPr lang="ru-RU" sz="2400" b="1" dirty="0">
                <a:solidFill>
                  <a:srgbClr val="FFC000"/>
                </a:solidFill>
                <a:latin typeface="Arial Black" panose="020B0A04020102020204" pitchFamily="34" charset="0"/>
              </a:rPr>
              <a:t>доска обратной </a:t>
            </a:r>
            <a:r>
              <a:rPr lang="ru-RU" sz="2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связи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Рисунок 9" descr="C:\Users\1\Desktop\инновация\2017-2018\Брошюра\РС\Фото книга РС\DSC022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29" y="3586960"/>
            <a:ext cx="4207803" cy="3084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2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3422" y="98609"/>
            <a:ext cx="8928992" cy="569387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РОДИТЕЛЬСКИЙ СОВЕТ</a:t>
            </a:r>
          </a:p>
          <a:p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720" y="23262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6898" y="2204864"/>
            <a:ext cx="73396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Социологические опросы</a:t>
            </a:r>
          </a:p>
          <a:p>
            <a:endParaRPr lang="ru-RU" sz="1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ru-RU" sz="1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latin typeface="Arial Black" panose="020B0A04020102020204" pitchFamily="34" charset="0"/>
              </a:rPr>
              <a:t>Получить </a:t>
            </a:r>
            <a:r>
              <a:rPr lang="ru-RU" sz="1600" b="1" dirty="0">
                <a:latin typeface="Arial Black" panose="020B0A04020102020204" pitchFamily="34" charset="0"/>
              </a:rPr>
              <a:t>информацию, личностно значимую для родителей, по теме проекта</a:t>
            </a:r>
            <a:r>
              <a:rPr lang="ru-RU" sz="1600" b="1" dirty="0" smtClean="0">
                <a:latin typeface="Arial Black" panose="020B0A04020102020204" pitchFamily="34" charset="0"/>
              </a:rPr>
              <a:t>.</a:t>
            </a:r>
            <a:endParaRPr lang="ru-RU" dirty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8" name="Рисунок 7" descr="C:\Users\1\Desktop\инновация\2017-2018\Брошюра\РС\Фото книга РС\DSC022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640" y="3861048"/>
            <a:ext cx="4357774" cy="2847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7243" y="762397"/>
            <a:ext cx="6709218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11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МЕТОДИЧЕСКИЕ РЕКОМЕНДАЦИИ «РОДИТЕЛЬСКИЙ СОВЕТ»</a:t>
            </a:r>
            <a:endParaRPr lang="ru-RU" sz="11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9762" y="1340768"/>
            <a:ext cx="6413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Маркерная </a:t>
            </a:r>
            <a:r>
              <a:rPr lang="ru-RU" sz="2400" b="1" dirty="0">
                <a:solidFill>
                  <a:srgbClr val="FFC000"/>
                </a:solidFill>
                <a:latin typeface="Arial Black" panose="020B0A04020102020204" pitchFamily="34" charset="0"/>
              </a:rPr>
              <a:t>доска обратной </a:t>
            </a:r>
            <a:r>
              <a:rPr lang="ru-RU" sz="2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связи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Рисунок 9" descr="C:\Users\1\Desktop\инновация\2017-2018\Брошюра\РС\Фото книга РС\Опрос Карнавальные костюмы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50" y="3363911"/>
            <a:ext cx="4061934" cy="2657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698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3422" y="98609"/>
            <a:ext cx="8928992" cy="569387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РОДИТЕЛЬСКИЙ СОВЕТ</a:t>
            </a:r>
          </a:p>
          <a:p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720" y="23262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165" y="1916832"/>
            <a:ext cx="847212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Социологические опросы</a:t>
            </a:r>
          </a:p>
          <a:p>
            <a:endParaRPr lang="ru-RU" sz="1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latin typeface="Arial Black" panose="020B0A04020102020204" pitchFamily="34" charset="0"/>
              </a:rPr>
              <a:t> Участвовать в  оценке образовательной деятельности. </a:t>
            </a:r>
            <a:endParaRPr lang="ru-RU" dirty="0" smtClean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9" name="Рисунок 8" descr="C:\Users\1\Desktop\инновация\2017-2018\Брошюра\РС\Фото книга РС\DSC0226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97" y="2926338"/>
            <a:ext cx="2903859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7243" y="762397"/>
            <a:ext cx="6709218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11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МЕТОДИЧЕСКИЕ РЕКОМЕНДАЦИИ «РОДИТЕЛЬСКИЙ СОВЕТ»</a:t>
            </a:r>
            <a:endParaRPr lang="ru-RU" sz="11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9762" y="1340768"/>
            <a:ext cx="6413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Маркерная </a:t>
            </a:r>
            <a:r>
              <a:rPr lang="ru-RU" sz="2400" b="1" dirty="0">
                <a:solidFill>
                  <a:srgbClr val="FFC000"/>
                </a:solidFill>
                <a:latin typeface="Arial Black" panose="020B0A04020102020204" pitchFamily="34" charset="0"/>
              </a:rPr>
              <a:t>доска обратной </a:t>
            </a:r>
            <a:r>
              <a:rPr lang="ru-RU" sz="2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связи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Рисунок 9" descr="C:\Users\1\Desktop\инновация\2017-2018\Брошюра\РС\Фото книга РС\DSC0217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63272"/>
            <a:ext cx="2769790" cy="3779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8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9457" y="136282"/>
            <a:ext cx="8928992" cy="569387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РОДИТЕЛЬСКИЙ СОВЕТ</a:t>
            </a:r>
          </a:p>
          <a:p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9389" y="144319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815" y="1990874"/>
            <a:ext cx="847212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hangingPunct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Мотивирующие объявления </a:t>
            </a:r>
            <a:r>
              <a:rPr lang="ru-RU" i="1" dirty="0"/>
              <a:t>	</a:t>
            </a:r>
            <a:endParaRPr lang="ru-RU" b="1" i="1" dirty="0"/>
          </a:p>
          <a:p>
            <a:pPr marL="342900" indent="-342900" hangingPunct="0">
              <a:buAutoNum type="arabicPeriod"/>
            </a:pPr>
            <a:r>
              <a:rPr lang="ru-RU" sz="1600" b="1" dirty="0" smtClean="0">
                <a:latin typeface="Arial Black" panose="020B0A04020102020204" pitchFamily="34" charset="0"/>
              </a:rPr>
              <a:t>Создать </a:t>
            </a:r>
            <a:r>
              <a:rPr lang="ru-RU" sz="1600" b="1" dirty="0">
                <a:latin typeface="Arial Black" panose="020B0A04020102020204" pitchFamily="34" charset="0"/>
              </a:rPr>
              <a:t>в группе «говорящую среду», то есть пополнить РППС в соответствии с темой проекта</a:t>
            </a:r>
            <a:r>
              <a:rPr lang="ru-RU" sz="1600" b="1" dirty="0" smtClean="0">
                <a:latin typeface="Arial Black" panose="020B0A04020102020204" pitchFamily="34" charset="0"/>
              </a:rPr>
              <a:t>.</a:t>
            </a:r>
            <a:endParaRPr lang="ru-RU" sz="1600" b="1" dirty="0">
              <a:latin typeface="Arial Black" panose="020B0A04020102020204" pitchFamily="34" charset="0"/>
            </a:endParaRPr>
          </a:p>
          <a:p>
            <a:pPr marL="342900" indent="-342900" hangingPunct="0">
              <a:buAutoNum type="arabicPeriod"/>
            </a:pPr>
            <a:endParaRPr lang="ru-RU" i="1" dirty="0"/>
          </a:p>
          <a:p>
            <a:endParaRPr lang="ru-RU" i="1" dirty="0"/>
          </a:p>
        </p:txBody>
      </p:sp>
      <p:pic>
        <p:nvPicPr>
          <p:cNvPr id="13" name="Рисунок 12" descr="C:\Users\1\Desktop\инновация\2017-2018\Брошюра\РС\Фото книга РС\DSC022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35" y="4766826"/>
            <a:ext cx="2201531" cy="20804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7243" y="762397"/>
            <a:ext cx="6709218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11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МЕТОДИЧЕСКИЕ РЕКОМЕНДАЦИИ «РОДИТЕЛЬСКИЙ СОВЕТ»</a:t>
            </a:r>
            <a:endParaRPr lang="ru-RU" sz="11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3689" y="1340768"/>
            <a:ext cx="6413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FFC000"/>
                </a:solidFill>
                <a:latin typeface="Arial Black" panose="020B0A04020102020204" pitchFamily="34" charset="0"/>
              </a:rPr>
              <a:t>Маркерная доска обратной связи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Рисунок 8" descr="C:\Users\1\Desktop\инновация\2017-2018\Брошюра\РС\Фото книга РС\DSC0222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42" y="2852936"/>
            <a:ext cx="3013710" cy="1913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1\Desktop\инновация\2017-2018\Брошюра\РС\Фото книга РС\DSC0234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63" y="2941195"/>
            <a:ext cx="5544616" cy="3627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4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9457" y="136282"/>
            <a:ext cx="8928992" cy="569387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РОДИТЕЛЬСКИЙ СОВЕТ</a:t>
            </a:r>
          </a:p>
          <a:p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9389" y="144319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815" y="1990874"/>
            <a:ext cx="847212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hangingPunct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Мотивирующие объявления </a:t>
            </a:r>
            <a:r>
              <a:rPr lang="ru-RU" i="1" dirty="0"/>
              <a:t>	</a:t>
            </a:r>
            <a:endParaRPr lang="ru-RU" b="1" i="1" dirty="0"/>
          </a:p>
          <a:p>
            <a:pPr hangingPunct="0"/>
            <a:endParaRPr lang="ru-RU" sz="1600" b="1" dirty="0" smtClean="0">
              <a:latin typeface="Arial Black" panose="020B0A04020102020204" pitchFamily="34" charset="0"/>
            </a:endParaRPr>
          </a:p>
          <a:p>
            <a:pPr hangingPunct="0"/>
            <a:r>
              <a:rPr lang="ru-RU" sz="1600" b="1" dirty="0">
                <a:latin typeface="Arial Black" panose="020B0A04020102020204" pitchFamily="34" charset="0"/>
              </a:rPr>
              <a:t>	</a:t>
            </a:r>
            <a:r>
              <a:rPr lang="ru-RU" sz="1600" b="1" dirty="0" smtClean="0">
                <a:latin typeface="Arial Black" panose="020B0A04020102020204" pitchFamily="34" charset="0"/>
              </a:rPr>
              <a:t>Мотивировать </a:t>
            </a:r>
            <a:r>
              <a:rPr lang="ru-RU" sz="1600" b="1" dirty="0">
                <a:latin typeface="Arial Black" panose="020B0A04020102020204" pitchFamily="34" charset="0"/>
              </a:rPr>
              <a:t>родителей принять участие в совместной образовательной деятельности, развлечениях и других мероприятиях.</a:t>
            </a:r>
            <a:endParaRPr lang="ru-RU" sz="1600" dirty="0">
              <a:latin typeface="Arial Black" panose="020B0A04020102020204" pitchFamily="34" charset="0"/>
            </a:endParaRPr>
          </a:p>
          <a:p>
            <a:pPr marL="342900" indent="-342900" hangingPunct="0">
              <a:buAutoNum type="arabicPeriod"/>
            </a:pPr>
            <a:endParaRPr lang="ru-RU" i="1" dirty="0"/>
          </a:p>
          <a:p>
            <a:endParaRPr lang="ru-RU" i="1" dirty="0"/>
          </a:p>
        </p:txBody>
      </p:sp>
      <p:pic>
        <p:nvPicPr>
          <p:cNvPr id="11" name="Рисунок 10" descr="C:\Users\1\Desktop\инновация\2017-2018\Брошюра\фото алла\приглашение на новый год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5" y="3068960"/>
            <a:ext cx="4059168" cy="299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7243" y="762397"/>
            <a:ext cx="6709218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11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МЕТОДИЧЕСКИЕ РЕКОМЕНДАЦИИ «РОДИТЕЛЬСКИЙ СОВЕТ»</a:t>
            </a:r>
            <a:endParaRPr lang="ru-RU" sz="11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3689" y="1340768"/>
            <a:ext cx="6413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FFC000"/>
                </a:solidFill>
                <a:latin typeface="Arial Black" panose="020B0A04020102020204" pitchFamily="34" charset="0"/>
              </a:rPr>
              <a:t>Маркерная доска обратной связи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Рисунок 8" descr="C:\Users\1\Desktop\инновация\2017-2018\Брошюра\фото алла\роли исполняют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425" y="3706291"/>
            <a:ext cx="3883645" cy="2770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04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2689" y="69411"/>
            <a:ext cx="8928992" cy="569387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РОДИТЕЛЬСКИЙ СОВЕТ</a:t>
            </a:r>
          </a:p>
          <a:p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4495" y="39348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544" y="2614596"/>
            <a:ext cx="847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dirty="0"/>
              <a:t>	</a:t>
            </a:r>
          </a:p>
        </p:txBody>
      </p:sp>
      <p:pic>
        <p:nvPicPr>
          <p:cNvPr id="14" name="Рисунок 13" descr="C:\Users\1\Desktop\алгоритма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567127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7504" y="754889"/>
            <a:ext cx="6709218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11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МЕТОДИЧЕСКИЕ РЕКОМЕНДАЦИИ «РОДИТЕЛЬСКИЙ СОВЕТ»</a:t>
            </a:r>
            <a:endParaRPr lang="ru-RU" sz="11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2689" y="69411"/>
            <a:ext cx="8928992" cy="477054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РОДИТЕЛЬСКИЙ СОВЕТ</a:t>
            </a: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4495" y="39348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544" y="2614596"/>
            <a:ext cx="847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dirty="0"/>
              <a:t>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754889"/>
            <a:ext cx="468052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000" b="1" dirty="0" smtClean="0">
                <a:solidFill>
                  <a:srgbClr val="FFFF00"/>
                </a:solidFill>
              </a:rPr>
              <a:t>Выбор </a:t>
            </a:r>
            <a:r>
              <a:rPr lang="ru-RU" sz="2000" b="1" dirty="0">
                <a:solidFill>
                  <a:srgbClr val="FFFF00"/>
                </a:solidFill>
              </a:rPr>
              <a:t>темы </a:t>
            </a:r>
            <a:r>
              <a:rPr lang="ru-RU" sz="2000" b="1" dirty="0" smtClean="0">
                <a:solidFill>
                  <a:srgbClr val="FFFF00"/>
                </a:solidFill>
              </a:rPr>
              <a:t>проекта</a:t>
            </a:r>
            <a:endParaRPr lang="ru-RU" sz="11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Объект 5" descr="C:\Users\1\Desktop\инновация\2017-2018\Брошюра\РС\Фото книга РС\DSC02195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094" y="1916832"/>
            <a:ext cx="6624736" cy="4824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27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9529</TotalTime>
  <Words>252</Words>
  <Application>Microsoft Office PowerPoint</Application>
  <PresentationFormat>Экран (4:3)</PresentationFormat>
  <Paragraphs>97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Пользователь1</cp:lastModifiedBy>
  <cp:revision>332</cp:revision>
  <dcterms:created xsi:type="dcterms:W3CDTF">2017-01-27T08:19:54Z</dcterms:created>
  <dcterms:modified xsi:type="dcterms:W3CDTF">2019-03-27T19:21:31Z</dcterms:modified>
</cp:coreProperties>
</file>