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71" r:id="rId4"/>
    <p:sldId id="300" r:id="rId5"/>
    <p:sldId id="302" r:id="rId6"/>
    <p:sldId id="276" r:id="rId7"/>
    <p:sldId id="273" r:id="rId8"/>
    <p:sldId id="306" r:id="rId9"/>
    <p:sldId id="307" r:id="rId10"/>
    <p:sldId id="308" r:id="rId11"/>
    <p:sldId id="309" r:id="rId12"/>
    <p:sldId id="310" r:id="rId13"/>
    <p:sldId id="312" r:id="rId14"/>
    <p:sldId id="311" r:id="rId15"/>
    <p:sldId id="284" r:id="rId16"/>
    <p:sldId id="285" r:id="rId17"/>
    <p:sldId id="286" r:id="rId18"/>
    <p:sldId id="305" r:id="rId19"/>
    <p:sldId id="290" r:id="rId20"/>
    <p:sldId id="287" r:id="rId21"/>
    <p:sldId id="289" r:id="rId22"/>
    <p:sldId id="265" r:id="rId23"/>
    <p:sldId id="281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90" autoAdjust="0"/>
  </p:normalViewPr>
  <p:slideViewPr>
    <p:cSldViewPr>
      <p:cViewPr>
        <p:scale>
          <a:sx n="100" d="100"/>
          <a:sy n="100" d="100"/>
        </p:scale>
        <p:origin x="-134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"Диагностика ЭВ", В.В.Бойко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"Диагностика ЭВ", В.В.Бойко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Отсутствие ЭВ</c:v>
                </c:pt>
                <c:pt idx="1">
                  <c:v>Стадия формирования ЭВ</c:v>
                </c:pt>
                <c:pt idx="2">
                  <c:v>Сформировавшийся синдром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</c:v>
                </c:pt>
                <c:pt idx="1">
                  <c:v>0.57</c:v>
                </c:pt>
                <c:pt idx="2">
                  <c:v>0.28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8089628429785"/>
          <c:y val="0.391368552684379"/>
          <c:w val="0.351520803678071"/>
          <c:h val="0.4490715492221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Образовательные затруднения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Инф. Технологии</c:v>
                </c:pt>
                <c:pt idx="1">
                  <c:v>Индивидуализация</c:v>
                </c:pt>
                <c:pt idx="2">
                  <c:v>Развитие творческой активности</c:v>
                </c:pt>
                <c:pt idx="3">
                  <c:v>Изучение индив. Особенностей</c:v>
                </c:pt>
                <c:pt idx="4">
                  <c:v>Инклюзивное образование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0.43</c:v>
                </c:pt>
                <c:pt idx="1">
                  <c:v>0.54</c:v>
                </c:pt>
                <c:pt idx="2">
                  <c:v>0.64</c:v>
                </c:pt>
                <c:pt idx="3">
                  <c:v>0.33</c:v>
                </c:pt>
                <c:pt idx="4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1991880"/>
        <c:axId val="-2091750968"/>
      </c:barChart>
      <c:catAx>
        <c:axId val="-2101991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2091750968"/>
        <c:crosses val="autoZero"/>
        <c:auto val="1"/>
        <c:lblAlgn val="ctr"/>
        <c:lblOffset val="100"/>
        <c:noMultiLvlLbl val="0"/>
      </c:catAx>
      <c:valAx>
        <c:axId val="-20917509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2101991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F7DAF-4C5D-4A86-B222-4781B054C5E7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FEBC0-C879-41B5-AC9D-3944988D1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9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21315-813E-4DF4-849F-41EF91204544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60EE62-C7FA-4B10-A16C-6BC4FC874E18}" type="datetimeFigureOut">
              <a:rPr lang="ru-RU" smtClean="0"/>
              <a:pPr/>
              <a:t>29.03.19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C5CDB6-65D8-4E07-8464-01C0B2BBD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8335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</a:rPr>
              <a:t>Качество профессиональной деятельности педагога: риски и ресурсы профессионального развития в условиях неопределенности </a:t>
            </a:r>
            <a:r>
              <a:rPr lang="ru-RU" sz="3600" dirty="0" smtClean="0">
                <a:effectLst/>
              </a:rPr>
              <a:t> 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7406640" cy="1752600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Селезнева Ю.В.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канд.психол.наук,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доцент кафедры ДО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ДПО РО РИПК и ППРО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0115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Инновационный проект</a:t>
            </a:r>
            <a:b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Технологии сохранения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профессионального здоровья педагогов 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12776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психолого-педагогических условий, обеспечивающих  сохранение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профессионального здоровья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068960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проф. компетентности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психолого-педагогической компетентности педагогов в области сохранения профессионального 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проф. деятельности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использованием средств диагностики для оценки ее эффективности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стрессоустойчивости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Освоение навыков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профессионального общения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оптимизация микроклимата в педагогическом коллективе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системы управления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повышение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функциональности методической службы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1187624" y="1844824"/>
            <a:ext cx="7524870" cy="145270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  <a:endParaRPr kumimoji="0" lang="ru-RU" sz="43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5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/>
          <a:lstStyle/>
          <a:p>
            <a:r>
              <a:rPr lang="ru-RU" b="1" u="sng" dirty="0" smtClean="0"/>
              <a:t>Этапы:</a:t>
            </a:r>
            <a:endParaRPr lang="ru-RU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071546"/>
            <a:ext cx="61436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(2014 год): разработка диагностического инструментария для качественной оценки профессионального здоровья педагога; анализ системы управления ДОО и разработка модели управленческой системы, позволяющей снизить риски развития профессиональных деструкций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2-й этап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(2015-2016гг): разработка системы мер по повышению эффективности методической службы; повышение профессиональной компетентности педагогов ДОО; реализация целевой программы по профилактике профессиональных деформаций, эмоционального выгорания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3-й этап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(2017 год): обобщение опыта, результативности технологий сохранения  оптимизации профессионального здоровья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138998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effectLst/>
                <a:latin typeface="Times New Roman" pitchFamily="18" charset="0"/>
                <a:cs typeface="Times New Roman" pitchFamily="18" charset="0"/>
              </a:rPr>
              <a:t>1-й этап</a:t>
            </a:r>
            <a:endParaRPr lang="ru-RU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000108"/>
          <a:ext cx="73342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69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498080" cy="1143000"/>
          </a:xfrm>
        </p:spPr>
        <p:txBody>
          <a:bodyPr/>
          <a:lstStyle/>
          <a:p>
            <a:r>
              <a:rPr lang="ru-RU" u="sng" dirty="0" smtClean="0"/>
              <a:t>Целевая программа</a:t>
            </a:r>
            <a:endParaRPr lang="ru-RU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916832"/>
            <a:ext cx="73615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социально-психологической компетентности 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аутокомпетентности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педагогов;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тренингов личностного и профессионального роста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профессиональной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компетентности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ДОО. 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особенностей профессиональных деформаций педагогов и разработка индивидуальных стратегий их преодоления;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совершенствование системы управления и повышение эффективности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методической и психологической службы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ДОО.</a:t>
            </a: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000100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i="0" u="sng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й этап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Инновационный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2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Технологии сохранения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здоровья педагогов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08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4400" u="sng" dirty="0">
                <a:latin typeface="Times New Roman" pitchFamily="18" charset="0"/>
                <a:cs typeface="Times New Roman" pitchFamily="18" charset="0"/>
              </a:rPr>
              <a:t>затруднения</a:t>
            </a:r>
            <a:br>
              <a:rPr lang="ru-RU" sz="4400" u="sng" dirty="0"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57290" y="1142984"/>
          <a:ext cx="721520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01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Компетентность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(</a:t>
            </a:r>
            <a:r>
              <a:rPr lang="ru-RU" sz="3100" dirty="0" smtClean="0">
                <a:solidFill>
                  <a:schemeClr val="tx1"/>
                </a:solidFill>
              </a:rPr>
              <a:t>лат</a:t>
            </a:r>
            <a:r>
              <a:rPr lang="en-US" sz="3100" dirty="0" smtClean="0">
                <a:solidFill>
                  <a:schemeClr val="tx1"/>
                </a:solidFill>
              </a:rPr>
              <a:t>. competency</a:t>
            </a:r>
            <a:r>
              <a:rPr lang="ru-RU" sz="3100" dirty="0" smtClean="0">
                <a:solidFill>
                  <a:schemeClr val="tx1"/>
                </a:solidFill>
              </a:rPr>
              <a:t> -  соответствовать)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7498080" cy="526734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800" i="1" dirty="0" smtClean="0"/>
              <a:t>Сочетание знаний, умений, способностей и опыта, мотивационные и личностные характеристики, которые позволяют реализовать свой потенциал и характеризуют высокую готовность к проф. деятельности</a:t>
            </a:r>
            <a:endParaRPr lang="ru-RU" sz="18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2643182"/>
            <a:ext cx="4857784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сквозные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уровни компетентности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1285852" y="3500438"/>
            <a:ext cx="242889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обучаемость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14744" y="3500438"/>
            <a:ext cx="242889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рефлексия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3500438"/>
            <a:ext cx="242889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коммуникация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4786322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Высокая степень автономии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Использование различных средств интеракции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Вхождение в социальные группы и функционирование в них</a:t>
            </a:r>
          </a:p>
          <a:p>
            <a:pPr>
              <a:buFont typeface="Arial" pitchFamily="34" charset="0"/>
              <a:buChar char="•"/>
            </a:pPr>
            <a:r>
              <a:rPr lang="ru-RU" sz="2000" u="sng" dirty="0" smtClean="0"/>
              <a:t>Способность к преобразованию деятельности</a:t>
            </a:r>
            <a:endParaRPr lang="ru-RU" sz="2000" u="sng" dirty="0"/>
          </a:p>
        </p:txBody>
      </p:sp>
      <p:cxnSp>
        <p:nvCxnSpPr>
          <p:cNvPr id="20" name="Прямая соединительная линия 19"/>
          <p:cNvCxnSpPr>
            <a:stCxn id="7" idx="4"/>
          </p:cNvCxnSpPr>
          <p:nvPr/>
        </p:nvCxnSpPr>
        <p:spPr>
          <a:xfrm rot="5400000">
            <a:off x="4357686" y="1500174"/>
            <a:ext cx="1588" cy="600079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92877" y="5464983"/>
            <a:ext cx="1928826" cy="15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357290" y="6429396"/>
            <a:ext cx="3571900" cy="15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5930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07750"/>
              </p:ext>
            </p:extLst>
          </p:nvPr>
        </p:nvGraphicFramePr>
        <p:xfrm>
          <a:off x="1142976" y="1643050"/>
          <a:ext cx="7572428" cy="4857784"/>
        </p:xfrm>
        <a:graphic>
          <a:graphicData uri="http://schemas.openxmlformats.org/drawingml/2006/table">
            <a:tbl>
              <a:tblPr/>
              <a:tblGrid>
                <a:gridCol w="2063410"/>
                <a:gridCol w="5509018"/>
              </a:tblGrid>
              <a:tr h="971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Коммуникативная</a:t>
                      </a:r>
                      <a:endParaRPr lang="ru-RU" sz="1400" dirty="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Владеет грамотной речью, способен аргументировать собственную профессиональную позицию, умеет слушать и слышать, способен к конструктивному разрешению конфликтных ситуаций</a:t>
                      </a:r>
                      <a:endParaRPr lang="ru-RU" sz="1400" dirty="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3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Рефлексивная</a:t>
                      </a:r>
                      <a:endParaRPr lang="ru-RU" sz="1400" u="sng" dirty="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Способен анализировать результаты собственной профессиональной деятельности, проявляет интерес к анализу собственного педагогического опыта, проявляет инициативу в решении профессиональных задач, стремится к самообразованию и повышению профессиональной компетентности</a:t>
                      </a:r>
                      <a:endParaRPr lang="ru-RU" sz="1400" dirty="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3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Личностная</a:t>
                      </a:r>
                      <a:endParaRPr lang="ru-RU" sz="140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профессиональной деятельности демонстрирует уверенность в себе, испытывает удовлетворение от собственной профессиональной деятельности, способен показать значение и смысл того или иного поступка в системе межличностных отношений, способен педагогически грамотно оценить педагогические явления, проявляет интерес к чужому мнению.</a:t>
                      </a:r>
                      <a:endParaRPr lang="ru-RU" sz="1400" dirty="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Организационная</a:t>
                      </a:r>
                      <a:endParaRPr lang="ru-RU" sz="140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Умеет устанавливать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субъект-субъектные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отношения, проявляет гибкость при переносе знаний в решение педагогических ситуаций, при анализе педагогических ситуаций выдвигает несколько вариантов решения проблем.</a:t>
                      </a:r>
                      <a:endParaRPr lang="ru-RU" sz="1400" dirty="0">
                        <a:latin typeface="Arial" pitchFamily="34" charset="0"/>
                        <a:ea typeface="ＭＳ 明朝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285728"/>
            <a:ext cx="81439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9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Оценка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ru-RU" sz="39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профессиональной </a:t>
            </a:r>
            <a:r>
              <a:rPr lang="ru-RU" sz="39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компетентности </a:t>
            </a:r>
            <a:r>
              <a:rPr lang="ru-RU" sz="39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  педагога</a:t>
            </a:r>
            <a:endParaRPr lang="ru-RU" sz="39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989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36627"/>
              </p:ext>
            </p:extLst>
          </p:nvPr>
        </p:nvGraphicFramePr>
        <p:xfrm>
          <a:off x="1214414" y="2214554"/>
          <a:ext cx="7466043" cy="2211715"/>
        </p:xfrm>
        <a:graphic>
          <a:graphicData uri="http://schemas.openxmlformats.org/drawingml/2006/table">
            <a:tbl>
              <a:tblPr/>
              <a:tblGrid>
                <a:gridCol w="4214842"/>
                <a:gridCol w="1785950"/>
                <a:gridCol w="1465251"/>
              </a:tblGrid>
              <a:tr h="737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Профессиональные компетенции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Руководитель ДОО</a:t>
                      </a:r>
                      <a:endParaRPr lang="ru-RU" sz="18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Педагоги</a:t>
                      </a:r>
                      <a:endParaRPr lang="ru-RU" sz="1800"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ДОО</a:t>
                      </a:r>
                      <a:endParaRPr lang="ru-RU" sz="18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S Mincho"/>
                          <a:cs typeface="Times New Roman"/>
                        </a:rPr>
                        <a:t>Коммуникативная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4,9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4,4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S Mincho"/>
                          <a:cs typeface="Times New Roman"/>
                        </a:rPr>
                        <a:t>Рефлексивная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4,8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4,4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619">
                <a:tc>
                  <a:txBody>
                    <a:bodyPr/>
                    <a:lstStyle/>
                    <a:p>
                      <a:pPr marR="50038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S Mincho"/>
                          <a:cs typeface="Times New Roman"/>
                        </a:rPr>
                        <a:t>Организационная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4,9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4,3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6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S Mincho"/>
                          <a:cs typeface="Times New Roman"/>
                        </a:rPr>
                        <a:t>Личностная 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4,8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MS Mincho"/>
                          <a:cs typeface="Times New Roman"/>
                        </a:rPr>
                        <a:t>4,4</a:t>
                      </a:r>
                      <a:endParaRPr lang="ru-RU" sz="18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Название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929618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/>
                <a:latin typeface="Times New Roman" pitchFamily="18" charset="0"/>
                <a:cs typeface="Times New Roman" pitchFamily="18" charset="0"/>
              </a:rPr>
              <a:t>ОЦЕНКА </a:t>
            </a:r>
            <a:br>
              <a:rPr lang="ru-RU" b="1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effectLst/>
                <a:latin typeface="Times New Roman" pitchFamily="18" charset="0"/>
                <a:cs typeface="Times New Roman" pitchFamily="18" charset="0"/>
              </a:rPr>
              <a:t>профессиональной компетентности</a:t>
            </a:r>
            <a:endParaRPr lang="ru-RU" sz="3100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4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sz="44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71570" y="1714488"/>
            <a:ext cx="2571768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Возможности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14776" y="1714488"/>
            <a:ext cx="2643206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Среда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429388" y="1714488"/>
            <a:ext cx="2500362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400" b="1" i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Готовность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714744" y="3286124"/>
            <a:ext cx="2643206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Факторы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Shape 18"/>
          <p:cNvCxnSpPr>
            <a:stCxn id="14" idx="2"/>
            <a:endCxn id="15" idx="1"/>
          </p:cNvCxnSpPr>
          <p:nvPr/>
        </p:nvCxnSpPr>
        <p:spPr>
          <a:xfrm rot="16200000" flipH="1">
            <a:off x="2464595" y="2464603"/>
            <a:ext cx="1143008" cy="1357290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8" idx="2"/>
            <a:endCxn id="15" idx="3"/>
          </p:cNvCxnSpPr>
          <p:nvPr/>
        </p:nvCxnSpPr>
        <p:spPr>
          <a:xfrm rot="5400000">
            <a:off x="6447256" y="2482439"/>
            <a:ext cx="1143008" cy="1321619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7" idx="2"/>
            <a:endCxn id="15" idx="0"/>
          </p:cNvCxnSpPr>
          <p:nvPr/>
        </p:nvCxnSpPr>
        <p:spPr>
          <a:xfrm rot="5400000">
            <a:off x="4679173" y="2928918"/>
            <a:ext cx="714380" cy="3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1"/>
          <p:cNvSpPr txBox="1">
            <a:spLocks/>
          </p:cNvSpPr>
          <p:nvPr/>
        </p:nvSpPr>
        <p:spPr>
          <a:xfrm>
            <a:off x="1142976" y="3714752"/>
            <a:ext cx="2571768" cy="27146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i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Потенциал</a:t>
            </a:r>
            <a:r>
              <a:rPr lang="ru-RU" sz="2400" b="1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Личностный духовный творческий</a:t>
            </a:r>
            <a:r>
              <a:rPr lang="ru-RU" b="1" i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интеллектуальный</a:t>
            </a:r>
            <a:endParaRPr kumimoji="0" lang="ru-RU" b="1" i="1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6357950" y="3714752"/>
            <a:ext cx="2571768" cy="27146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i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Педагог</a:t>
            </a:r>
          </a:p>
          <a:p>
            <a:pPr lvl="0" algn="ctr">
              <a:spcBef>
                <a:spcPct val="0"/>
              </a:spcBef>
            </a:pPr>
            <a:r>
              <a:rPr lang="ru-RU" sz="2400" b="1" i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Образовательной системы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 rot="16200000">
            <a:off x="2893207" y="3178967"/>
            <a:ext cx="57150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трелка вниз 35"/>
          <p:cNvSpPr/>
          <p:nvPr/>
        </p:nvSpPr>
        <p:spPr>
          <a:xfrm rot="5400000">
            <a:off x="6607983" y="3178967"/>
            <a:ext cx="57150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4786314" y="4143380"/>
            <a:ext cx="57150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6182" y="5286388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357554" y="1928802"/>
            <a:ext cx="314327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Инновационный потенциал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214290"/>
            <a:ext cx="278608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Педагогическая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гибкость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86248" y="214290"/>
            <a:ext cx="278608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Способность к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творчеству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57422" y="857232"/>
            <a:ext cx="278608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Чувствительность к проблемам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29256" y="857232"/>
            <a:ext cx="278608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Высокий уровень </a:t>
            </a:r>
            <a:r>
              <a:rPr lang="ru-RU" b="1" dirty="0" err="1">
                <a:solidFill>
                  <a:schemeClr val="tx1"/>
                </a:solidFill>
              </a:rPr>
              <a:t>стрессоустойчивости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3071810"/>
            <a:ext cx="685804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ЛИЧНОСТНЫЕ КАЧЕСТВА</a:t>
            </a:r>
            <a:endParaRPr lang="ru-RU" sz="1600" b="1" u="sng" dirty="0" smtClean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3643314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Готовность к изменениям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Уверенность в себе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Удовлетворенность в профессии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Принятие себя</a:t>
            </a:r>
          </a:p>
          <a:p>
            <a:pPr algn="ctr"/>
            <a:r>
              <a:rPr lang="ru-RU" sz="2000" b="1" u="sng" dirty="0" smtClean="0"/>
              <a:t>Жизнестойкость (С. </a:t>
            </a:r>
            <a:r>
              <a:rPr lang="ru-RU" sz="2000" b="1" u="sng" dirty="0" err="1" smtClean="0"/>
              <a:t>Мадди</a:t>
            </a:r>
            <a:r>
              <a:rPr lang="ru-RU" sz="2000" b="1" u="sng" dirty="0" smtClean="0"/>
              <a:t>)</a:t>
            </a:r>
            <a:endParaRPr lang="ru-RU" dirty="0"/>
          </a:p>
        </p:txBody>
      </p:sp>
      <p:cxnSp>
        <p:nvCxnSpPr>
          <p:cNvPr id="34" name="Прямая со стрелкой 33"/>
          <p:cNvCxnSpPr>
            <a:stCxn id="30" idx="2"/>
            <a:endCxn id="43" idx="0"/>
          </p:cNvCxnSpPr>
          <p:nvPr/>
        </p:nvCxnSpPr>
        <p:spPr>
          <a:xfrm rot="5400000">
            <a:off x="3575814" y="4147341"/>
            <a:ext cx="492159" cy="2500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0" idx="2"/>
            <a:endCxn id="45" idx="0"/>
          </p:cNvCxnSpPr>
          <p:nvPr/>
        </p:nvCxnSpPr>
        <p:spPr>
          <a:xfrm rot="16200000" flipH="1">
            <a:off x="6040425" y="4183044"/>
            <a:ext cx="492159" cy="24289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0" idx="2"/>
            <a:endCxn id="44" idx="0"/>
          </p:cNvCxnSpPr>
          <p:nvPr/>
        </p:nvCxnSpPr>
        <p:spPr>
          <a:xfrm rot="16200000" flipH="1">
            <a:off x="4825979" y="5397490"/>
            <a:ext cx="492159" cy="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43042" y="5643578"/>
            <a:ext cx="1857388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Вовлеченность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14810" y="5643578"/>
            <a:ext cx="171451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Контроль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43702" y="5643578"/>
            <a:ext cx="171451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Готовность к риску</a:t>
            </a:r>
          </a:p>
        </p:txBody>
      </p:sp>
    </p:spTree>
    <p:extLst>
      <p:ext uri="{BB962C8B-B14F-4D97-AF65-F5344CB8AC3E}">
        <p14:creationId xmlns:p14="http://schemas.microsoft.com/office/powerpoint/2010/main" val="417794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Э.Тоффлер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Концепция постиндустриального общества</a:t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(теория 3-й волны)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Аграрное общество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Индустриальное общество</a:t>
            </a:r>
          </a:p>
          <a:p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Постиндустриальное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(3-я волна)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пол.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XX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в.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43008" y="4929198"/>
            <a:ext cx="2571768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Информация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86214" y="4929198"/>
            <a:ext cx="2643206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Творчество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00826" y="4929198"/>
            <a:ext cx="2500362" cy="857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0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Интеллектуальные 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технологии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071670" y="3857628"/>
            <a:ext cx="5715040" cy="1071570"/>
            <a:chOff x="1857356" y="3357562"/>
            <a:chExt cx="5715040" cy="1071570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16200000" flipH="1">
              <a:off x="1750199" y="3464719"/>
              <a:ext cx="1071570" cy="8572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16200000" flipH="1">
              <a:off x="4250529" y="3464719"/>
              <a:ext cx="1071570" cy="8572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16200000" flipH="1">
              <a:off x="6607983" y="3464719"/>
              <a:ext cx="1071570" cy="8572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57356" y="3357562"/>
              <a:ext cx="485778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Оценка способности педагога к инновационной деятельности» 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</a:rPr>
              <a:t>В.А.Сластенин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Л.С.Подымова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715304" cy="5000660"/>
          </a:xfrm>
        </p:spPr>
        <p:txBody>
          <a:bodyPr>
            <a:noAutofit/>
          </a:bodyPr>
          <a:lstStyle/>
          <a:p>
            <a:pPr lvl="0" algn="just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Мотивационно-творческая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направленность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личности (личностная значимость творческой деятельности, любознательность, творческий интерес);</a:t>
            </a:r>
          </a:p>
          <a:p>
            <a:pPr lvl="0" algn="just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Креативность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педагога (независимость суждений, интеллектуальная легкость в обращении с идеями, отсутствие стереотипов, чувствительность к проблемам, критичность мышления, способность к оценочным суждениям, способность к рефлексии);</a:t>
            </a:r>
          </a:p>
          <a:p>
            <a:pPr lvl="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Профессиональные способности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 осуществлению инновационной деятельности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(способность аккумулировать и использовать опыт творческой деятельности других педагогов, способность к созданию авторской концепции, способность к планированию собственной деятельности и др.);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Индивидуальные особенности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личности педагога (темп деятельности, ответственность и уверенность в себе, убежденность в социальной значимости творческой деятельности, способность к самоорганизации).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9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Способность педагога к инновационной деятельности.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Диаграмма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1857364"/>
            <a:ext cx="5287989" cy="4357718"/>
          </a:xfrm>
          <a:prstGeom prst="rect">
            <a:avLst/>
          </a:prstGeom>
          <a:noFill/>
          <a:ln>
            <a:noFill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43042" y="4286256"/>
            <a:ext cx="264320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«МТ» 	- мотивационная	направленность; </a:t>
            </a: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«К» 	-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креативность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; 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«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Сп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» 	- способности к  	 инновационной 	деятельности;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«Инд» - индивидуальные 	особенности    	личности.</a:t>
            </a:r>
            <a:r>
              <a:rPr kumimoji="0" lang="ru-RU" sz="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4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Эффективное управление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2976" y="1500174"/>
            <a:ext cx="2286016" cy="150019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143248"/>
            <a:ext cx="2286016" cy="150019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Инновационная деятельность</a:t>
            </a:r>
            <a:endParaRPr lang="ru-RU" sz="1600" dirty="0"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4857760"/>
            <a:ext cx="2286016" cy="150019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Профилактика нарушений 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</a:t>
            </a:r>
            <a:r>
              <a:rPr lang="ru-RU" sz="20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здоровья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1500174"/>
            <a:ext cx="5357850" cy="1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Целеполагание 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профессиональные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смыслы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Мотивация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Мониторинг образовательных затруднений и удовлетворенность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результатами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«зона ближайшего движения» педагогов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Персонифицированные модели ПК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8992" y="3000372"/>
            <a:ext cx="5357850" cy="18573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работа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информационными потоками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поддержка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творческих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идей; эффективная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отбора и оценки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проектов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Ресурсы и технологии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поддержка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атмосферы восприимчивости к изменениям и интереса к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новшествам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Мотивационная и операционально-техническая готовность к инновационной деятельности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229200"/>
            <a:ext cx="5294962" cy="14167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экология труда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-оптимизация микроклимата в коллективе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рефлексии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стрессоустойчивости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авыки </a:t>
            </a:r>
            <a:r>
              <a:rPr lang="ru-RU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«позитивной» коммуникации</a:t>
            </a:r>
          </a:p>
          <a:p>
            <a:pPr algn="just">
              <a:buFont typeface="Wingdings" pitchFamily="2" charset="2"/>
              <a:buChar char="§"/>
            </a:pP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772816"/>
            <a:ext cx="228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Персонифицированные модели профессионального </a:t>
            </a:r>
            <a:r>
              <a:rPr lang="ru-RU" sz="16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развития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1000100" y="1500174"/>
            <a:ext cx="6858048" cy="3714776"/>
          </a:xfrm>
          <a:prstGeom prst="round2DiagRect">
            <a:avLst>
              <a:gd name="adj1" fmla="val 27961"/>
              <a:gd name="adj2" fmla="val 0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/>
          </a:p>
        </p:txBody>
      </p:sp>
      <p:sp>
        <p:nvSpPr>
          <p:cNvPr id="6" name="TextBox 5"/>
          <p:cNvSpPr txBox="1"/>
          <p:nvPr/>
        </p:nvSpPr>
        <p:spPr>
          <a:xfrm>
            <a:off x="1571604" y="642918"/>
            <a:ext cx="6643734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ru-RU" sz="4000" b="1" u="sng" dirty="0">
                <a:ln w="6350">
                  <a:noFill/>
                </a:ln>
                <a:solidFill>
                  <a:srgbClr val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Психологическая служба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5357826"/>
            <a:ext cx="685804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ru-RU" sz="4000" b="1" u="sng" dirty="0">
                <a:ln w="6350">
                  <a:noFill/>
                </a:ln>
                <a:solidFill>
                  <a:srgbClr val="0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Методическая служба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1428750" y="1324910"/>
            <a:ext cx="62865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0000"/>
                </a:solidFill>
                <a:ea typeface="Cambria Math" charset="0"/>
              </a:rPr>
              <a:t>К</a:t>
            </a:r>
            <a:r>
              <a:rPr kumimoji="0" lang="ru-RU" b="1" dirty="0" smtClean="0">
                <a:solidFill>
                  <a:srgbClr val="000000"/>
                </a:solidFill>
                <a:ea typeface="Cambria Math" charset="0"/>
              </a:rPr>
              <a:t>адровы</a:t>
            </a:r>
            <a:r>
              <a:rPr lang="ru-RU" b="1" dirty="0" smtClean="0">
                <a:solidFill>
                  <a:srgbClr val="000000"/>
                </a:solidFill>
                <a:ea typeface="Cambria Math" charset="0"/>
              </a:rPr>
              <a:t>й п</a:t>
            </a:r>
            <a:r>
              <a:rPr kumimoji="0" lang="ru-RU" b="1" dirty="0" smtClean="0">
                <a:solidFill>
                  <a:srgbClr val="000000"/>
                </a:solidFill>
                <a:ea typeface="Cambria Math" charset="0"/>
              </a:rPr>
              <a:t>отенциал</a:t>
            </a:r>
            <a:endParaRPr kumimoji="0" lang="ru-RU" b="1" dirty="0">
              <a:solidFill>
                <a:srgbClr val="000000"/>
              </a:solidFill>
              <a:ea typeface="Cambria Math" charset="0"/>
            </a:endParaRPr>
          </a:p>
          <a:p>
            <a:pPr lvl="1" eaLnBrk="0" hangingPunct="0">
              <a:spcAft>
                <a:spcPts val="600"/>
              </a:spcAft>
              <a:buFontTx/>
              <a:buChar char="•"/>
            </a:pPr>
            <a:r>
              <a:rPr kumimoji="0" lang="ru-RU" dirty="0" smtClean="0">
                <a:solidFill>
                  <a:srgbClr val="000000"/>
                </a:solidFill>
                <a:cs typeface="Cambria Math" charset="0"/>
              </a:rPr>
              <a:t>Мониторинг </a:t>
            </a:r>
            <a:r>
              <a:rPr kumimoji="0" lang="ru-RU" dirty="0">
                <a:solidFill>
                  <a:srgbClr val="000000"/>
                </a:solidFill>
                <a:cs typeface="Cambria Math" charset="0"/>
              </a:rPr>
              <a:t>образовательных </a:t>
            </a:r>
            <a:r>
              <a:rPr kumimoji="0" lang="ru-RU" dirty="0" smtClean="0">
                <a:solidFill>
                  <a:srgbClr val="000000"/>
                </a:solidFill>
                <a:cs typeface="Cambria Math" charset="0"/>
              </a:rPr>
              <a:t>затруднений (диагностика инд</a:t>
            </a:r>
            <a:r>
              <a:rPr lang="ru-RU" dirty="0" smtClean="0">
                <a:solidFill>
                  <a:srgbClr val="000000"/>
                </a:solidFill>
                <a:cs typeface="Cambria Math" charset="0"/>
              </a:rPr>
              <a:t>ивидуальных </a:t>
            </a:r>
            <a:r>
              <a:rPr kumimoji="0" lang="ru-RU" dirty="0" smtClean="0">
                <a:solidFill>
                  <a:srgbClr val="000000"/>
                </a:solidFill>
                <a:cs typeface="Cambria Math" charset="0"/>
              </a:rPr>
              <a:t>возможностей). </a:t>
            </a:r>
            <a:endParaRPr kumimoji="0" lang="ru-RU" dirty="0">
              <a:solidFill>
                <a:srgbClr val="000000"/>
              </a:solidFill>
              <a:cs typeface="Cambria Math" charset="0"/>
            </a:endParaRPr>
          </a:p>
          <a:p>
            <a:pPr lvl="1" eaLnBrk="0" hangingPunct="0">
              <a:spcAft>
                <a:spcPts val="600"/>
              </a:spcAft>
              <a:buFontTx/>
              <a:buChar char="•"/>
            </a:pPr>
            <a:r>
              <a:rPr kumimoji="0" lang="ru-RU" dirty="0">
                <a:solidFill>
                  <a:srgbClr val="000000"/>
                </a:solidFill>
                <a:cs typeface="Cambria Math" charset="0"/>
              </a:rPr>
              <a:t>Организация непрерывного ПК педагогов </a:t>
            </a:r>
            <a:r>
              <a:rPr kumimoji="0" lang="ru-RU" dirty="0" smtClean="0">
                <a:solidFill>
                  <a:srgbClr val="000000"/>
                </a:solidFill>
                <a:cs typeface="Cambria Math" charset="0"/>
              </a:rPr>
              <a:t>ДОУ;</a:t>
            </a:r>
          </a:p>
          <a:p>
            <a:pPr lvl="1" eaLnBrk="0" hangingPunct="0">
              <a:spcAft>
                <a:spcPts val="60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cs typeface="Cambria Math" charset="0"/>
              </a:rPr>
              <a:t>Профилактика и преодоление  барьеров в принятии инноваций; повышение готовности к инновационной деятельности</a:t>
            </a:r>
            <a:endParaRPr kumimoji="0" lang="ru-RU" dirty="0">
              <a:solidFill>
                <a:srgbClr val="000000"/>
              </a:solidFill>
              <a:cs typeface="Cambria Math" charset="0"/>
            </a:endParaRPr>
          </a:p>
          <a:p>
            <a:pPr lvl="1" eaLnBrk="0" hangingPunct="0">
              <a:spcAft>
                <a:spcPts val="600"/>
              </a:spcAft>
              <a:buFontTx/>
              <a:buChar char="•"/>
            </a:pPr>
            <a:r>
              <a:rPr kumimoji="0" lang="ru-RU" dirty="0">
                <a:solidFill>
                  <a:srgbClr val="000000"/>
                </a:solidFill>
                <a:cs typeface="Cambria Math" charset="0"/>
              </a:rPr>
              <a:t>Организация системы сопровождения начинающих </a:t>
            </a:r>
            <a:r>
              <a:rPr kumimoji="0" lang="ru-RU" dirty="0" smtClean="0">
                <a:solidFill>
                  <a:srgbClr val="000000"/>
                </a:solidFill>
                <a:cs typeface="Cambria Math" charset="0"/>
              </a:rPr>
              <a:t>специалистов</a:t>
            </a:r>
          </a:p>
          <a:p>
            <a:pPr lvl="1" eaLnBrk="0" hangingPunct="0">
              <a:spcAft>
                <a:spcPts val="600"/>
              </a:spcAft>
              <a:buFontTx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Экспертиза комфортности и безопасности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</a:t>
            </a:r>
            <a:endParaRPr kumimoji="0" lang="ru-RU" dirty="0">
              <a:solidFill>
                <a:srgbClr val="000000"/>
              </a:solidFill>
              <a:cs typeface="Cambria Math" charset="0"/>
            </a:endParaRPr>
          </a:p>
          <a:p>
            <a:pPr lvl="1" eaLnBrk="0" hangingPunct="0">
              <a:spcAft>
                <a:spcPts val="600"/>
              </a:spcAft>
              <a:buFontTx/>
              <a:buChar char="•"/>
            </a:pPr>
            <a:r>
              <a:rPr kumimoji="0" lang="ru-RU" dirty="0">
                <a:solidFill>
                  <a:srgbClr val="000000"/>
                </a:solidFill>
                <a:cs typeface="Cambria Math" charset="0"/>
              </a:rPr>
              <a:t>Профилактика профессиональных деструкций </a:t>
            </a:r>
            <a:r>
              <a:rPr kumimoji="0" lang="ru-RU" dirty="0" smtClean="0">
                <a:solidFill>
                  <a:srgbClr val="000000"/>
                </a:solidFill>
                <a:cs typeface="Cambria Math" charset="0"/>
              </a:rPr>
              <a:t>у педагогов</a:t>
            </a:r>
            <a:endParaRPr kumimoji="0" lang="ru-RU" dirty="0">
              <a:solidFill>
                <a:srgbClr val="000000"/>
              </a:solidFill>
              <a:cs typeface="Cambria Math" charset="0"/>
            </a:endParaRPr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>
            <a:off x="571472" y="4357694"/>
            <a:ext cx="7858180" cy="2000264"/>
          </a:xfrm>
          <a:prstGeom prst="bentConnector3">
            <a:avLst>
              <a:gd name="adj1" fmla="val -766"/>
            </a:avLst>
          </a:prstGeom>
          <a:ln w="1270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38100"/>
            <a:bevelB w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571472" y="428604"/>
            <a:ext cx="7858180" cy="2000264"/>
          </a:xfrm>
          <a:prstGeom prst="bentConnector3">
            <a:avLst>
              <a:gd name="adj1" fmla="val 99740"/>
            </a:avLst>
          </a:prstGeom>
          <a:ln w="1270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38100"/>
            <a:bevelB w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3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496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538709-150F-41A1-9291-7DD4C229476D}" type="slidenum">
              <a:rPr lang="ru-RU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3850" y="6308725"/>
            <a:ext cx="84963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3850" y="1412875"/>
            <a:ext cx="84963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TextBox 9"/>
          <p:cNvSpPr txBox="1">
            <a:spLocks noChangeArrowheads="1"/>
          </p:cNvSpPr>
          <p:nvPr/>
        </p:nvSpPr>
        <p:spPr bwMode="auto">
          <a:xfrm>
            <a:off x="1154113" y="260350"/>
            <a:ext cx="770572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Образование сегодня</a:t>
            </a:r>
            <a:r>
              <a:rPr lang="is-IS" sz="30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Многообразие</a:t>
            </a: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Сложность</a:t>
            </a:r>
            <a:r>
              <a:rPr lang="is-IS" sz="24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Вариативность.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Современная модель образования</a:t>
            </a:r>
          </a:p>
          <a:p>
            <a:pPr algn="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(Воронцов А.Б.)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942975" y="1916113"/>
            <a:ext cx="647700" cy="504825"/>
          </a:xfrm>
          <a:prstGeom prst="rightArrow">
            <a:avLst>
              <a:gd name="adj1" fmla="val 58815"/>
              <a:gd name="adj2" fmla="val 50002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1835150" y="1773238"/>
            <a:ext cx="6769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Фокус на </a:t>
            </a:r>
            <a:r>
              <a:rPr lang="ru-RU" sz="2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индивидуальных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образовательных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программах, персонифицированных моделях </a:t>
            </a:r>
            <a:r>
              <a:rPr lang="ru-RU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проф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развития педагогов</a:t>
            </a:r>
          </a:p>
          <a:p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1835150" y="4092575"/>
            <a:ext cx="6769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опыте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командное проектирование, мульти-культурная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среда – ВОЗМОЖНОСТИ КОММУНИКАЦИИ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ight Arrow 11"/>
          <p:cNvSpPr>
            <a:spLocks noChangeArrowheads="1"/>
          </p:cNvSpPr>
          <p:nvPr/>
        </p:nvSpPr>
        <p:spPr bwMode="auto">
          <a:xfrm>
            <a:off x="899592" y="5733256"/>
            <a:ext cx="647700" cy="504825"/>
          </a:xfrm>
          <a:prstGeom prst="rightArrow">
            <a:avLst>
              <a:gd name="adj1" fmla="val 58815"/>
              <a:gd name="adj2" fmla="val 50002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1835150" y="5300663"/>
            <a:ext cx="67691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Игра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ключевой формат образовательного процесса</a:t>
            </a:r>
          </a:p>
        </p:txBody>
      </p:sp>
      <p:sp>
        <p:nvSpPr>
          <p:cNvPr id="17" name="Right Arrow 11"/>
          <p:cNvSpPr>
            <a:spLocks noChangeArrowheads="1"/>
          </p:cNvSpPr>
          <p:nvPr/>
        </p:nvSpPr>
        <p:spPr bwMode="auto">
          <a:xfrm>
            <a:off x="899592" y="3429000"/>
            <a:ext cx="647700" cy="504825"/>
          </a:xfrm>
          <a:prstGeom prst="rightArrow">
            <a:avLst>
              <a:gd name="adj1" fmla="val 58815"/>
              <a:gd name="adj2" fmla="val 50002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732" name="TextBox 12"/>
          <p:cNvSpPr txBox="1">
            <a:spLocks noChangeArrowheads="1"/>
          </p:cNvSpPr>
          <p:nvPr/>
        </p:nvSpPr>
        <p:spPr bwMode="auto">
          <a:xfrm>
            <a:off x="1863725" y="2940050"/>
            <a:ext cx="67691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Педагог – </a:t>
            </a:r>
            <a:r>
              <a:rPr lang="ru-RU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мотиватор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 навигатор, задающий перспективу развития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ight Arrow 11"/>
          <p:cNvSpPr>
            <a:spLocks noChangeArrowheads="1"/>
          </p:cNvSpPr>
          <p:nvPr/>
        </p:nvSpPr>
        <p:spPr bwMode="auto">
          <a:xfrm>
            <a:off x="899592" y="4869160"/>
            <a:ext cx="647700" cy="504825"/>
          </a:xfrm>
          <a:prstGeom prst="rightArrow">
            <a:avLst>
              <a:gd name="adj1" fmla="val 58815"/>
              <a:gd name="adj2" fmla="val 50002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84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Неопределенность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Путь развития </a:t>
            </a:r>
          </a:p>
          <a:p>
            <a:pPr marL="82296" indent="0">
              <a:buNone/>
            </a:pPr>
            <a:r>
              <a:rPr lang="ru-RU" sz="2800" i="1" dirty="0" smtClean="0"/>
              <a:t>на фоне возрастных и профессиональных кризисов </a:t>
            </a:r>
          </a:p>
          <a:p>
            <a:pPr marL="82296" indent="0">
              <a:buNone/>
            </a:pPr>
            <a:r>
              <a:rPr lang="ru-RU" sz="2800" i="1" dirty="0" smtClean="0"/>
              <a:t>(в ситуации высоких рисков профессиональных трансформаций)</a:t>
            </a:r>
          </a:p>
          <a:p>
            <a:endParaRPr lang="ru-RU" dirty="0"/>
          </a:p>
          <a:p>
            <a:r>
              <a:rPr lang="ru-RU" b="1" dirty="0" smtClean="0"/>
              <a:t>Профессиональная карьера и профессиональный рост</a:t>
            </a:r>
          </a:p>
          <a:p>
            <a:pPr marL="82296" indent="0">
              <a:buNone/>
            </a:pPr>
            <a:r>
              <a:rPr lang="ru-RU" sz="2800" i="1" dirty="0"/>
              <a:t>на фоне высокой поляризации  среди педагогов </a:t>
            </a:r>
          </a:p>
          <a:p>
            <a:endParaRPr lang="ru-RU" sz="2800" i="1" dirty="0"/>
          </a:p>
          <a:p>
            <a:r>
              <a:rPr lang="ru-RU" b="1" dirty="0" smtClean="0"/>
              <a:t>Скорость перемен   - смена парадигм образования, инновационные преобразования </a:t>
            </a:r>
          </a:p>
          <a:p>
            <a:pPr marL="82296" indent="0">
              <a:buNone/>
            </a:pPr>
            <a:r>
              <a:rPr lang="ru-RU" sz="2800" i="1" dirty="0"/>
              <a:t>на фоне имеющихся </a:t>
            </a:r>
            <a:r>
              <a:rPr lang="ru-RU" sz="2800" i="1" dirty="0" smtClean="0"/>
              <a:t>профессиональных  </a:t>
            </a:r>
            <a:r>
              <a:rPr lang="ru-RU" sz="2800" i="1" dirty="0"/>
              <a:t>затруднений и неготовности к инновационной деятельности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30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 smtClean="0">
                <a:solidFill>
                  <a:srgbClr val="000000"/>
                </a:solidFill>
              </a:rPr>
              <a:t>Профессиональное здоровье</a:t>
            </a:r>
            <a:endParaRPr lang="ru-RU" u="sng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sz="2800" b="1" u="sng" dirty="0" smtClean="0">
                <a:solidFill>
                  <a:srgbClr val="000000"/>
                </a:solidFill>
              </a:rPr>
              <a:t>Способность</a:t>
            </a:r>
            <a:r>
              <a:rPr lang="ru-RU" sz="2800" dirty="0" smtClean="0">
                <a:solidFill>
                  <a:srgbClr val="000000"/>
                </a:solidFill>
              </a:rPr>
              <a:t> сохранять, </a:t>
            </a:r>
            <a:r>
              <a:rPr lang="ru-RU" sz="2800" b="1" dirty="0">
                <a:solidFill>
                  <a:srgbClr val="000000"/>
                </a:solidFill>
              </a:rPr>
              <a:t>активизировать</a:t>
            </a:r>
            <a:r>
              <a:rPr lang="ru-RU" sz="2800" dirty="0">
                <a:solidFill>
                  <a:srgbClr val="000000"/>
                </a:solidFill>
              </a:rPr>
              <a:t> компенсаторные, защитные, регуляторные </a:t>
            </a:r>
            <a:r>
              <a:rPr lang="ru-RU" sz="2800" dirty="0" smtClean="0">
                <a:solidFill>
                  <a:srgbClr val="000000"/>
                </a:solidFill>
              </a:rPr>
              <a:t>механизмы</a:t>
            </a:r>
            <a:r>
              <a:rPr lang="ru-RU" sz="2800" dirty="0">
                <a:solidFill>
                  <a:srgbClr val="000000"/>
                </a:solidFill>
              </a:rPr>
              <a:t>, обеспечивающие работоспособность, эффективность педагогической деятельности и </a:t>
            </a:r>
            <a:r>
              <a:rPr lang="ru-RU" sz="2800" b="1" dirty="0">
                <a:solidFill>
                  <a:srgbClr val="000000"/>
                </a:solidFill>
              </a:rPr>
              <a:t>развитие личности </a:t>
            </a:r>
            <a:r>
              <a:rPr lang="ru-RU" sz="2800" dirty="0">
                <a:solidFill>
                  <a:srgbClr val="000000"/>
                </a:solidFill>
              </a:rPr>
              <a:t>педагога. </a:t>
            </a:r>
          </a:p>
          <a:p>
            <a:endParaRPr lang="ru-RU" dirty="0"/>
          </a:p>
        </p:txBody>
      </p:sp>
      <p:pic>
        <p:nvPicPr>
          <p:cNvPr id="5" name="Изображение 4" descr="Психолог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778" y="4005064"/>
            <a:ext cx="4488221" cy="282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9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60648"/>
            <a:ext cx="8247831" cy="6597352"/>
          </a:xfrm>
        </p:spPr>
        <p:txBody>
          <a:bodyPr rIns="360000">
            <a:normAutofit/>
          </a:bodyPr>
          <a:lstStyle/>
          <a:p>
            <a:pPr marL="136525" indent="0" algn="ctr" eaLnBrk="1" hangingPunct="1">
              <a:lnSpc>
                <a:spcPct val="9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charset="0"/>
              </a:rPr>
              <a:t>    </a:t>
            </a:r>
            <a:r>
              <a:rPr lang="ru-RU" dirty="0" smtClean="0">
                <a:solidFill>
                  <a:schemeClr val="tx2"/>
                </a:solidFill>
                <a:latin typeface="Times New Roman" charset="0"/>
              </a:rPr>
              <a:t>         </a:t>
            </a:r>
            <a:r>
              <a:rPr lang="ru-RU" sz="3600" b="1" u="sng" dirty="0" smtClean="0">
                <a:solidFill>
                  <a:schemeClr val="tx2"/>
                </a:solidFill>
                <a:latin typeface="Times New Roman" charset="0"/>
              </a:rPr>
              <a:t>Траектории</a:t>
            </a:r>
            <a:r>
              <a:rPr lang="ru-RU" u="sng" dirty="0" smtClean="0">
                <a:solidFill>
                  <a:schemeClr val="tx2"/>
                </a:solidFill>
                <a:latin typeface="Times New Roman" charset="0"/>
              </a:rPr>
              <a:t> </a:t>
            </a:r>
          </a:p>
          <a:p>
            <a:pPr marL="136525" indent="0" algn="ctr" eaLnBrk="1" hangingPunct="1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charset="0"/>
              </a:rPr>
              <a:t>профессионального развития</a:t>
            </a:r>
            <a:r>
              <a:rPr lang="ru-RU" u="sng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endParaRPr lang="ru-RU" u="sng" dirty="0">
              <a:solidFill>
                <a:schemeClr val="tx2"/>
              </a:solidFill>
              <a:latin typeface="Times New Roman" charset="0"/>
            </a:endParaRPr>
          </a:p>
        </p:txBody>
      </p:sp>
      <p:grpSp>
        <p:nvGrpSpPr>
          <p:cNvPr id="17414" name="Группа 11"/>
          <p:cNvGrpSpPr>
            <a:grpSpLocks/>
          </p:cNvGrpSpPr>
          <p:nvPr/>
        </p:nvGrpSpPr>
        <p:grpSpPr bwMode="auto">
          <a:xfrm>
            <a:off x="1571604" y="1928797"/>
            <a:ext cx="7286625" cy="1589314"/>
            <a:chOff x="642910" y="2000239"/>
            <a:chExt cx="7286676" cy="158932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42910" y="2000240"/>
              <a:ext cx="3168374" cy="15893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2800" b="1" u="sng" dirty="0" smtClean="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rPr>
                <a:t>Позитивная</a:t>
              </a:r>
            </a:p>
            <a:p>
              <a:pPr algn="ctr"/>
              <a:endParaRPr lang="ru-RU" sz="800" dirty="0" smtClean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endParaRPr>
            </a:p>
            <a:p>
              <a:pPr algn="ctr"/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Профессиональный личностный рост</a:t>
              </a:r>
            </a:p>
            <a:p>
              <a:pPr algn="ctr"/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Высокое качество труда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214810" y="2000239"/>
              <a:ext cx="3714776" cy="15893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algn="ctr"/>
              <a:r>
                <a:rPr lang="ru-RU" sz="2800" b="1" u="sng" dirty="0" smtClean="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rPr>
                <a:t>Деструктивная</a:t>
              </a:r>
              <a:endParaRPr lang="ru-RU" sz="2800" b="1" u="sng" dirty="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477498" y="4429132"/>
            <a:ext cx="2592288" cy="172819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3B3B3B"/>
                </a:solidFill>
                <a:latin typeface="Times New Roman" pitchFamily="18" charset="0"/>
                <a:cs typeface="Times New Roman" pitchFamily="18" charset="0"/>
              </a:rPr>
              <a:t>Эмоциональное </a:t>
            </a:r>
            <a:r>
              <a:rPr lang="ru-RU" sz="2400" b="1" dirty="0" smtClean="0">
                <a:solidFill>
                  <a:srgbClr val="3B3B3B"/>
                </a:solidFill>
                <a:latin typeface="Times New Roman" pitchFamily="18" charset="0"/>
                <a:cs typeface="Times New Roman" pitchFamily="18" charset="0"/>
              </a:rPr>
              <a:t>выгорание</a:t>
            </a:r>
          </a:p>
          <a:p>
            <a:pPr algn="ctr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4429132"/>
            <a:ext cx="3312368" cy="172819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3B3B3B"/>
                </a:solidFill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lang="ru-RU" sz="2400" b="1" dirty="0" smtClean="0">
                <a:solidFill>
                  <a:srgbClr val="3B3B3B"/>
                </a:solidFill>
                <a:latin typeface="Times New Roman" pitchFamily="18" charset="0"/>
                <a:cs typeface="Times New Roman" pitchFamily="18" charset="0"/>
              </a:rPr>
              <a:t>деформации</a:t>
            </a:r>
            <a:r>
              <a:rPr lang="ru-RU" sz="2400" dirty="0" smtClean="0">
                <a:solidFill>
                  <a:srgbClr val="3B3B3B"/>
                </a:solidFill>
                <a:latin typeface="Times New Roman" pitchFamily="18" charset="0"/>
                <a:cs typeface="Times New Roman" pitchFamily="18" charset="0"/>
              </a:rPr>
              <a:t> – деструктивное изменение личностных качеств</a:t>
            </a:r>
          </a:p>
        </p:txBody>
      </p:sp>
      <p:cxnSp>
        <p:nvCxnSpPr>
          <p:cNvPr id="4" name="Прямая со стрелкой 3"/>
          <p:cNvCxnSpPr>
            <a:stCxn id="9" idx="2"/>
            <a:endCxn id="13" idx="0"/>
          </p:cNvCxnSpPr>
          <p:nvPr/>
        </p:nvCxnSpPr>
        <p:spPr>
          <a:xfrm rot="5400000">
            <a:off x="4931736" y="2360013"/>
            <a:ext cx="911025" cy="3227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9" idx="2"/>
            <a:endCxn id="14" idx="0"/>
          </p:cNvCxnSpPr>
          <p:nvPr/>
        </p:nvCxnSpPr>
        <p:spPr>
          <a:xfrm rot="16200000" flipH="1">
            <a:off x="6551916" y="3967045"/>
            <a:ext cx="911025" cy="13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6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ПРОФЕССИОНАЛЬНЫЕ ДЕСТРУКЦИИ: </a:t>
            </a:r>
            <a:b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ФАКТОРЫ РАЗВИТИЯ</a:t>
            </a:r>
            <a:endParaRPr lang="ru-RU" sz="2800" b="1" u="sng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412776"/>
            <a:ext cx="30718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Объективные</a:t>
            </a:r>
            <a:endParaRPr lang="ru-RU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1428736"/>
            <a:ext cx="30718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Субъективные</a:t>
            </a:r>
            <a:endParaRPr lang="ru-RU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643182"/>
            <a:ext cx="30718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Социально-профессиональная среда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социально-экономическая ситуация,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психологические особенности профессии,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профессиональные кризисы;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2786058"/>
            <a:ext cx="30718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Личностные особенности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(темперамент,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стрессоустойчивость,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уровень развития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наличие или отсутствие ПЗ);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 профессиональных взаимоотношений </a:t>
            </a: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5214950"/>
            <a:ext cx="600079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Качество управления</a:t>
            </a:r>
            <a:endParaRPr lang="ru-RU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5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Эмоциональное выгорание стадии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</a:t>
            </a:r>
            <a:r>
              <a:rPr lang="ru-RU" b="1" dirty="0">
                <a:solidFill>
                  <a:srgbClr val="000000"/>
                </a:solidFill>
              </a:rPr>
              <a:t>-я </a:t>
            </a:r>
            <a:r>
              <a:rPr lang="ru-RU" b="1" dirty="0" smtClean="0">
                <a:solidFill>
                  <a:srgbClr val="000000"/>
                </a:solidFill>
              </a:rPr>
              <a:t>стадия «Напряжение» </a:t>
            </a:r>
            <a:endParaRPr lang="ru-RU" sz="4400" b="1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неудовлетворенность собой,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переживание </a:t>
            </a:r>
            <a:r>
              <a:rPr lang="ru-RU" dirty="0">
                <a:solidFill>
                  <a:srgbClr val="000000"/>
                </a:solidFill>
              </a:rPr>
              <a:t>психотравмирующих ситуаций,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тревожность и депрессия.</a:t>
            </a:r>
            <a:endParaRPr lang="ru-RU" sz="4000" dirty="0">
              <a:solidFill>
                <a:srgbClr val="000000"/>
              </a:solidFill>
            </a:endParaRPr>
          </a:p>
          <a:p>
            <a:r>
              <a:rPr lang="ru-RU" b="1" dirty="0">
                <a:solidFill>
                  <a:srgbClr val="000000"/>
                </a:solidFill>
              </a:rPr>
              <a:t>2-я </a:t>
            </a:r>
            <a:r>
              <a:rPr lang="ru-RU" b="1" dirty="0" smtClean="0">
                <a:solidFill>
                  <a:srgbClr val="000000"/>
                </a:solidFill>
              </a:rPr>
              <a:t>стадия «</a:t>
            </a:r>
            <a:r>
              <a:rPr lang="ru-RU" b="1" dirty="0" err="1" smtClean="0">
                <a:solidFill>
                  <a:srgbClr val="000000"/>
                </a:solidFill>
              </a:rPr>
              <a:t>Резистенция</a:t>
            </a:r>
            <a:r>
              <a:rPr lang="ru-RU" b="1" dirty="0" smtClean="0">
                <a:solidFill>
                  <a:srgbClr val="000000"/>
                </a:solidFill>
              </a:rPr>
              <a:t>»</a:t>
            </a:r>
            <a:endParaRPr lang="ru-RU" sz="4400" b="1" dirty="0" smtClean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неадекватное, избирательное эмоциональное реагирование,</a:t>
            </a:r>
            <a:endParaRPr lang="ru-RU" sz="4000" dirty="0" smtClean="0">
              <a:solidFill>
                <a:srgbClr val="000000"/>
              </a:solidFill>
            </a:endParaRPr>
          </a:p>
          <a:p>
            <a:pPr lvl="1"/>
            <a:r>
              <a:rPr lang="ru-RU" dirty="0" smtClean="0">
                <a:solidFill>
                  <a:srgbClr val="000000"/>
                </a:solidFill>
              </a:rPr>
              <a:t>эмоционально</a:t>
            </a:r>
            <a:r>
              <a:rPr lang="ru-RU" dirty="0">
                <a:solidFill>
                  <a:srgbClr val="000000"/>
                </a:solidFill>
              </a:rPr>
              <a:t>-нравственная дезориентация,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расширение сферы экономии эмоций,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редукция профессиональных обязанностей.</a:t>
            </a:r>
            <a:endParaRPr lang="ru-RU" sz="4000" dirty="0">
              <a:solidFill>
                <a:srgbClr val="000000"/>
              </a:solidFill>
            </a:endParaRPr>
          </a:p>
          <a:p>
            <a:r>
              <a:rPr lang="ru-RU" b="1" dirty="0">
                <a:solidFill>
                  <a:srgbClr val="000000"/>
                </a:solidFill>
              </a:rPr>
              <a:t>3-я </a:t>
            </a:r>
            <a:r>
              <a:rPr lang="ru-RU" b="1" dirty="0" smtClean="0">
                <a:solidFill>
                  <a:srgbClr val="000000"/>
                </a:solidFill>
              </a:rPr>
              <a:t>стадия «Истощение»</a:t>
            </a:r>
            <a:endParaRPr lang="ru-RU" sz="4400" b="1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эмоциональный дефицит,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эмоциональная отстраненность,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личностная отстраненность,</a:t>
            </a:r>
            <a:endParaRPr lang="ru-RU" sz="4000" dirty="0">
              <a:solidFill>
                <a:srgbClr val="000000"/>
              </a:solidFill>
            </a:endParaRPr>
          </a:p>
          <a:p>
            <a:pPr lvl="1"/>
            <a:r>
              <a:rPr lang="ru-RU" dirty="0">
                <a:solidFill>
                  <a:srgbClr val="000000"/>
                </a:solidFill>
              </a:rPr>
              <a:t>психосоматические и психовегетативные нарушения.</a:t>
            </a:r>
            <a:endParaRPr lang="ru-RU" sz="40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03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рофессиональные </a:t>
            </a:r>
            <a:r>
              <a:rPr lang="ru-RU" dirty="0">
                <a:solidFill>
                  <a:srgbClr val="000000"/>
                </a:solidFill>
              </a:rPr>
              <a:t>деформации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ru-RU" dirty="0">
                <a:solidFill>
                  <a:srgbClr val="000000"/>
                </a:solidFill>
              </a:rPr>
              <a:t>процесс трансформации профессионального развития человека под влиянием профессиональной деятельности, в результате которого у работника появляются </a:t>
            </a:r>
            <a:r>
              <a:rPr lang="ru-RU" b="1" dirty="0">
                <a:solidFill>
                  <a:srgbClr val="000000"/>
                </a:solidFill>
              </a:rPr>
              <a:t>нежелательные личностные новообразования</a:t>
            </a:r>
            <a:r>
              <a:rPr lang="ru-RU" dirty="0">
                <a:solidFill>
                  <a:srgbClr val="000000"/>
                </a:solidFill>
              </a:rPr>
              <a:t>, отражающие специфику профессии и проявляющиеся как в профессиональной сфере, так и вне ее, в сфере взаимоотношений с другими людьми.</a:t>
            </a:r>
          </a:p>
          <a:p>
            <a:r>
              <a:rPr lang="ru-RU" sz="2100" i="1" dirty="0" smtClean="0">
                <a:solidFill>
                  <a:srgbClr val="000000"/>
                </a:solidFill>
              </a:rPr>
              <a:t>прогрессивное развитие </a:t>
            </a:r>
            <a:r>
              <a:rPr lang="ru-RU" sz="2100" i="1" dirty="0">
                <a:solidFill>
                  <a:srgbClr val="000000"/>
                </a:solidFill>
              </a:rPr>
              <a:t>определенных черт характера, познавательных образований, мотивов, профессионально-значимых качеств необходимых в силу особой специализации деятельности, при которой гипертрофированное развитие определенных характеристик приводит к тому, что они начинают проявляться не только в профессиональной деятельности, но и проникают в другие сферы жизни человека [</a:t>
            </a:r>
            <a:r>
              <a:rPr lang="ru-RU" sz="2100" i="1" dirty="0" err="1">
                <a:solidFill>
                  <a:srgbClr val="000000"/>
                </a:solidFill>
              </a:rPr>
              <a:t>Дружилов</a:t>
            </a:r>
            <a:r>
              <a:rPr lang="ru-RU" sz="2100" i="1" dirty="0">
                <a:solidFill>
                  <a:srgbClr val="000000"/>
                </a:solidFill>
              </a:rPr>
              <a:t> С.А</a:t>
            </a:r>
            <a:r>
              <a:rPr lang="ru-RU" sz="2100" i="1" dirty="0" smtClean="0">
                <a:solidFill>
                  <a:srgbClr val="000000"/>
                </a:solidFill>
              </a:rPr>
              <a:t>.; </a:t>
            </a:r>
            <a:r>
              <a:rPr lang="ru-RU" sz="2100" i="1" dirty="0" err="1">
                <a:solidFill>
                  <a:srgbClr val="000000"/>
                </a:solidFill>
              </a:rPr>
              <a:t>Зеер</a:t>
            </a:r>
            <a:r>
              <a:rPr lang="ru-RU" sz="2100" i="1" dirty="0">
                <a:solidFill>
                  <a:srgbClr val="000000"/>
                </a:solidFill>
              </a:rPr>
              <a:t> Э.Ф</a:t>
            </a:r>
            <a:r>
              <a:rPr lang="ru-RU" sz="2100" i="1" dirty="0" smtClean="0">
                <a:solidFill>
                  <a:srgbClr val="000000"/>
                </a:solidFill>
              </a:rPr>
              <a:t>.];</a:t>
            </a:r>
          </a:p>
          <a:p>
            <a:pPr lvl="0">
              <a:buFontTx/>
              <a:buChar char="-"/>
            </a:pPr>
            <a:endParaRPr lang="ru-RU" dirty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6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3406</TotalTime>
  <Words>1175</Words>
  <Application>Microsoft Macintosh PowerPoint</Application>
  <PresentationFormat>Экран (4:3)</PresentationFormat>
  <Paragraphs>217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Качество профессиональной деятельности педагога: риски и ресурсы профессионального развития в условиях неопределенности  </vt:lpstr>
      <vt:lpstr>Э.Тоффлер Концепция постиндустриального общества                         (теория 3-й волны)</vt:lpstr>
      <vt:lpstr>Презентация PowerPoint</vt:lpstr>
      <vt:lpstr>Неопределенность </vt:lpstr>
      <vt:lpstr>Профессиональное здоровье</vt:lpstr>
      <vt:lpstr>Презентация PowerPoint</vt:lpstr>
      <vt:lpstr> ПРОФЕССИОНАЛЬНЫЕ ДЕСТРУКЦИИ:  ФАКТОРЫ РАЗВИТИЯ</vt:lpstr>
      <vt:lpstr>Эмоциональное выгорание стадии </vt:lpstr>
      <vt:lpstr>Профессиональные деформации </vt:lpstr>
      <vt:lpstr> Инновационный проект Технологии сохранения  профессионального здоровья педагогов </vt:lpstr>
      <vt:lpstr>Этапы:</vt:lpstr>
      <vt:lpstr>1-й этап</vt:lpstr>
      <vt:lpstr>Целевая программа</vt:lpstr>
      <vt:lpstr> Образовательные затруднения </vt:lpstr>
      <vt:lpstr>Компетентность  (лат. competency -  соответствовать)</vt:lpstr>
      <vt:lpstr>Презентация PowerPoint</vt:lpstr>
      <vt:lpstr>ОЦЕНКА  профессиональной компетентности</vt:lpstr>
      <vt:lpstr>Инновации</vt:lpstr>
      <vt:lpstr>Презентация PowerPoint</vt:lpstr>
      <vt:lpstr>Оценка способности педагога к инновационной деятельности»  (В.А.Сластенин, Л.С.Подымова)</vt:lpstr>
      <vt:lpstr>Способность педагога к инновационной деятельности.</vt:lpstr>
      <vt:lpstr>Эффективное управление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инновационого потенциала педагога как условие повышения качества образования</dc:title>
  <dc:creator>Armagedoon</dc:creator>
  <cp:lastModifiedBy>Юля Селезнева</cp:lastModifiedBy>
  <cp:revision>118</cp:revision>
  <dcterms:created xsi:type="dcterms:W3CDTF">2015-10-31T10:29:45Z</dcterms:created>
  <dcterms:modified xsi:type="dcterms:W3CDTF">2019-03-29T08:30:35Z</dcterms:modified>
</cp:coreProperties>
</file>