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974" r:id="rId2"/>
    <p:sldId id="927" r:id="rId3"/>
    <p:sldId id="976" r:id="rId4"/>
    <p:sldId id="945" r:id="rId5"/>
    <p:sldId id="709" r:id="rId6"/>
    <p:sldId id="946" r:id="rId7"/>
    <p:sldId id="948" r:id="rId8"/>
    <p:sldId id="947" r:id="rId9"/>
    <p:sldId id="944" r:id="rId10"/>
    <p:sldId id="949" r:id="rId11"/>
    <p:sldId id="950" r:id="rId12"/>
    <p:sldId id="952" r:id="rId13"/>
    <p:sldId id="873" r:id="rId14"/>
    <p:sldId id="273" r:id="rId15"/>
    <p:sldId id="953" r:id="rId16"/>
    <p:sldId id="954" r:id="rId17"/>
    <p:sldId id="941" r:id="rId18"/>
    <p:sldId id="955" r:id="rId19"/>
    <p:sldId id="966" r:id="rId20"/>
    <p:sldId id="956" r:id="rId21"/>
    <p:sldId id="958" r:id="rId22"/>
    <p:sldId id="968" r:id="rId23"/>
    <p:sldId id="969" r:id="rId24"/>
    <p:sldId id="975" r:id="rId25"/>
  </p:sldIdLst>
  <p:sldSz cx="9144000" cy="5143500" type="screen16x9"/>
  <p:notesSz cx="9144000" cy="6858000"/>
  <p:defaultTextStyle>
    <a:defPPr>
      <a:defRPr lang="en-US"/>
    </a:defPPr>
    <a:lvl1pPr marL="0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6845"/>
    <a:srgbClr val="E8E8E8"/>
    <a:srgbClr val="E4E4E4"/>
    <a:srgbClr val="C4B16A"/>
    <a:srgbClr val="F5EFDF"/>
    <a:srgbClr val="D8CB9C"/>
    <a:srgbClr val="EBDEBF"/>
    <a:srgbClr val="FEE5CA"/>
    <a:srgbClr val="C7EBE7"/>
    <a:srgbClr val="72952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87" autoAdjust="0"/>
    <p:restoredTop sz="91935" autoAdjust="0"/>
  </p:normalViewPr>
  <p:slideViewPr>
    <p:cSldViewPr snapToObjects="1">
      <p:cViewPr varScale="1">
        <p:scale>
          <a:sx n="91" d="100"/>
          <a:sy n="91" d="100"/>
        </p:scale>
        <p:origin x="-714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7134"/>
    </p:cViewPr>
  </p:sorterViewPr>
  <p:notesViewPr>
    <p:cSldViewPr snapToObjects="1">
      <p:cViewPr varScale="1">
        <p:scale>
          <a:sx n="74" d="100"/>
          <a:sy n="74" d="100"/>
        </p:scale>
        <p:origin x="-1908" y="-96"/>
      </p:cViewPr>
      <p:guideLst>
        <p:guide orient="horz" pos="2160"/>
        <p:guide pos="2880"/>
      </p:guideLst>
    </p:cSldViewPr>
  </p:notesViewPr>
  <p:gridSpacing cx="58989913" cy="589899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E6B6E8-803D-4221-9768-4A1537ECA3D6}" type="doc">
      <dgm:prSet loTypeId="urn:microsoft.com/office/officeart/2005/8/layout/hierarchy2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54F8BA4-8C3B-4FB3-81DF-89638FC585DE}">
      <dgm:prSet phldrT="[Текст]"/>
      <dgm:spPr/>
      <dgm:t>
        <a:bodyPr/>
        <a:lstStyle/>
        <a:p>
          <a:r>
            <a:rPr lang="ru-RU" dirty="0" smtClean="0"/>
            <a:t>Внешняя среда</a:t>
          </a:r>
          <a:endParaRPr lang="ru-RU" dirty="0"/>
        </a:p>
      </dgm:t>
    </dgm:pt>
    <dgm:pt modelId="{4674DF3D-A78F-44B5-BC86-D06015637290}" type="parTrans" cxnId="{9090C7A8-DFA1-4239-9A32-32A1DA011BC7}">
      <dgm:prSet/>
      <dgm:spPr/>
      <dgm:t>
        <a:bodyPr/>
        <a:lstStyle/>
        <a:p>
          <a:endParaRPr lang="ru-RU"/>
        </a:p>
      </dgm:t>
    </dgm:pt>
    <dgm:pt modelId="{22360642-2AA1-4D98-A174-BC7F63E2F48E}" type="sibTrans" cxnId="{9090C7A8-DFA1-4239-9A32-32A1DA011BC7}">
      <dgm:prSet/>
      <dgm:spPr/>
      <dgm:t>
        <a:bodyPr/>
        <a:lstStyle/>
        <a:p>
          <a:endParaRPr lang="ru-RU"/>
        </a:p>
      </dgm:t>
    </dgm:pt>
    <dgm:pt modelId="{8207AAA0-647B-4B02-B1F0-6F4730332004}">
      <dgm:prSet phldrT="[Текст]"/>
      <dgm:spPr/>
      <dgm:t>
        <a:bodyPr/>
        <a:lstStyle/>
        <a:p>
          <a:r>
            <a:rPr lang="ru-RU" dirty="0" smtClean="0"/>
            <a:t>Макросфера</a:t>
          </a:r>
          <a:endParaRPr lang="ru-RU" dirty="0"/>
        </a:p>
      </dgm:t>
    </dgm:pt>
    <dgm:pt modelId="{A93FF79D-F6C4-4A60-BB90-3A904A75FE7A}" type="parTrans" cxnId="{AEEF583A-AA29-45C6-B331-F1386638F522}">
      <dgm:prSet/>
      <dgm:spPr>
        <a:ln w="63500"/>
      </dgm:spPr>
      <dgm:t>
        <a:bodyPr/>
        <a:lstStyle/>
        <a:p>
          <a:endParaRPr lang="ru-RU"/>
        </a:p>
      </dgm:t>
    </dgm:pt>
    <dgm:pt modelId="{CFA30392-9EE0-4DD4-B3AC-01C8BBAB71F6}" type="sibTrans" cxnId="{AEEF583A-AA29-45C6-B331-F1386638F522}">
      <dgm:prSet/>
      <dgm:spPr/>
      <dgm:t>
        <a:bodyPr/>
        <a:lstStyle/>
        <a:p>
          <a:endParaRPr lang="ru-RU"/>
        </a:p>
      </dgm:t>
    </dgm:pt>
    <dgm:pt modelId="{E9494635-2692-4197-A31C-4DE485B95906}">
      <dgm:prSet phldrT="[Текст]"/>
      <dgm:spPr/>
      <dgm:t>
        <a:bodyPr/>
        <a:lstStyle/>
        <a:p>
          <a:r>
            <a:rPr lang="ru-RU" dirty="0" smtClean="0"/>
            <a:t>социальная, технологическая</a:t>
          </a:r>
          <a:endParaRPr lang="ru-RU" dirty="0"/>
        </a:p>
      </dgm:t>
    </dgm:pt>
    <dgm:pt modelId="{52B669A8-6539-4468-8303-74AAEF577157}" type="parTrans" cxnId="{8CC623D4-78DE-43E3-8CA5-7E74F0FE197E}">
      <dgm:prSet/>
      <dgm:spPr>
        <a:ln w="63500"/>
      </dgm:spPr>
      <dgm:t>
        <a:bodyPr/>
        <a:lstStyle/>
        <a:p>
          <a:endParaRPr lang="ru-RU"/>
        </a:p>
      </dgm:t>
    </dgm:pt>
    <dgm:pt modelId="{3F1A32BE-4EC5-453F-9A49-32351623F0CF}" type="sibTrans" cxnId="{8CC623D4-78DE-43E3-8CA5-7E74F0FE197E}">
      <dgm:prSet/>
      <dgm:spPr/>
      <dgm:t>
        <a:bodyPr/>
        <a:lstStyle/>
        <a:p>
          <a:endParaRPr lang="ru-RU"/>
        </a:p>
      </dgm:t>
    </dgm:pt>
    <dgm:pt modelId="{E37FF125-3999-4F2D-8331-719E3EAA9178}">
      <dgm:prSet phldrT="[Текст]"/>
      <dgm:spPr/>
      <dgm:t>
        <a:bodyPr/>
        <a:lstStyle/>
        <a:p>
          <a:r>
            <a:rPr lang="ru-RU" dirty="0" smtClean="0"/>
            <a:t>экономическая, политическая</a:t>
          </a:r>
          <a:endParaRPr lang="ru-RU" dirty="0"/>
        </a:p>
      </dgm:t>
    </dgm:pt>
    <dgm:pt modelId="{7E376DA0-B4D8-453D-A1FD-9E8A7FA6131F}" type="parTrans" cxnId="{4E40E600-C982-4E68-8781-33E874A37343}">
      <dgm:prSet/>
      <dgm:spPr>
        <a:ln w="63500"/>
      </dgm:spPr>
      <dgm:t>
        <a:bodyPr/>
        <a:lstStyle/>
        <a:p>
          <a:endParaRPr lang="ru-RU"/>
        </a:p>
      </dgm:t>
    </dgm:pt>
    <dgm:pt modelId="{EE28972F-F748-4386-9C47-05855AE40636}" type="sibTrans" cxnId="{4E40E600-C982-4E68-8781-33E874A37343}">
      <dgm:prSet/>
      <dgm:spPr/>
      <dgm:t>
        <a:bodyPr/>
        <a:lstStyle/>
        <a:p>
          <a:endParaRPr lang="ru-RU"/>
        </a:p>
      </dgm:t>
    </dgm:pt>
    <dgm:pt modelId="{DDDCD7B5-E662-4751-A741-D53F33D98D67}">
      <dgm:prSet phldrT="[Текст]"/>
      <dgm:spPr/>
      <dgm:t>
        <a:bodyPr/>
        <a:lstStyle/>
        <a:p>
          <a:r>
            <a:rPr lang="ru-RU" dirty="0" smtClean="0"/>
            <a:t>Микросфера</a:t>
          </a:r>
          <a:endParaRPr lang="ru-RU" dirty="0"/>
        </a:p>
      </dgm:t>
    </dgm:pt>
    <dgm:pt modelId="{99B6C442-0842-4514-8662-72FD7FB2DAE1}" type="parTrans" cxnId="{67F6186A-F388-4E5F-A323-5893F3DEAB63}">
      <dgm:prSet/>
      <dgm:spPr>
        <a:ln w="63500"/>
      </dgm:spPr>
      <dgm:t>
        <a:bodyPr/>
        <a:lstStyle/>
        <a:p>
          <a:endParaRPr lang="ru-RU"/>
        </a:p>
      </dgm:t>
    </dgm:pt>
    <dgm:pt modelId="{88EB6F9A-D53C-4CE1-8D16-1C576E76328A}" type="sibTrans" cxnId="{67F6186A-F388-4E5F-A323-5893F3DEAB63}">
      <dgm:prSet/>
      <dgm:spPr/>
      <dgm:t>
        <a:bodyPr/>
        <a:lstStyle/>
        <a:p>
          <a:endParaRPr lang="ru-RU"/>
        </a:p>
      </dgm:t>
    </dgm:pt>
    <dgm:pt modelId="{A6F96AE9-3632-4AB4-AD2E-1735699D6E48}">
      <dgm:prSet phldrT="[Текст]"/>
      <dgm:spPr/>
      <dgm:t>
        <a:bodyPr/>
        <a:lstStyle/>
        <a:p>
          <a:r>
            <a:rPr lang="ru-RU" dirty="0" smtClean="0"/>
            <a:t>конкуренты, поставщики, потребители</a:t>
          </a:r>
          <a:endParaRPr lang="ru-RU" dirty="0"/>
        </a:p>
      </dgm:t>
    </dgm:pt>
    <dgm:pt modelId="{8CB880FB-10FB-4D1E-A917-B0CFABA8788E}" type="parTrans" cxnId="{EC57226A-7430-456E-81F7-9E20EC301840}">
      <dgm:prSet/>
      <dgm:spPr>
        <a:ln w="63500"/>
      </dgm:spPr>
      <dgm:t>
        <a:bodyPr/>
        <a:lstStyle/>
        <a:p>
          <a:endParaRPr lang="ru-RU"/>
        </a:p>
      </dgm:t>
    </dgm:pt>
    <dgm:pt modelId="{4E881F6B-50A5-4F53-AC41-F7B8D73ABF1C}" type="sibTrans" cxnId="{EC57226A-7430-456E-81F7-9E20EC301840}">
      <dgm:prSet/>
      <dgm:spPr/>
      <dgm:t>
        <a:bodyPr/>
        <a:lstStyle/>
        <a:p>
          <a:endParaRPr lang="ru-RU"/>
        </a:p>
      </dgm:t>
    </dgm:pt>
    <dgm:pt modelId="{01948EE8-08C0-41D9-B3C9-3520787B0060}" type="pres">
      <dgm:prSet presAssocID="{D9E6B6E8-803D-4221-9768-4A1537ECA3D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33D175-491A-4339-8E2A-CA72EB7339B5}" type="pres">
      <dgm:prSet presAssocID="{354F8BA4-8C3B-4FB3-81DF-89638FC585DE}" presName="root1" presStyleCnt="0"/>
      <dgm:spPr/>
    </dgm:pt>
    <dgm:pt modelId="{F940F930-7CBC-4707-B35E-29486AFDDE4B}" type="pres">
      <dgm:prSet presAssocID="{354F8BA4-8C3B-4FB3-81DF-89638FC585DE}" presName="LevelOneTextNode" presStyleLbl="node0" presStyleIdx="0" presStyleCnt="1" custScaleY="2027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B489B1-7EAA-4600-AF67-2A75071474B2}" type="pres">
      <dgm:prSet presAssocID="{354F8BA4-8C3B-4FB3-81DF-89638FC585DE}" presName="level2hierChild" presStyleCnt="0"/>
      <dgm:spPr/>
    </dgm:pt>
    <dgm:pt modelId="{4E012FD4-F865-4E0C-8BCB-48BDCECADAD7}" type="pres">
      <dgm:prSet presAssocID="{A93FF79D-F6C4-4A60-BB90-3A904A75FE7A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554333EB-D28B-414E-88D2-84E3281BDDDE}" type="pres">
      <dgm:prSet presAssocID="{A93FF79D-F6C4-4A60-BB90-3A904A75FE7A}" presName="connTx" presStyleLbl="parChTrans1D2" presStyleIdx="0" presStyleCnt="2"/>
      <dgm:spPr/>
      <dgm:t>
        <a:bodyPr/>
        <a:lstStyle/>
        <a:p>
          <a:endParaRPr lang="ru-RU"/>
        </a:p>
      </dgm:t>
    </dgm:pt>
    <dgm:pt modelId="{1B2994D4-037C-40F0-94C4-4151B723158B}" type="pres">
      <dgm:prSet presAssocID="{8207AAA0-647B-4B02-B1F0-6F4730332004}" presName="root2" presStyleCnt="0"/>
      <dgm:spPr/>
    </dgm:pt>
    <dgm:pt modelId="{69F10468-ACA3-4AF1-83E0-FAE2522043AA}" type="pres">
      <dgm:prSet presAssocID="{8207AAA0-647B-4B02-B1F0-6F4730332004}" presName="LevelTwoTextNode" presStyleLbl="node2" presStyleIdx="0" presStyleCnt="2" custScaleY="1444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B8BDF4-4046-40B6-A93A-9DFA800DFC0B}" type="pres">
      <dgm:prSet presAssocID="{8207AAA0-647B-4B02-B1F0-6F4730332004}" presName="level3hierChild" presStyleCnt="0"/>
      <dgm:spPr/>
    </dgm:pt>
    <dgm:pt modelId="{E12213D8-3F9D-448E-8AFF-3E2E8BD2BBD0}" type="pres">
      <dgm:prSet presAssocID="{52B669A8-6539-4468-8303-74AAEF577157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62C63264-4185-40E4-A396-37B142B65EC0}" type="pres">
      <dgm:prSet presAssocID="{52B669A8-6539-4468-8303-74AAEF577157}" presName="connTx" presStyleLbl="parChTrans1D3" presStyleIdx="0" presStyleCnt="3"/>
      <dgm:spPr/>
      <dgm:t>
        <a:bodyPr/>
        <a:lstStyle/>
        <a:p>
          <a:endParaRPr lang="ru-RU"/>
        </a:p>
      </dgm:t>
    </dgm:pt>
    <dgm:pt modelId="{0E1B25F3-0DA5-4334-A41B-1049B79BA026}" type="pres">
      <dgm:prSet presAssocID="{E9494635-2692-4197-A31C-4DE485B95906}" presName="root2" presStyleCnt="0"/>
      <dgm:spPr/>
    </dgm:pt>
    <dgm:pt modelId="{8AEA4E0F-FD2A-4C82-9CD1-3D73BFA0C2F4}" type="pres">
      <dgm:prSet presAssocID="{E9494635-2692-4197-A31C-4DE485B95906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0B5236-F71F-4875-BB16-92E5ACA4324F}" type="pres">
      <dgm:prSet presAssocID="{E9494635-2692-4197-A31C-4DE485B95906}" presName="level3hierChild" presStyleCnt="0"/>
      <dgm:spPr/>
    </dgm:pt>
    <dgm:pt modelId="{BE286538-3DC8-4B0F-9750-214164C52DFF}" type="pres">
      <dgm:prSet presAssocID="{7E376DA0-B4D8-453D-A1FD-9E8A7FA6131F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C5DAF5B2-330B-4F62-AB87-BC067B0ABD01}" type="pres">
      <dgm:prSet presAssocID="{7E376DA0-B4D8-453D-A1FD-9E8A7FA6131F}" presName="connTx" presStyleLbl="parChTrans1D3" presStyleIdx="1" presStyleCnt="3"/>
      <dgm:spPr/>
      <dgm:t>
        <a:bodyPr/>
        <a:lstStyle/>
        <a:p>
          <a:endParaRPr lang="ru-RU"/>
        </a:p>
      </dgm:t>
    </dgm:pt>
    <dgm:pt modelId="{6998412F-E233-4A0A-BE43-26C70BADF5AE}" type="pres">
      <dgm:prSet presAssocID="{E37FF125-3999-4F2D-8331-719E3EAA9178}" presName="root2" presStyleCnt="0"/>
      <dgm:spPr/>
    </dgm:pt>
    <dgm:pt modelId="{3EEB6528-A0EC-4F37-8E90-789648AEF484}" type="pres">
      <dgm:prSet presAssocID="{E37FF125-3999-4F2D-8331-719E3EAA9178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CF43D9-D8E0-4954-8639-8DE963E39D6F}" type="pres">
      <dgm:prSet presAssocID="{E37FF125-3999-4F2D-8331-719E3EAA9178}" presName="level3hierChild" presStyleCnt="0"/>
      <dgm:spPr/>
    </dgm:pt>
    <dgm:pt modelId="{F1D47C8E-5784-4BDD-BC6E-6C8F3A1FDF98}" type="pres">
      <dgm:prSet presAssocID="{99B6C442-0842-4514-8662-72FD7FB2DAE1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6D6FE978-0E24-4E33-8E53-6097EED3297C}" type="pres">
      <dgm:prSet presAssocID="{99B6C442-0842-4514-8662-72FD7FB2DAE1}" presName="connTx" presStyleLbl="parChTrans1D2" presStyleIdx="1" presStyleCnt="2"/>
      <dgm:spPr/>
      <dgm:t>
        <a:bodyPr/>
        <a:lstStyle/>
        <a:p>
          <a:endParaRPr lang="ru-RU"/>
        </a:p>
      </dgm:t>
    </dgm:pt>
    <dgm:pt modelId="{F71685D0-8B77-4732-8C90-D3EE7C1F7DCA}" type="pres">
      <dgm:prSet presAssocID="{DDDCD7B5-E662-4751-A741-D53F33D98D67}" presName="root2" presStyleCnt="0"/>
      <dgm:spPr/>
    </dgm:pt>
    <dgm:pt modelId="{9A329305-50A2-44C0-960F-7A66907FD977}" type="pres">
      <dgm:prSet presAssocID="{DDDCD7B5-E662-4751-A741-D53F33D98D67}" presName="LevelTwoTextNode" presStyleLbl="node2" presStyleIdx="1" presStyleCnt="2" custScaleY="143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080402-AAAF-40CD-BEF9-60CB765C9C33}" type="pres">
      <dgm:prSet presAssocID="{DDDCD7B5-E662-4751-A741-D53F33D98D67}" presName="level3hierChild" presStyleCnt="0"/>
      <dgm:spPr/>
    </dgm:pt>
    <dgm:pt modelId="{55ACA9B7-5ADF-4E04-A2FC-ADD49A65A9A0}" type="pres">
      <dgm:prSet presAssocID="{8CB880FB-10FB-4D1E-A917-B0CFABA8788E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2C65AA20-05C0-4B55-8838-E8B53B2BB8CF}" type="pres">
      <dgm:prSet presAssocID="{8CB880FB-10FB-4D1E-A917-B0CFABA8788E}" presName="connTx" presStyleLbl="parChTrans1D3" presStyleIdx="2" presStyleCnt="3"/>
      <dgm:spPr/>
      <dgm:t>
        <a:bodyPr/>
        <a:lstStyle/>
        <a:p>
          <a:endParaRPr lang="ru-RU"/>
        </a:p>
      </dgm:t>
    </dgm:pt>
    <dgm:pt modelId="{41E3BF46-3219-4ADE-8820-40B28816418D}" type="pres">
      <dgm:prSet presAssocID="{A6F96AE9-3632-4AB4-AD2E-1735699D6E48}" presName="root2" presStyleCnt="0"/>
      <dgm:spPr/>
    </dgm:pt>
    <dgm:pt modelId="{3C3D2605-CB35-4039-B196-5B3F9A7A8C4A}" type="pres">
      <dgm:prSet presAssocID="{A6F96AE9-3632-4AB4-AD2E-1735699D6E48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30FB76-E4B9-40EA-8ECE-F178E16B26FC}" type="pres">
      <dgm:prSet presAssocID="{A6F96AE9-3632-4AB4-AD2E-1735699D6E48}" presName="level3hierChild" presStyleCnt="0"/>
      <dgm:spPr/>
    </dgm:pt>
  </dgm:ptLst>
  <dgm:cxnLst>
    <dgm:cxn modelId="{9090C7A8-DFA1-4239-9A32-32A1DA011BC7}" srcId="{D9E6B6E8-803D-4221-9768-4A1537ECA3D6}" destId="{354F8BA4-8C3B-4FB3-81DF-89638FC585DE}" srcOrd="0" destOrd="0" parTransId="{4674DF3D-A78F-44B5-BC86-D06015637290}" sibTransId="{22360642-2AA1-4D98-A174-BC7F63E2F48E}"/>
    <dgm:cxn modelId="{F1DE47E5-44A2-4BC5-9F3E-D225A77D737D}" type="presOf" srcId="{DDDCD7B5-E662-4751-A741-D53F33D98D67}" destId="{9A329305-50A2-44C0-960F-7A66907FD977}" srcOrd="0" destOrd="0" presId="urn:microsoft.com/office/officeart/2005/8/layout/hierarchy2"/>
    <dgm:cxn modelId="{55B053FA-FBDE-41D2-ABF4-CB813DCEC155}" type="presOf" srcId="{7E376DA0-B4D8-453D-A1FD-9E8A7FA6131F}" destId="{BE286538-3DC8-4B0F-9750-214164C52DFF}" srcOrd="0" destOrd="0" presId="urn:microsoft.com/office/officeart/2005/8/layout/hierarchy2"/>
    <dgm:cxn modelId="{4E40E600-C982-4E68-8781-33E874A37343}" srcId="{8207AAA0-647B-4B02-B1F0-6F4730332004}" destId="{E37FF125-3999-4F2D-8331-719E3EAA9178}" srcOrd="1" destOrd="0" parTransId="{7E376DA0-B4D8-453D-A1FD-9E8A7FA6131F}" sibTransId="{EE28972F-F748-4386-9C47-05855AE40636}"/>
    <dgm:cxn modelId="{EC57226A-7430-456E-81F7-9E20EC301840}" srcId="{DDDCD7B5-E662-4751-A741-D53F33D98D67}" destId="{A6F96AE9-3632-4AB4-AD2E-1735699D6E48}" srcOrd="0" destOrd="0" parTransId="{8CB880FB-10FB-4D1E-A917-B0CFABA8788E}" sibTransId="{4E881F6B-50A5-4F53-AC41-F7B8D73ABF1C}"/>
    <dgm:cxn modelId="{070F9CD7-8C9E-4C37-B20E-712A22BB45FA}" type="presOf" srcId="{E37FF125-3999-4F2D-8331-719E3EAA9178}" destId="{3EEB6528-A0EC-4F37-8E90-789648AEF484}" srcOrd="0" destOrd="0" presId="urn:microsoft.com/office/officeart/2005/8/layout/hierarchy2"/>
    <dgm:cxn modelId="{AEEF583A-AA29-45C6-B331-F1386638F522}" srcId="{354F8BA4-8C3B-4FB3-81DF-89638FC585DE}" destId="{8207AAA0-647B-4B02-B1F0-6F4730332004}" srcOrd="0" destOrd="0" parTransId="{A93FF79D-F6C4-4A60-BB90-3A904A75FE7A}" sibTransId="{CFA30392-9EE0-4DD4-B3AC-01C8BBAB71F6}"/>
    <dgm:cxn modelId="{1D7EF7BE-163F-4E23-9C02-D65D94D15AA7}" type="presOf" srcId="{8CB880FB-10FB-4D1E-A917-B0CFABA8788E}" destId="{2C65AA20-05C0-4B55-8838-E8B53B2BB8CF}" srcOrd="1" destOrd="0" presId="urn:microsoft.com/office/officeart/2005/8/layout/hierarchy2"/>
    <dgm:cxn modelId="{2D6CFCB5-FEC5-4B76-8D72-55F9703437B2}" type="presOf" srcId="{E9494635-2692-4197-A31C-4DE485B95906}" destId="{8AEA4E0F-FD2A-4C82-9CD1-3D73BFA0C2F4}" srcOrd="0" destOrd="0" presId="urn:microsoft.com/office/officeart/2005/8/layout/hierarchy2"/>
    <dgm:cxn modelId="{79005708-A6DA-4F69-9111-5C62515D3749}" type="presOf" srcId="{A93FF79D-F6C4-4A60-BB90-3A904A75FE7A}" destId="{4E012FD4-F865-4E0C-8BCB-48BDCECADAD7}" srcOrd="0" destOrd="0" presId="urn:microsoft.com/office/officeart/2005/8/layout/hierarchy2"/>
    <dgm:cxn modelId="{CD2725AB-4E84-4644-A695-7956AD2D4662}" type="presOf" srcId="{7E376DA0-B4D8-453D-A1FD-9E8A7FA6131F}" destId="{C5DAF5B2-330B-4F62-AB87-BC067B0ABD01}" srcOrd="1" destOrd="0" presId="urn:microsoft.com/office/officeart/2005/8/layout/hierarchy2"/>
    <dgm:cxn modelId="{104BEF62-7174-4A10-AACD-24FDB4F6D725}" type="presOf" srcId="{8CB880FB-10FB-4D1E-A917-B0CFABA8788E}" destId="{55ACA9B7-5ADF-4E04-A2FC-ADD49A65A9A0}" srcOrd="0" destOrd="0" presId="urn:microsoft.com/office/officeart/2005/8/layout/hierarchy2"/>
    <dgm:cxn modelId="{458843B2-E1B8-45B5-825F-DB3291A84487}" type="presOf" srcId="{8207AAA0-647B-4B02-B1F0-6F4730332004}" destId="{69F10468-ACA3-4AF1-83E0-FAE2522043AA}" srcOrd="0" destOrd="0" presId="urn:microsoft.com/office/officeart/2005/8/layout/hierarchy2"/>
    <dgm:cxn modelId="{66ED4879-8D80-4FCC-829D-5540D485FF02}" type="presOf" srcId="{52B669A8-6539-4468-8303-74AAEF577157}" destId="{E12213D8-3F9D-448E-8AFF-3E2E8BD2BBD0}" srcOrd="0" destOrd="0" presId="urn:microsoft.com/office/officeart/2005/8/layout/hierarchy2"/>
    <dgm:cxn modelId="{25FFD692-A542-427D-8492-E896FD5C831A}" type="presOf" srcId="{99B6C442-0842-4514-8662-72FD7FB2DAE1}" destId="{6D6FE978-0E24-4E33-8E53-6097EED3297C}" srcOrd="1" destOrd="0" presId="urn:microsoft.com/office/officeart/2005/8/layout/hierarchy2"/>
    <dgm:cxn modelId="{7B767459-F4BD-43A5-8412-0F8A15551FA2}" type="presOf" srcId="{99B6C442-0842-4514-8662-72FD7FB2DAE1}" destId="{F1D47C8E-5784-4BDD-BC6E-6C8F3A1FDF98}" srcOrd="0" destOrd="0" presId="urn:microsoft.com/office/officeart/2005/8/layout/hierarchy2"/>
    <dgm:cxn modelId="{2AA44FC0-1CB2-4892-BD7E-17CB53F017C0}" type="presOf" srcId="{A6F96AE9-3632-4AB4-AD2E-1735699D6E48}" destId="{3C3D2605-CB35-4039-B196-5B3F9A7A8C4A}" srcOrd="0" destOrd="0" presId="urn:microsoft.com/office/officeart/2005/8/layout/hierarchy2"/>
    <dgm:cxn modelId="{67F6186A-F388-4E5F-A323-5893F3DEAB63}" srcId="{354F8BA4-8C3B-4FB3-81DF-89638FC585DE}" destId="{DDDCD7B5-E662-4751-A741-D53F33D98D67}" srcOrd="1" destOrd="0" parTransId="{99B6C442-0842-4514-8662-72FD7FB2DAE1}" sibTransId="{88EB6F9A-D53C-4CE1-8D16-1C576E76328A}"/>
    <dgm:cxn modelId="{E7712632-D78B-4840-B9C3-DEDE0DB216BB}" type="presOf" srcId="{A93FF79D-F6C4-4A60-BB90-3A904A75FE7A}" destId="{554333EB-D28B-414E-88D2-84E3281BDDDE}" srcOrd="1" destOrd="0" presId="urn:microsoft.com/office/officeart/2005/8/layout/hierarchy2"/>
    <dgm:cxn modelId="{F3A8BD9D-A490-4045-A5A5-DE1DB7092CDC}" type="presOf" srcId="{354F8BA4-8C3B-4FB3-81DF-89638FC585DE}" destId="{F940F930-7CBC-4707-B35E-29486AFDDE4B}" srcOrd="0" destOrd="0" presId="urn:microsoft.com/office/officeart/2005/8/layout/hierarchy2"/>
    <dgm:cxn modelId="{8CC623D4-78DE-43E3-8CA5-7E74F0FE197E}" srcId="{8207AAA0-647B-4B02-B1F0-6F4730332004}" destId="{E9494635-2692-4197-A31C-4DE485B95906}" srcOrd="0" destOrd="0" parTransId="{52B669A8-6539-4468-8303-74AAEF577157}" sibTransId="{3F1A32BE-4EC5-453F-9A49-32351623F0CF}"/>
    <dgm:cxn modelId="{65F9FDF4-A394-4E1F-B4D5-0F80E225020C}" type="presOf" srcId="{52B669A8-6539-4468-8303-74AAEF577157}" destId="{62C63264-4185-40E4-A396-37B142B65EC0}" srcOrd="1" destOrd="0" presId="urn:microsoft.com/office/officeart/2005/8/layout/hierarchy2"/>
    <dgm:cxn modelId="{5859286B-C8B7-47E5-A40E-42EDCAD0D738}" type="presOf" srcId="{D9E6B6E8-803D-4221-9768-4A1537ECA3D6}" destId="{01948EE8-08C0-41D9-B3C9-3520787B0060}" srcOrd="0" destOrd="0" presId="urn:microsoft.com/office/officeart/2005/8/layout/hierarchy2"/>
    <dgm:cxn modelId="{0E505F3E-37EA-403D-B713-559127D3BEBE}" type="presParOf" srcId="{01948EE8-08C0-41D9-B3C9-3520787B0060}" destId="{3433D175-491A-4339-8E2A-CA72EB7339B5}" srcOrd="0" destOrd="0" presId="urn:microsoft.com/office/officeart/2005/8/layout/hierarchy2"/>
    <dgm:cxn modelId="{CCED3FC5-91DA-431E-A747-23C17F87B550}" type="presParOf" srcId="{3433D175-491A-4339-8E2A-CA72EB7339B5}" destId="{F940F930-7CBC-4707-B35E-29486AFDDE4B}" srcOrd="0" destOrd="0" presId="urn:microsoft.com/office/officeart/2005/8/layout/hierarchy2"/>
    <dgm:cxn modelId="{629FD5D7-0808-4D4C-BE15-DAD4052CEE57}" type="presParOf" srcId="{3433D175-491A-4339-8E2A-CA72EB7339B5}" destId="{D8B489B1-7EAA-4600-AF67-2A75071474B2}" srcOrd="1" destOrd="0" presId="urn:microsoft.com/office/officeart/2005/8/layout/hierarchy2"/>
    <dgm:cxn modelId="{143AF36F-A05D-40B0-8D04-DC06A03B6FB0}" type="presParOf" srcId="{D8B489B1-7EAA-4600-AF67-2A75071474B2}" destId="{4E012FD4-F865-4E0C-8BCB-48BDCECADAD7}" srcOrd="0" destOrd="0" presId="urn:microsoft.com/office/officeart/2005/8/layout/hierarchy2"/>
    <dgm:cxn modelId="{257AF71D-3E00-49E4-93ED-CF6BC0CA4D4B}" type="presParOf" srcId="{4E012FD4-F865-4E0C-8BCB-48BDCECADAD7}" destId="{554333EB-D28B-414E-88D2-84E3281BDDDE}" srcOrd="0" destOrd="0" presId="urn:microsoft.com/office/officeart/2005/8/layout/hierarchy2"/>
    <dgm:cxn modelId="{774B2427-9DD3-43B7-888E-E849CF9160B2}" type="presParOf" srcId="{D8B489B1-7EAA-4600-AF67-2A75071474B2}" destId="{1B2994D4-037C-40F0-94C4-4151B723158B}" srcOrd="1" destOrd="0" presId="urn:microsoft.com/office/officeart/2005/8/layout/hierarchy2"/>
    <dgm:cxn modelId="{C4A2EAC4-7EA8-4EFB-9B77-3EC0DD9C28CC}" type="presParOf" srcId="{1B2994D4-037C-40F0-94C4-4151B723158B}" destId="{69F10468-ACA3-4AF1-83E0-FAE2522043AA}" srcOrd="0" destOrd="0" presId="urn:microsoft.com/office/officeart/2005/8/layout/hierarchy2"/>
    <dgm:cxn modelId="{0ED187A4-395E-4D66-8E4E-7FC925ADED9F}" type="presParOf" srcId="{1B2994D4-037C-40F0-94C4-4151B723158B}" destId="{A9B8BDF4-4046-40B6-A93A-9DFA800DFC0B}" srcOrd="1" destOrd="0" presId="urn:microsoft.com/office/officeart/2005/8/layout/hierarchy2"/>
    <dgm:cxn modelId="{AF4374E6-A82D-439E-AE1E-8DF67CB9436B}" type="presParOf" srcId="{A9B8BDF4-4046-40B6-A93A-9DFA800DFC0B}" destId="{E12213D8-3F9D-448E-8AFF-3E2E8BD2BBD0}" srcOrd="0" destOrd="0" presId="urn:microsoft.com/office/officeart/2005/8/layout/hierarchy2"/>
    <dgm:cxn modelId="{D73C3E4E-BFE2-4657-A578-CCC0574615FF}" type="presParOf" srcId="{E12213D8-3F9D-448E-8AFF-3E2E8BD2BBD0}" destId="{62C63264-4185-40E4-A396-37B142B65EC0}" srcOrd="0" destOrd="0" presId="urn:microsoft.com/office/officeart/2005/8/layout/hierarchy2"/>
    <dgm:cxn modelId="{87BB9BFF-FCA9-46BF-BC6D-11C94B94DD9E}" type="presParOf" srcId="{A9B8BDF4-4046-40B6-A93A-9DFA800DFC0B}" destId="{0E1B25F3-0DA5-4334-A41B-1049B79BA026}" srcOrd="1" destOrd="0" presId="urn:microsoft.com/office/officeart/2005/8/layout/hierarchy2"/>
    <dgm:cxn modelId="{5A1EA304-92D2-4F1C-912F-A8099508D874}" type="presParOf" srcId="{0E1B25F3-0DA5-4334-A41B-1049B79BA026}" destId="{8AEA4E0F-FD2A-4C82-9CD1-3D73BFA0C2F4}" srcOrd="0" destOrd="0" presId="urn:microsoft.com/office/officeart/2005/8/layout/hierarchy2"/>
    <dgm:cxn modelId="{2295BDB4-85D3-42D9-82CC-48855B15A67A}" type="presParOf" srcId="{0E1B25F3-0DA5-4334-A41B-1049B79BA026}" destId="{1A0B5236-F71F-4875-BB16-92E5ACA4324F}" srcOrd="1" destOrd="0" presId="urn:microsoft.com/office/officeart/2005/8/layout/hierarchy2"/>
    <dgm:cxn modelId="{A73E9DFC-0E52-40E1-BB7B-2B8E9C5DB934}" type="presParOf" srcId="{A9B8BDF4-4046-40B6-A93A-9DFA800DFC0B}" destId="{BE286538-3DC8-4B0F-9750-214164C52DFF}" srcOrd="2" destOrd="0" presId="urn:microsoft.com/office/officeart/2005/8/layout/hierarchy2"/>
    <dgm:cxn modelId="{46BB27A1-2C6B-4F32-BFBF-F8E373F9F3E7}" type="presParOf" srcId="{BE286538-3DC8-4B0F-9750-214164C52DFF}" destId="{C5DAF5B2-330B-4F62-AB87-BC067B0ABD01}" srcOrd="0" destOrd="0" presId="urn:microsoft.com/office/officeart/2005/8/layout/hierarchy2"/>
    <dgm:cxn modelId="{AD92449C-8DA5-4E15-9A1E-C96949255CC7}" type="presParOf" srcId="{A9B8BDF4-4046-40B6-A93A-9DFA800DFC0B}" destId="{6998412F-E233-4A0A-BE43-26C70BADF5AE}" srcOrd="3" destOrd="0" presId="urn:microsoft.com/office/officeart/2005/8/layout/hierarchy2"/>
    <dgm:cxn modelId="{7C89FB37-B5F3-4543-A845-F57077399C13}" type="presParOf" srcId="{6998412F-E233-4A0A-BE43-26C70BADF5AE}" destId="{3EEB6528-A0EC-4F37-8E90-789648AEF484}" srcOrd="0" destOrd="0" presId="urn:microsoft.com/office/officeart/2005/8/layout/hierarchy2"/>
    <dgm:cxn modelId="{263C4D3E-56E4-4435-837B-5724EC112174}" type="presParOf" srcId="{6998412F-E233-4A0A-BE43-26C70BADF5AE}" destId="{FECF43D9-D8E0-4954-8639-8DE963E39D6F}" srcOrd="1" destOrd="0" presId="urn:microsoft.com/office/officeart/2005/8/layout/hierarchy2"/>
    <dgm:cxn modelId="{1C5DB36E-036F-445B-AF14-194B541DC3F3}" type="presParOf" srcId="{D8B489B1-7EAA-4600-AF67-2A75071474B2}" destId="{F1D47C8E-5784-4BDD-BC6E-6C8F3A1FDF98}" srcOrd="2" destOrd="0" presId="urn:microsoft.com/office/officeart/2005/8/layout/hierarchy2"/>
    <dgm:cxn modelId="{42C9D090-4AC1-431A-861E-A0E5CEDEB5E4}" type="presParOf" srcId="{F1D47C8E-5784-4BDD-BC6E-6C8F3A1FDF98}" destId="{6D6FE978-0E24-4E33-8E53-6097EED3297C}" srcOrd="0" destOrd="0" presId="urn:microsoft.com/office/officeart/2005/8/layout/hierarchy2"/>
    <dgm:cxn modelId="{07F84E9E-7BA5-4F90-ADB3-8737D18ACE26}" type="presParOf" srcId="{D8B489B1-7EAA-4600-AF67-2A75071474B2}" destId="{F71685D0-8B77-4732-8C90-D3EE7C1F7DCA}" srcOrd="3" destOrd="0" presId="urn:microsoft.com/office/officeart/2005/8/layout/hierarchy2"/>
    <dgm:cxn modelId="{A45F986F-7420-4710-98A2-60226F7CB0DE}" type="presParOf" srcId="{F71685D0-8B77-4732-8C90-D3EE7C1F7DCA}" destId="{9A329305-50A2-44C0-960F-7A66907FD977}" srcOrd="0" destOrd="0" presId="urn:microsoft.com/office/officeart/2005/8/layout/hierarchy2"/>
    <dgm:cxn modelId="{D85ADDE9-A9CF-474D-A66A-3E6E66F028D2}" type="presParOf" srcId="{F71685D0-8B77-4732-8C90-D3EE7C1F7DCA}" destId="{69080402-AAAF-40CD-BEF9-60CB765C9C33}" srcOrd="1" destOrd="0" presId="urn:microsoft.com/office/officeart/2005/8/layout/hierarchy2"/>
    <dgm:cxn modelId="{183D678D-C32C-49B1-8883-8103734D3BE6}" type="presParOf" srcId="{69080402-AAAF-40CD-BEF9-60CB765C9C33}" destId="{55ACA9B7-5ADF-4E04-A2FC-ADD49A65A9A0}" srcOrd="0" destOrd="0" presId="urn:microsoft.com/office/officeart/2005/8/layout/hierarchy2"/>
    <dgm:cxn modelId="{3770B285-200D-4F54-8BEE-C0B984C8034A}" type="presParOf" srcId="{55ACA9B7-5ADF-4E04-A2FC-ADD49A65A9A0}" destId="{2C65AA20-05C0-4B55-8838-E8B53B2BB8CF}" srcOrd="0" destOrd="0" presId="urn:microsoft.com/office/officeart/2005/8/layout/hierarchy2"/>
    <dgm:cxn modelId="{605F4B03-3903-4469-A31C-7D2E9A5DFD5F}" type="presParOf" srcId="{69080402-AAAF-40CD-BEF9-60CB765C9C33}" destId="{41E3BF46-3219-4ADE-8820-40B28816418D}" srcOrd="1" destOrd="0" presId="urn:microsoft.com/office/officeart/2005/8/layout/hierarchy2"/>
    <dgm:cxn modelId="{52E3BB9A-92E9-4ACF-B06D-08A6BBF336A5}" type="presParOf" srcId="{41E3BF46-3219-4ADE-8820-40B28816418D}" destId="{3C3D2605-CB35-4039-B196-5B3F9A7A8C4A}" srcOrd="0" destOrd="0" presId="urn:microsoft.com/office/officeart/2005/8/layout/hierarchy2"/>
    <dgm:cxn modelId="{B4B26764-B32B-45C2-9A81-770F29B59F00}" type="presParOf" srcId="{41E3BF46-3219-4ADE-8820-40B28816418D}" destId="{4430FB76-E4B9-40EA-8ECE-F178E16B26F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40F930-7CBC-4707-B35E-29486AFDDE4B}">
      <dsp:nvSpPr>
        <dsp:cNvPr id="0" name=""/>
        <dsp:cNvSpPr/>
      </dsp:nvSpPr>
      <dsp:spPr>
        <a:xfrm>
          <a:off x="3442" y="2049310"/>
          <a:ext cx="2202730" cy="2233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Внешняя среда</a:t>
          </a:r>
          <a:endParaRPr lang="ru-RU" sz="2100" kern="1200" dirty="0"/>
        </a:p>
      </dsp:txBody>
      <dsp:txXfrm>
        <a:off x="3442" y="2049310"/>
        <a:ext cx="2202730" cy="2233480"/>
      </dsp:txXfrm>
    </dsp:sp>
    <dsp:sp modelId="{4E012FD4-F865-4E0C-8BCB-48BDCECADAD7}">
      <dsp:nvSpPr>
        <dsp:cNvPr id="0" name=""/>
        <dsp:cNvSpPr/>
      </dsp:nvSpPr>
      <dsp:spPr>
        <a:xfrm rot="18775011">
          <a:off x="1999747" y="2675568"/>
          <a:ext cx="1293942" cy="33354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1293942" y="16677"/>
              </a:lnTo>
            </a:path>
          </a:pathLst>
        </a:custGeom>
        <a:noFill/>
        <a:ln w="635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775011">
        <a:off x="2614370" y="2659897"/>
        <a:ext cx="64697" cy="64697"/>
      </dsp:txXfrm>
    </dsp:sp>
    <dsp:sp modelId="{69F10468-ACA3-4AF1-83E0-FAE2522043AA}">
      <dsp:nvSpPr>
        <dsp:cNvPr id="0" name=""/>
        <dsp:cNvSpPr/>
      </dsp:nvSpPr>
      <dsp:spPr>
        <a:xfrm>
          <a:off x="3087265" y="1422974"/>
          <a:ext cx="2202730" cy="15909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Макросфера</a:t>
          </a:r>
          <a:endParaRPr lang="ru-RU" sz="2100" kern="1200" dirty="0"/>
        </a:p>
      </dsp:txBody>
      <dsp:txXfrm>
        <a:off x="3087265" y="1422974"/>
        <a:ext cx="2202730" cy="1590933"/>
      </dsp:txXfrm>
    </dsp:sp>
    <dsp:sp modelId="{E12213D8-3F9D-448E-8AFF-3E2E8BD2BBD0}">
      <dsp:nvSpPr>
        <dsp:cNvPr id="0" name=""/>
        <dsp:cNvSpPr/>
      </dsp:nvSpPr>
      <dsp:spPr>
        <a:xfrm rot="19457599">
          <a:off x="5188007" y="1885121"/>
          <a:ext cx="1085068" cy="33354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1085068" y="16677"/>
              </a:lnTo>
            </a:path>
          </a:pathLst>
        </a:custGeom>
        <a:noFill/>
        <a:ln w="635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57599">
        <a:off x="5703415" y="1874672"/>
        <a:ext cx="54253" cy="54253"/>
      </dsp:txXfrm>
    </dsp:sp>
    <dsp:sp modelId="{8AEA4E0F-FD2A-4C82-9CD1-3D73BFA0C2F4}">
      <dsp:nvSpPr>
        <dsp:cNvPr id="0" name=""/>
        <dsp:cNvSpPr/>
      </dsp:nvSpPr>
      <dsp:spPr>
        <a:xfrm>
          <a:off x="6171088" y="1034473"/>
          <a:ext cx="2202730" cy="1101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социальная, технологическая</a:t>
          </a:r>
          <a:endParaRPr lang="ru-RU" sz="2100" kern="1200" dirty="0"/>
        </a:p>
      </dsp:txBody>
      <dsp:txXfrm>
        <a:off x="6171088" y="1034473"/>
        <a:ext cx="2202730" cy="1101365"/>
      </dsp:txXfrm>
    </dsp:sp>
    <dsp:sp modelId="{BE286538-3DC8-4B0F-9750-214164C52DFF}">
      <dsp:nvSpPr>
        <dsp:cNvPr id="0" name=""/>
        <dsp:cNvSpPr/>
      </dsp:nvSpPr>
      <dsp:spPr>
        <a:xfrm rot="2142401">
          <a:off x="5188007" y="2518406"/>
          <a:ext cx="1085068" cy="33354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1085068" y="16677"/>
              </a:lnTo>
            </a:path>
          </a:pathLst>
        </a:custGeom>
        <a:noFill/>
        <a:ln w="635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2401">
        <a:off x="5703415" y="2507957"/>
        <a:ext cx="54253" cy="54253"/>
      </dsp:txXfrm>
    </dsp:sp>
    <dsp:sp modelId="{3EEB6528-A0EC-4F37-8E90-789648AEF484}">
      <dsp:nvSpPr>
        <dsp:cNvPr id="0" name=""/>
        <dsp:cNvSpPr/>
      </dsp:nvSpPr>
      <dsp:spPr>
        <a:xfrm>
          <a:off x="6171088" y="2301043"/>
          <a:ext cx="2202730" cy="1101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экономическая, политическая</a:t>
          </a:r>
          <a:endParaRPr lang="ru-RU" sz="2100" kern="1200" dirty="0"/>
        </a:p>
      </dsp:txBody>
      <dsp:txXfrm>
        <a:off x="6171088" y="2301043"/>
        <a:ext cx="2202730" cy="1101365"/>
      </dsp:txXfrm>
    </dsp:sp>
    <dsp:sp modelId="{F1D47C8E-5784-4BDD-BC6E-6C8F3A1FDF98}">
      <dsp:nvSpPr>
        <dsp:cNvPr id="0" name=""/>
        <dsp:cNvSpPr/>
      </dsp:nvSpPr>
      <dsp:spPr>
        <a:xfrm rot="2833355">
          <a:off x="1998048" y="3625496"/>
          <a:ext cx="1297341" cy="33354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1297341" y="16677"/>
              </a:lnTo>
            </a:path>
          </a:pathLst>
        </a:custGeom>
        <a:noFill/>
        <a:ln w="635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833355">
        <a:off x="2614285" y="3609739"/>
        <a:ext cx="64867" cy="64867"/>
      </dsp:txXfrm>
    </dsp:sp>
    <dsp:sp modelId="{9A329305-50A2-44C0-960F-7A66907FD977}">
      <dsp:nvSpPr>
        <dsp:cNvPr id="0" name=""/>
        <dsp:cNvSpPr/>
      </dsp:nvSpPr>
      <dsp:spPr>
        <a:xfrm>
          <a:off x="3087265" y="3327466"/>
          <a:ext cx="2202730" cy="1581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Микросфера</a:t>
          </a:r>
          <a:endParaRPr lang="ru-RU" sz="2100" kern="1200" dirty="0"/>
        </a:p>
      </dsp:txBody>
      <dsp:txXfrm>
        <a:off x="3087265" y="3327466"/>
        <a:ext cx="2202730" cy="1581659"/>
      </dsp:txXfrm>
    </dsp:sp>
    <dsp:sp modelId="{55ACA9B7-5ADF-4E04-A2FC-ADD49A65A9A0}">
      <dsp:nvSpPr>
        <dsp:cNvPr id="0" name=""/>
        <dsp:cNvSpPr/>
      </dsp:nvSpPr>
      <dsp:spPr>
        <a:xfrm>
          <a:off x="5289995" y="4101619"/>
          <a:ext cx="881092" cy="33354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881092" y="16677"/>
              </a:lnTo>
            </a:path>
          </a:pathLst>
        </a:custGeom>
        <a:noFill/>
        <a:ln w="635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08514" y="4096269"/>
        <a:ext cx="44054" cy="44054"/>
      </dsp:txXfrm>
    </dsp:sp>
    <dsp:sp modelId="{3C3D2605-CB35-4039-B196-5B3F9A7A8C4A}">
      <dsp:nvSpPr>
        <dsp:cNvPr id="0" name=""/>
        <dsp:cNvSpPr/>
      </dsp:nvSpPr>
      <dsp:spPr>
        <a:xfrm>
          <a:off x="6171088" y="3567613"/>
          <a:ext cx="2202730" cy="1101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конкуренты, поставщики, потребители</a:t>
          </a:r>
          <a:endParaRPr lang="ru-RU" sz="2100" kern="1200" dirty="0"/>
        </a:p>
      </dsp:txBody>
      <dsp:txXfrm>
        <a:off x="6171088" y="3567613"/>
        <a:ext cx="2202730" cy="1101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8764587" y="228600"/>
            <a:ext cx="37941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5BA55-396F-46DB-98CB-67F5915743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My First Template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1CD31-4B7D-4FD2-B052-E296BFBA018F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This is me Adam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40C94-5092-4638-9E1F-C533F19764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40601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8008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  <p:sldLayoutId id="2147483738" r:id="rId3"/>
    <p:sldLayoutId id="2147483695" r:id="rId4"/>
    <p:sldLayoutId id="2147483697" r:id="rId5"/>
    <p:sldLayoutId id="2147483703" r:id="rId6"/>
    <p:sldLayoutId id="2147483698" r:id="rId7"/>
    <p:sldLayoutId id="2147483704" r:id="rId8"/>
    <p:sldLayoutId id="214748373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1938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3849" y="3108242"/>
            <a:ext cx="7168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Тема доклада: Инновационные формы управления ДОУ</a:t>
            </a:r>
            <a:endParaRPr lang="en-US" sz="2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3989372" y="2955842"/>
            <a:ext cx="1012854" cy="152400"/>
            <a:chOff x="4168751" y="2495551"/>
            <a:chExt cx="1012854" cy="152400"/>
          </a:xfrm>
        </p:grpSpPr>
        <p:sp>
          <p:nvSpPr>
            <p:cNvPr id="16" name="Oval 15"/>
            <p:cNvSpPr/>
            <p:nvPr/>
          </p:nvSpPr>
          <p:spPr>
            <a:xfrm>
              <a:off x="4598977" y="2495551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flipV="1">
              <a:off x="48162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flipV="1">
              <a:off x="44349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 flipV="1">
              <a:off x="4980277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 flipV="1">
              <a:off x="4289838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 flipV="1">
              <a:off x="5125438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 flipV="1">
              <a:off x="4168751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1543050" y="3939239"/>
            <a:ext cx="6229349" cy="92055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5688" algn="l"/>
              </a:tabLst>
              <a:defRPr/>
            </a:pPr>
            <a:r>
              <a:rPr lang="ru-RU" sz="1400" b="1" noProof="0" dirty="0" smtClean="0">
                <a:latin typeface="+mj-lt"/>
                <a:ea typeface="+mj-ea"/>
                <a:cs typeface="+mj-cs"/>
              </a:rPr>
              <a:t>Докладчик: Салахова Лариса Федоровна, заведующий</a:t>
            </a:r>
          </a:p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5688" algn="l"/>
              </a:tabLst>
              <a:defRPr/>
            </a:pPr>
            <a:r>
              <a:rPr lang="ru-RU" sz="1400" b="1" noProof="0" dirty="0" smtClean="0">
                <a:latin typeface="+mj-lt"/>
                <a:ea typeface="+mj-ea"/>
                <a:cs typeface="+mj-cs"/>
              </a:rPr>
              <a:t> МБДОУ «Детский сад №10 г.Красноармейска Саратовской области»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29"/>
          <p:cNvGrpSpPr/>
          <p:nvPr/>
        </p:nvGrpSpPr>
        <p:grpSpPr>
          <a:xfrm>
            <a:off x="4065573" y="4336654"/>
            <a:ext cx="1012854" cy="152400"/>
            <a:chOff x="4168751" y="2495551"/>
            <a:chExt cx="1012854" cy="152400"/>
          </a:xfrm>
        </p:grpSpPr>
        <p:sp>
          <p:nvSpPr>
            <p:cNvPr id="31" name="Oval 30"/>
            <p:cNvSpPr/>
            <p:nvPr/>
          </p:nvSpPr>
          <p:spPr>
            <a:xfrm>
              <a:off x="4598977" y="2495551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 flipV="1">
              <a:off x="48162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 flipV="1">
              <a:off x="44349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 flipV="1">
              <a:off x="4980277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 flipV="1">
              <a:off x="4289838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 flipV="1">
              <a:off x="5125438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 flipV="1">
              <a:off x="4168751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" name="Picture 2" descr="C:\Documents and Settings\1\Рабочий стол\IMG_20181120_101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Picture 2" descr="C:\Users\acer\Desktop\смар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0150"/>
            <a:ext cx="9082111" cy="36671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500" y="426893"/>
            <a:ext cx="332052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SMART</a:t>
            </a:r>
            <a:r>
              <a:rPr lang="ru-RU" sz="3200" dirty="0" smtClean="0"/>
              <a:t>-принцип</a:t>
            </a:r>
            <a:endParaRPr lang="ru-RU" sz="32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114800" y="1200150"/>
            <a:ext cx="857250" cy="10287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23" y="267470"/>
            <a:ext cx="7826663" cy="6093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Эффективные коммуникации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125" name="Freeform 5"/>
          <p:cNvSpPr>
            <a:spLocks/>
          </p:cNvSpPr>
          <p:nvPr/>
        </p:nvSpPr>
        <p:spPr bwMode="auto">
          <a:xfrm flipH="1">
            <a:off x="4035737" y="1592431"/>
            <a:ext cx="1225932" cy="760967"/>
          </a:xfrm>
          <a:custGeom>
            <a:avLst/>
            <a:gdLst/>
            <a:ahLst/>
            <a:cxnLst>
              <a:cxn ang="0">
                <a:pos x="515" y="102"/>
              </a:cxn>
              <a:cxn ang="0">
                <a:pos x="366" y="194"/>
              </a:cxn>
              <a:cxn ang="0">
                <a:pos x="395" y="211"/>
              </a:cxn>
              <a:cxn ang="0">
                <a:pos x="414" y="257"/>
              </a:cxn>
              <a:cxn ang="0">
                <a:pos x="395" y="302"/>
              </a:cxn>
              <a:cxn ang="0">
                <a:pos x="350" y="320"/>
              </a:cxn>
              <a:cxn ang="0">
                <a:pos x="305" y="302"/>
              </a:cxn>
              <a:cxn ang="0">
                <a:pos x="287" y="257"/>
              </a:cxn>
              <a:cxn ang="0">
                <a:pos x="288" y="243"/>
              </a:cxn>
              <a:cxn ang="0">
                <a:pos x="171" y="315"/>
              </a:cxn>
              <a:cxn ang="0">
                <a:pos x="124" y="238"/>
              </a:cxn>
              <a:cxn ang="0">
                <a:pos x="109" y="262"/>
              </a:cxn>
              <a:cxn ang="0">
                <a:pos x="64" y="281"/>
              </a:cxn>
              <a:cxn ang="0">
                <a:pos x="18" y="262"/>
              </a:cxn>
              <a:cxn ang="0">
                <a:pos x="0" y="217"/>
              </a:cxn>
              <a:cxn ang="0">
                <a:pos x="18" y="172"/>
              </a:cxn>
              <a:cxn ang="0">
                <a:pos x="64" y="153"/>
              </a:cxn>
              <a:cxn ang="0">
                <a:pos x="74" y="154"/>
              </a:cxn>
              <a:cxn ang="0">
                <a:pos x="29" y="80"/>
              </a:cxn>
              <a:cxn ang="0">
                <a:pos x="115" y="31"/>
              </a:cxn>
              <a:cxn ang="0">
                <a:pos x="278" y="3"/>
              </a:cxn>
              <a:cxn ang="0">
                <a:pos x="445" y="52"/>
              </a:cxn>
              <a:cxn ang="0">
                <a:pos x="515" y="102"/>
              </a:cxn>
            </a:cxnLst>
            <a:rect l="0" t="0" r="r" b="b"/>
            <a:pathLst>
              <a:path w="515" h="320">
                <a:moveTo>
                  <a:pt x="515" y="102"/>
                </a:moveTo>
                <a:cubicBezTo>
                  <a:pt x="366" y="194"/>
                  <a:pt x="366" y="194"/>
                  <a:pt x="366" y="194"/>
                </a:cubicBezTo>
                <a:cubicBezTo>
                  <a:pt x="377" y="197"/>
                  <a:pt x="387" y="203"/>
                  <a:pt x="395" y="211"/>
                </a:cubicBezTo>
                <a:cubicBezTo>
                  <a:pt x="408" y="224"/>
                  <a:pt x="414" y="239"/>
                  <a:pt x="414" y="257"/>
                </a:cubicBezTo>
                <a:cubicBezTo>
                  <a:pt x="414" y="274"/>
                  <a:pt x="408" y="289"/>
                  <a:pt x="395" y="302"/>
                </a:cubicBezTo>
                <a:cubicBezTo>
                  <a:pt x="383" y="314"/>
                  <a:pt x="368" y="320"/>
                  <a:pt x="350" y="320"/>
                </a:cubicBezTo>
                <a:cubicBezTo>
                  <a:pt x="333" y="320"/>
                  <a:pt x="318" y="314"/>
                  <a:pt x="305" y="302"/>
                </a:cubicBezTo>
                <a:cubicBezTo>
                  <a:pt x="293" y="289"/>
                  <a:pt x="287" y="274"/>
                  <a:pt x="287" y="257"/>
                </a:cubicBezTo>
                <a:cubicBezTo>
                  <a:pt x="287" y="252"/>
                  <a:pt x="287" y="247"/>
                  <a:pt x="288" y="243"/>
                </a:cubicBezTo>
                <a:cubicBezTo>
                  <a:pt x="171" y="315"/>
                  <a:pt x="171" y="315"/>
                  <a:pt x="171" y="315"/>
                </a:cubicBezTo>
                <a:cubicBezTo>
                  <a:pt x="124" y="238"/>
                  <a:pt x="124" y="238"/>
                  <a:pt x="124" y="238"/>
                </a:cubicBezTo>
                <a:cubicBezTo>
                  <a:pt x="121" y="247"/>
                  <a:pt x="116" y="255"/>
                  <a:pt x="109" y="262"/>
                </a:cubicBezTo>
                <a:cubicBezTo>
                  <a:pt x="96" y="275"/>
                  <a:pt x="81" y="281"/>
                  <a:pt x="64" y="281"/>
                </a:cubicBezTo>
                <a:cubicBezTo>
                  <a:pt x="46" y="281"/>
                  <a:pt x="31" y="275"/>
                  <a:pt x="18" y="262"/>
                </a:cubicBezTo>
                <a:cubicBezTo>
                  <a:pt x="6" y="250"/>
                  <a:pt x="0" y="235"/>
                  <a:pt x="0" y="217"/>
                </a:cubicBezTo>
                <a:cubicBezTo>
                  <a:pt x="0" y="200"/>
                  <a:pt x="6" y="184"/>
                  <a:pt x="18" y="172"/>
                </a:cubicBezTo>
                <a:cubicBezTo>
                  <a:pt x="31" y="160"/>
                  <a:pt x="46" y="153"/>
                  <a:pt x="64" y="153"/>
                </a:cubicBezTo>
                <a:cubicBezTo>
                  <a:pt x="67" y="153"/>
                  <a:pt x="71" y="154"/>
                  <a:pt x="74" y="154"/>
                </a:cubicBezTo>
                <a:cubicBezTo>
                  <a:pt x="29" y="80"/>
                  <a:pt x="29" y="80"/>
                  <a:pt x="29" y="80"/>
                </a:cubicBezTo>
                <a:cubicBezTo>
                  <a:pt x="55" y="60"/>
                  <a:pt x="84" y="43"/>
                  <a:pt x="115" y="31"/>
                </a:cubicBezTo>
                <a:cubicBezTo>
                  <a:pt x="167" y="9"/>
                  <a:pt x="221" y="0"/>
                  <a:pt x="278" y="3"/>
                </a:cubicBezTo>
                <a:cubicBezTo>
                  <a:pt x="337" y="7"/>
                  <a:pt x="392" y="23"/>
                  <a:pt x="445" y="52"/>
                </a:cubicBezTo>
                <a:cubicBezTo>
                  <a:pt x="471" y="67"/>
                  <a:pt x="494" y="84"/>
                  <a:pt x="515" y="102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 flipH="1">
            <a:off x="3771496" y="1835077"/>
            <a:ext cx="1089999" cy="1224661"/>
          </a:xfrm>
          <a:custGeom>
            <a:avLst/>
            <a:gdLst/>
            <a:ahLst/>
            <a:cxnLst>
              <a:cxn ang="0">
                <a:pos x="458" y="345"/>
              </a:cxn>
              <a:cxn ang="0">
                <a:pos x="365" y="403"/>
              </a:cxn>
              <a:cxn ang="0">
                <a:pos x="365" y="402"/>
              </a:cxn>
              <a:cxn ang="0">
                <a:pos x="346" y="356"/>
              </a:cxn>
              <a:cxn ang="0">
                <a:pos x="301" y="338"/>
              </a:cxn>
              <a:cxn ang="0">
                <a:pos x="256" y="356"/>
              </a:cxn>
              <a:cxn ang="0">
                <a:pos x="237" y="402"/>
              </a:cxn>
              <a:cxn ang="0">
                <a:pos x="256" y="447"/>
              </a:cxn>
              <a:cxn ang="0">
                <a:pos x="273" y="459"/>
              </a:cxn>
              <a:cxn ang="0">
                <a:pos x="184" y="515"/>
              </a:cxn>
              <a:cxn ang="0">
                <a:pos x="122" y="411"/>
              </a:cxn>
              <a:cxn ang="0">
                <a:pos x="109" y="429"/>
              </a:cxn>
              <a:cxn ang="0">
                <a:pos x="64" y="448"/>
              </a:cxn>
              <a:cxn ang="0">
                <a:pos x="18" y="429"/>
              </a:cxn>
              <a:cxn ang="0">
                <a:pos x="0" y="385"/>
              </a:cxn>
              <a:cxn ang="0">
                <a:pos x="18" y="339"/>
              </a:cxn>
              <a:cxn ang="0">
                <a:pos x="64" y="321"/>
              </a:cxn>
              <a:cxn ang="0">
                <a:pos x="67" y="321"/>
              </a:cxn>
              <a:cxn ang="0">
                <a:pos x="3" y="213"/>
              </a:cxn>
              <a:cxn ang="0">
                <a:pos x="120" y="141"/>
              </a:cxn>
              <a:cxn ang="0">
                <a:pos x="119" y="155"/>
              </a:cxn>
              <a:cxn ang="0">
                <a:pos x="137" y="200"/>
              </a:cxn>
              <a:cxn ang="0">
                <a:pos x="182" y="218"/>
              </a:cxn>
              <a:cxn ang="0">
                <a:pos x="227" y="200"/>
              </a:cxn>
              <a:cxn ang="0">
                <a:pos x="246" y="155"/>
              </a:cxn>
              <a:cxn ang="0">
                <a:pos x="227" y="109"/>
              </a:cxn>
              <a:cxn ang="0">
                <a:pos x="198" y="92"/>
              </a:cxn>
              <a:cxn ang="0">
                <a:pos x="347" y="0"/>
              </a:cxn>
              <a:cxn ang="0">
                <a:pos x="443" y="159"/>
              </a:cxn>
              <a:cxn ang="0">
                <a:pos x="447" y="305"/>
              </a:cxn>
              <a:cxn ang="0">
                <a:pos x="458" y="345"/>
              </a:cxn>
            </a:cxnLst>
            <a:rect l="0" t="0" r="r" b="b"/>
            <a:pathLst>
              <a:path w="458" h="515">
                <a:moveTo>
                  <a:pt x="458" y="345"/>
                </a:moveTo>
                <a:cubicBezTo>
                  <a:pt x="365" y="403"/>
                  <a:pt x="365" y="403"/>
                  <a:pt x="365" y="403"/>
                </a:cubicBezTo>
                <a:cubicBezTo>
                  <a:pt x="365" y="402"/>
                  <a:pt x="365" y="402"/>
                  <a:pt x="365" y="402"/>
                </a:cubicBezTo>
                <a:cubicBezTo>
                  <a:pt x="365" y="384"/>
                  <a:pt x="358" y="369"/>
                  <a:pt x="346" y="356"/>
                </a:cubicBezTo>
                <a:cubicBezTo>
                  <a:pt x="334" y="344"/>
                  <a:pt x="319" y="338"/>
                  <a:pt x="301" y="338"/>
                </a:cubicBezTo>
                <a:cubicBezTo>
                  <a:pt x="283" y="338"/>
                  <a:pt x="268" y="344"/>
                  <a:pt x="256" y="356"/>
                </a:cubicBezTo>
                <a:cubicBezTo>
                  <a:pt x="243" y="369"/>
                  <a:pt x="237" y="384"/>
                  <a:pt x="237" y="402"/>
                </a:cubicBezTo>
                <a:cubicBezTo>
                  <a:pt x="237" y="419"/>
                  <a:pt x="243" y="434"/>
                  <a:pt x="256" y="447"/>
                </a:cubicBezTo>
                <a:cubicBezTo>
                  <a:pt x="261" y="452"/>
                  <a:pt x="267" y="456"/>
                  <a:pt x="273" y="459"/>
                </a:cubicBezTo>
                <a:cubicBezTo>
                  <a:pt x="184" y="515"/>
                  <a:pt x="184" y="515"/>
                  <a:pt x="184" y="515"/>
                </a:cubicBezTo>
                <a:cubicBezTo>
                  <a:pt x="122" y="411"/>
                  <a:pt x="122" y="411"/>
                  <a:pt x="122" y="411"/>
                </a:cubicBezTo>
                <a:cubicBezTo>
                  <a:pt x="119" y="418"/>
                  <a:pt x="114" y="424"/>
                  <a:pt x="109" y="429"/>
                </a:cubicBezTo>
                <a:cubicBezTo>
                  <a:pt x="96" y="442"/>
                  <a:pt x="81" y="448"/>
                  <a:pt x="64" y="448"/>
                </a:cubicBezTo>
                <a:cubicBezTo>
                  <a:pt x="46" y="448"/>
                  <a:pt x="31" y="442"/>
                  <a:pt x="18" y="429"/>
                </a:cubicBezTo>
                <a:cubicBezTo>
                  <a:pt x="6" y="417"/>
                  <a:pt x="0" y="402"/>
                  <a:pt x="0" y="385"/>
                </a:cubicBezTo>
                <a:cubicBezTo>
                  <a:pt x="0" y="367"/>
                  <a:pt x="6" y="352"/>
                  <a:pt x="18" y="339"/>
                </a:cubicBezTo>
                <a:cubicBezTo>
                  <a:pt x="31" y="327"/>
                  <a:pt x="46" y="321"/>
                  <a:pt x="64" y="321"/>
                </a:cubicBezTo>
                <a:cubicBezTo>
                  <a:pt x="65" y="321"/>
                  <a:pt x="66" y="321"/>
                  <a:pt x="67" y="321"/>
                </a:cubicBezTo>
                <a:cubicBezTo>
                  <a:pt x="3" y="213"/>
                  <a:pt x="3" y="213"/>
                  <a:pt x="3" y="213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119" y="145"/>
                  <a:pt x="119" y="150"/>
                  <a:pt x="119" y="155"/>
                </a:cubicBezTo>
                <a:cubicBezTo>
                  <a:pt x="119" y="172"/>
                  <a:pt x="125" y="187"/>
                  <a:pt x="137" y="200"/>
                </a:cubicBezTo>
                <a:cubicBezTo>
                  <a:pt x="150" y="212"/>
                  <a:pt x="165" y="218"/>
                  <a:pt x="182" y="218"/>
                </a:cubicBezTo>
                <a:cubicBezTo>
                  <a:pt x="200" y="218"/>
                  <a:pt x="215" y="212"/>
                  <a:pt x="227" y="200"/>
                </a:cubicBezTo>
                <a:cubicBezTo>
                  <a:pt x="240" y="187"/>
                  <a:pt x="246" y="172"/>
                  <a:pt x="246" y="155"/>
                </a:cubicBezTo>
                <a:cubicBezTo>
                  <a:pt x="246" y="137"/>
                  <a:pt x="240" y="122"/>
                  <a:pt x="227" y="109"/>
                </a:cubicBezTo>
                <a:cubicBezTo>
                  <a:pt x="219" y="101"/>
                  <a:pt x="209" y="95"/>
                  <a:pt x="198" y="92"/>
                </a:cubicBezTo>
                <a:cubicBezTo>
                  <a:pt x="347" y="0"/>
                  <a:pt x="347" y="0"/>
                  <a:pt x="347" y="0"/>
                </a:cubicBezTo>
                <a:cubicBezTo>
                  <a:pt x="396" y="43"/>
                  <a:pt x="428" y="97"/>
                  <a:pt x="443" y="159"/>
                </a:cubicBezTo>
                <a:cubicBezTo>
                  <a:pt x="454" y="205"/>
                  <a:pt x="456" y="254"/>
                  <a:pt x="447" y="305"/>
                </a:cubicBezTo>
                <a:cubicBezTo>
                  <a:pt x="445" y="314"/>
                  <a:pt x="449" y="328"/>
                  <a:pt x="458" y="345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7" name="Freeform 7"/>
          <p:cNvSpPr>
            <a:spLocks/>
          </p:cNvSpPr>
          <p:nvPr/>
        </p:nvSpPr>
        <p:spPr bwMode="auto">
          <a:xfrm flipH="1">
            <a:off x="3578395" y="2639236"/>
            <a:ext cx="844813" cy="903251"/>
          </a:xfrm>
          <a:custGeom>
            <a:avLst/>
            <a:gdLst/>
            <a:ahLst/>
            <a:cxnLst>
              <a:cxn ang="0">
                <a:pos x="114" y="365"/>
              </a:cxn>
              <a:cxn ang="0">
                <a:pos x="92" y="330"/>
              </a:cxn>
              <a:cxn ang="0">
                <a:pos x="132" y="311"/>
              </a:cxn>
              <a:cxn ang="0">
                <a:pos x="151" y="266"/>
              </a:cxn>
              <a:cxn ang="0">
                <a:pos x="132" y="221"/>
              </a:cxn>
              <a:cxn ang="0">
                <a:pos x="87" y="202"/>
              </a:cxn>
              <a:cxn ang="0">
                <a:pos x="42" y="221"/>
              </a:cxn>
              <a:cxn ang="0">
                <a:pos x="33" y="232"/>
              </a:cxn>
              <a:cxn ang="0">
                <a:pos x="0" y="177"/>
              </a:cxn>
              <a:cxn ang="0">
                <a:pos x="89" y="121"/>
              </a:cxn>
              <a:cxn ang="0">
                <a:pos x="72" y="109"/>
              </a:cxn>
              <a:cxn ang="0">
                <a:pos x="53" y="64"/>
              </a:cxn>
              <a:cxn ang="0">
                <a:pos x="72" y="18"/>
              </a:cxn>
              <a:cxn ang="0">
                <a:pos x="117" y="0"/>
              </a:cxn>
              <a:cxn ang="0">
                <a:pos x="162" y="18"/>
              </a:cxn>
              <a:cxn ang="0">
                <a:pos x="181" y="64"/>
              </a:cxn>
              <a:cxn ang="0">
                <a:pos x="181" y="65"/>
              </a:cxn>
              <a:cxn ang="0">
                <a:pos x="274" y="7"/>
              </a:cxn>
              <a:cxn ang="0">
                <a:pos x="294" y="42"/>
              </a:cxn>
              <a:cxn ang="0">
                <a:pos x="344" y="112"/>
              </a:cxn>
              <a:cxn ang="0">
                <a:pos x="351" y="146"/>
              </a:cxn>
              <a:cxn ang="0">
                <a:pos x="324" y="167"/>
              </a:cxn>
              <a:cxn ang="0">
                <a:pos x="309" y="190"/>
              </a:cxn>
              <a:cxn ang="0">
                <a:pos x="313" y="216"/>
              </a:cxn>
              <a:cxn ang="0">
                <a:pos x="295" y="233"/>
              </a:cxn>
              <a:cxn ang="0">
                <a:pos x="277" y="236"/>
              </a:cxn>
              <a:cxn ang="0">
                <a:pos x="291" y="240"/>
              </a:cxn>
              <a:cxn ang="0">
                <a:pos x="305" y="256"/>
              </a:cxn>
              <a:cxn ang="0">
                <a:pos x="287" y="276"/>
              </a:cxn>
              <a:cxn ang="0">
                <a:pos x="269" y="285"/>
              </a:cxn>
              <a:cxn ang="0">
                <a:pos x="264" y="314"/>
              </a:cxn>
              <a:cxn ang="0">
                <a:pos x="253" y="361"/>
              </a:cxn>
              <a:cxn ang="0">
                <a:pos x="235" y="378"/>
              </a:cxn>
              <a:cxn ang="0">
                <a:pos x="214" y="379"/>
              </a:cxn>
              <a:cxn ang="0">
                <a:pos x="177" y="372"/>
              </a:cxn>
              <a:cxn ang="0">
                <a:pos x="117" y="366"/>
              </a:cxn>
              <a:cxn ang="0">
                <a:pos x="114" y="365"/>
              </a:cxn>
            </a:cxnLst>
            <a:rect l="0" t="0" r="r" b="b"/>
            <a:pathLst>
              <a:path w="355" h="380">
                <a:moveTo>
                  <a:pt x="114" y="365"/>
                </a:moveTo>
                <a:cubicBezTo>
                  <a:pt x="92" y="330"/>
                  <a:pt x="92" y="330"/>
                  <a:pt x="92" y="330"/>
                </a:cubicBezTo>
                <a:cubicBezTo>
                  <a:pt x="108" y="329"/>
                  <a:pt x="121" y="323"/>
                  <a:pt x="132" y="311"/>
                </a:cubicBezTo>
                <a:cubicBezTo>
                  <a:pt x="145" y="299"/>
                  <a:pt x="151" y="284"/>
                  <a:pt x="151" y="266"/>
                </a:cubicBezTo>
                <a:cubicBezTo>
                  <a:pt x="151" y="249"/>
                  <a:pt x="145" y="233"/>
                  <a:pt x="132" y="221"/>
                </a:cubicBezTo>
                <a:cubicBezTo>
                  <a:pt x="120" y="209"/>
                  <a:pt x="105" y="202"/>
                  <a:pt x="87" y="202"/>
                </a:cubicBezTo>
                <a:cubicBezTo>
                  <a:pt x="70" y="202"/>
                  <a:pt x="54" y="209"/>
                  <a:pt x="42" y="221"/>
                </a:cubicBezTo>
                <a:cubicBezTo>
                  <a:pt x="38" y="224"/>
                  <a:pt x="36" y="228"/>
                  <a:pt x="33" y="232"/>
                </a:cubicBezTo>
                <a:cubicBezTo>
                  <a:pt x="0" y="177"/>
                  <a:pt x="0" y="177"/>
                  <a:pt x="0" y="177"/>
                </a:cubicBezTo>
                <a:cubicBezTo>
                  <a:pt x="89" y="121"/>
                  <a:pt x="89" y="121"/>
                  <a:pt x="89" y="121"/>
                </a:cubicBezTo>
                <a:cubicBezTo>
                  <a:pt x="83" y="118"/>
                  <a:pt x="77" y="114"/>
                  <a:pt x="72" y="109"/>
                </a:cubicBezTo>
                <a:cubicBezTo>
                  <a:pt x="59" y="96"/>
                  <a:pt x="53" y="81"/>
                  <a:pt x="53" y="64"/>
                </a:cubicBezTo>
                <a:cubicBezTo>
                  <a:pt x="53" y="46"/>
                  <a:pt x="59" y="31"/>
                  <a:pt x="72" y="18"/>
                </a:cubicBezTo>
                <a:cubicBezTo>
                  <a:pt x="84" y="6"/>
                  <a:pt x="99" y="0"/>
                  <a:pt x="117" y="0"/>
                </a:cubicBezTo>
                <a:cubicBezTo>
                  <a:pt x="135" y="0"/>
                  <a:pt x="150" y="6"/>
                  <a:pt x="162" y="18"/>
                </a:cubicBezTo>
                <a:cubicBezTo>
                  <a:pt x="174" y="31"/>
                  <a:pt x="181" y="46"/>
                  <a:pt x="181" y="64"/>
                </a:cubicBezTo>
                <a:cubicBezTo>
                  <a:pt x="181" y="64"/>
                  <a:pt x="181" y="64"/>
                  <a:pt x="181" y="65"/>
                </a:cubicBezTo>
                <a:cubicBezTo>
                  <a:pt x="274" y="7"/>
                  <a:pt x="274" y="7"/>
                  <a:pt x="274" y="7"/>
                </a:cubicBezTo>
                <a:cubicBezTo>
                  <a:pt x="279" y="17"/>
                  <a:pt x="286" y="29"/>
                  <a:pt x="294" y="42"/>
                </a:cubicBezTo>
                <a:cubicBezTo>
                  <a:pt x="321" y="79"/>
                  <a:pt x="338" y="102"/>
                  <a:pt x="344" y="112"/>
                </a:cubicBezTo>
                <a:cubicBezTo>
                  <a:pt x="353" y="127"/>
                  <a:pt x="355" y="138"/>
                  <a:pt x="351" y="146"/>
                </a:cubicBezTo>
                <a:cubicBezTo>
                  <a:pt x="348" y="154"/>
                  <a:pt x="339" y="160"/>
                  <a:pt x="324" y="167"/>
                </a:cubicBezTo>
                <a:cubicBezTo>
                  <a:pt x="312" y="172"/>
                  <a:pt x="307" y="180"/>
                  <a:pt x="309" y="190"/>
                </a:cubicBezTo>
                <a:cubicBezTo>
                  <a:pt x="309" y="196"/>
                  <a:pt x="311" y="204"/>
                  <a:pt x="313" y="216"/>
                </a:cubicBezTo>
                <a:cubicBezTo>
                  <a:pt x="313" y="223"/>
                  <a:pt x="307" y="229"/>
                  <a:pt x="295" y="233"/>
                </a:cubicBezTo>
                <a:cubicBezTo>
                  <a:pt x="289" y="235"/>
                  <a:pt x="283" y="236"/>
                  <a:pt x="277" y="236"/>
                </a:cubicBezTo>
                <a:cubicBezTo>
                  <a:pt x="282" y="237"/>
                  <a:pt x="286" y="238"/>
                  <a:pt x="291" y="240"/>
                </a:cubicBezTo>
                <a:cubicBezTo>
                  <a:pt x="301" y="244"/>
                  <a:pt x="305" y="249"/>
                  <a:pt x="305" y="256"/>
                </a:cubicBezTo>
                <a:cubicBezTo>
                  <a:pt x="305" y="263"/>
                  <a:pt x="299" y="270"/>
                  <a:pt x="287" y="276"/>
                </a:cubicBezTo>
                <a:cubicBezTo>
                  <a:pt x="281" y="280"/>
                  <a:pt x="275" y="283"/>
                  <a:pt x="269" y="285"/>
                </a:cubicBezTo>
                <a:cubicBezTo>
                  <a:pt x="264" y="289"/>
                  <a:pt x="263" y="299"/>
                  <a:pt x="264" y="314"/>
                </a:cubicBezTo>
                <a:cubicBezTo>
                  <a:pt x="265" y="332"/>
                  <a:pt x="261" y="347"/>
                  <a:pt x="253" y="361"/>
                </a:cubicBezTo>
                <a:cubicBezTo>
                  <a:pt x="247" y="370"/>
                  <a:pt x="241" y="376"/>
                  <a:pt x="235" y="378"/>
                </a:cubicBezTo>
                <a:cubicBezTo>
                  <a:pt x="230" y="380"/>
                  <a:pt x="223" y="380"/>
                  <a:pt x="214" y="379"/>
                </a:cubicBezTo>
                <a:cubicBezTo>
                  <a:pt x="208" y="378"/>
                  <a:pt x="196" y="375"/>
                  <a:pt x="177" y="372"/>
                </a:cubicBezTo>
                <a:cubicBezTo>
                  <a:pt x="158" y="368"/>
                  <a:pt x="138" y="366"/>
                  <a:pt x="117" y="366"/>
                </a:cubicBezTo>
                <a:cubicBezTo>
                  <a:pt x="116" y="365"/>
                  <a:pt x="115" y="365"/>
                  <a:pt x="114" y="365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 flipH="1">
            <a:off x="4423208" y="2341964"/>
            <a:ext cx="1088729" cy="1156059"/>
          </a:xfrm>
          <a:custGeom>
            <a:avLst/>
            <a:gdLst/>
            <a:ahLst/>
            <a:cxnLst>
              <a:cxn ang="0">
                <a:pos x="457" y="302"/>
              </a:cxn>
              <a:cxn ang="0">
                <a:pos x="367" y="357"/>
              </a:cxn>
              <a:cxn ang="0">
                <a:pos x="382" y="368"/>
              </a:cxn>
              <a:cxn ang="0">
                <a:pos x="400" y="414"/>
              </a:cxn>
              <a:cxn ang="0">
                <a:pos x="382" y="458"/>
              </a:cxn>
              <a:cxn ang="0">
                <a:pos x="337" y="477"/>
              </a:cxn>
              <a:cxn ang="0">
                <a:pos x="291" y="458"/>
              </a:cxn>
              <a:cxn ang="0">
                <a:pos x="273" y="416"/>
              </a:cxn>
              <a:cxn ang="0">
                <a:pos x="158" y="486"/>
              </a:cxn>
              <a:cxn ang="0">
                <a:pos x="148" y="435"/>
              </a:cxn>
              <a:cxn ang="0">
                <a:pos x="139" y="403"/>
              </a:cxn>
              <a:cxn ang="0">
                <a:pos x="108" y="372"/>
              </a:cxn>
              <a:cxn ang="0">
                <a:pos x="45" y="283"/>
              </a:cxn>
              <a:cxn ang="0">
                <a:pos x="0" y="172"/>
              </a:cxn>
              <a:cxn ang="0">
                <a:pos x="83" y="120"/>
              </a:cxn>
              <a:cxn ang="0">
                <a:pos x="83" y="125"/>
              </a:cxn>
              <a:cxn ang="0">
                <a:pos x="101" y="170"/>
              </a:cxn>
              <a:cxn ang="0">
                <a:pos x="146" y="188"/>
              </a:cxn>
              <a:cxn ang="0">
                <a:pos x="191" y="170"/>
              </a:cxn>
              <a:cxn ang="0">
                <a:pos x="210" y="125"/>
              </a:cxn>
              <a:cxn ang="0">
                <a:pos x="191" y="79"/>
              </a:cxn>
              <a:cxn ang="0">
                <a:pos x="171" y="65"/>
              </a:cxn>
              <a:cxn ang="0">
                <a:pos x="276" y="0"/>
              </a:cxn>
              <a:cxn ang="0">
                <a:pos x="340" y="108"/>
              </a:cxn>
              <a:cxn ang="0">
                <a:pos x="337" y="108"/>
              </a:cxn>
              <a:cxn ang="0">
                <a:pos x="291" y="126"/>
              </a:cxn>
              <a:cxn ang="0">
                <a:pos x="273" y="172"/>
              </a:cxn>
              <a:cxn ang="0">
                <a:pos x="291" y="216"/>
              </a:cxn>
              <a:cxn ang="0">
                <a:pos x="337" y="235"/>
              </a:cxn>
              <a:cxn ang="0">
                <a:pos x="382" y="216"/>
              </a:cxn>
              <a:cxn ang="0">
                <a:pos x="395" y="198"/>
              </a:cxn>
              <a:cxn ang="0">
                <a:pos x="457" y="302"/>
              </a:cxn>
            </a:cxnLst>
            <a:rect l="0" t="0" r="r" b="b"/>
            <a:pathLst>
              <a:path w="457" h="486">
                <a:moveTo>
                  <a:pt x="457" y="302"/>
                </a:moveTo>
                <a:cubicBezTo>
                  <a:pt x="367" y="357"/>
                  <a:pt x="367" y="357"/>
                  <a:pt x="367" y="357"/>
                </a:cubicBezTo>
                <a:cubicBezTo>
                  <a:pt x="372" y="360"/>
                  <a:pt x="377" y="364"/>
                  <a:pt x="382" y="368"/>
                </a:cubicBezTo>
                <a:cubicBezTo>
                  <a:pt x="394" y="381"/>
                  <a:pt x="400" y="396"/>
                  <a:pt x="400" y="414"/>
                </a:cubicBezTo>
                <a:cubicBezTo>
                  <a:pt x="400" y="431"/>
                  <a:pt x="394" y="446"/>
                  <a:pt x="382" y="458"/>
                </a:cubicBezTo>
                <a:cubicBezTo>
                  <a:pt x="369" y="471"/>
                  <a:pt x="354" y="477"/>
                  <a:pt x="337" y="477"/>
                </a:cubicBezTo>
                <a:cubicBezTo>
                  <a:pt x="319" y="477"/>
                  <a:pt x="304" y="471"/>
                  <a:pt x="291" y="458"/>
                </a:cubicBezTo>
                <a:cubicBezTo>
                  <a:pt x="280" y="447"/>
                  <a:pt x="273" y="432"/>
                  <a:pt x="273" y="416"/>
                </a:cubicBezTo>
                <a:cubicBezTo>
                  <a:pt x="158" y="486"/>
                  <a:pt x="158" y="486"/>
                  <a:pt x="158" y="486"/>
                </a:cubicBezTo>
                <a:cubicBezTo>
                  <a:pt x="156" y="469"/>
                  <a:pt x="152" y="452"/>
                  <a:pt x="148" y="435"/>
                </a:cubicBezTo>
                <a:cubicBezTo>
                  <a:pt x="139" y="403"/>
                  <a:pt x="139" y="403"/>
                  <a:pt x="139" y="403"/>
                </a:cubicBezTo>
                <a:cubicBezTo>
                  <a:pt x="108" y="372"/>
                  <a:pt x="108" y="372"/>
                  <a:pt x="108" y="372"/>
                </a:cubicBezTo>
                <a:cubicBezTo>
                  <a:pt x="84" y="345"/>
                  <a:pt x="63" y="315"/>
                  <a:pt x="45" y="283"/>
                </a:cubicBezTo>
                <a:cubicBezTo>
                  <a:pt x="25" y="246"/>
                  <a:pt x="9" y="209"/>
                  <a:pt x="0" y="172"/>
                </a:cubicBezTo>
                <a:cubicBezTo>
                  <a:pt x="83" y="120"/>
                  <a:pt x="83" y="120"/>
                  <a:pt x="83" y="120"/>
                </a:cubicBezTo>
                <a:cubicBezTo>
                  <a:pt x="83" y="122"/>
                  <a:pt x="83" y="123"/>
                  <a:pt x="83" y="125"/>
                </a:cubicBezTo>
                <a:cubicBezTo>
                  <a:pt x="83" y="142"/>
                  <a:pt x="89" y="157"/>
                  <a:pt x="101" y="170"/>
                </a:cubicBezTo>
                <a:cubicBezTo>
                  <a:pt x="114" y="182"/>
                  <a:pt x="129" y="188"/>
                  <a:pt x="146" y="188"/>
                </a:cubicBezTo>
                <a:cubicBezTo>
                  <a:pt x="164" y="188"/>
                  <a:pt x="179" y="182"/>
                  <a:pt x="191" y="170"/>
                </a:cubicBezTo>
                <a:cubicBezTo>
                  <a:pt x="204" y="157"/>
                  <a:pt x="210" y="142"/>
                  <a:pt x="210" y="125"/>
                </a:cubicBezTo>
                <a:cubicBezTo>
                  <a:pt x="210" y="107"/>
                  <a:pt x="204" y="92"/>
                  <a:pt x="191" y="79"/>
                </a:cubicBezTo>
                <a:cubicBezTo>
                  <a:pt x="185" y="73"/>
                  <a:pt x="178" y="68"/>
                  <a:pt x="171" y="65"/>
                </a:cubicBezTo>
                <a:cubicBezTo>
                  <a:pt x="276" y="0"/>
                  <a:pt x="276" y="0"/>
                  <a:pt x="276" y="0"/>
                </a:cubicBezTo>
                <a:cubicBezTo>
                  <a:pt x="340" y="108"/>
                  <a:pt x="340" y="108"/>
                  <a:pt x="340" y="108"/>
                </a:cubicBezTo>
                <a:cubicBezTo>
                  <a:pt x="339" y="108"/>
                  <a:pt x="338" y="108"/>
                  <a:pt x="337" y="108"/>
                </a:cubicBezTo>
                <a:cubicBezTo>
                  <a:pt x="319" y="108"/>
                  <a:pt x="304" y="114"/>
                  <a:pt x="291" y="126"/>
                </a:cubicBezTo>
                <a:cubicBezTo>
                  <a:pt x="279" y="139"/>
                  <a:pt x="273" y="154"/>
                  <a:pt x="273" y="172"/>
                </a:cubicBezTo>
                <a:cubicBezTo>
                  <a:pt x="273" y="189"/>
                  <a:pt x="279" y="204"/>
                  <a:pt x="291" y="216"/>
                </a:cubicBezTo>
                <a:cubicBezTo>
                  <a:pt x="304" y="229"/>
                  <a:pt x="319" y="235"/>
                  <a:pt x="337" y="235"/>
                </a:cubicBezTo>
                <a:cubicBezTo>
                  <a:pt x="354" y="235"/>
                  <a:pt x="369" y="229"/>
                  <a:pt x="382" y="216"/>
                </a:cubicBezTo>
                <a:cubicBezTo>
                  <a:pt x="387" y="211"/>
                  <a:pt x="392" y="205"/>
                  <a:pt x="395" y="198"/>
                </a:cubicBezTo>
                <a:lnTo>
                  <a:pt x="457" y="302"/>
                </a:lnTo>
                <a:close/>
              </a:path>
            </a:pathLst>
          </a:custGeom>
          <a:solidFill>
            <a:schemeClr val="accent5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 flipH="1">
            <a:off x="4063687" y="3059738"/>
            <a:ext cx="1171304" cy="948985"/>
          </a:xfrm>
          <a:custGeom>
            <a:avLst/>
            <a:gdLst/>
            <a:ahLst/>
            <a:cxnLst>
              <a:cxn ang="0">
                <a:pos x="455" y="188"/>
              </a:cxn>
              <a:cxn ang="0">
                <a:pos x="371" y="286"/>
              </a:cxn>
              <a:cxn ang="0">
                <a:pos x="361" y="387"/>
              </a:cxn>
              <a:cxn ang="0">
                <a:pos x="363" y="399"/>
              </a:cxn>
              <a:cxn ang="0">
                <a:pos x="0" y="399"/>
              </a:cxn>
              <a:cxn ang="0">
                <a:pos x="45" y="209"/>
              </a:cxn>
              <a:cxn ang="0">
                <a:pos x="42" y="184"/>
              </a:cxn>
              <a:cxn ang="0">
                <a:pos x="157" y="114"/>
              </a:cxn>
              <a:cxn ang="0">
                <a:pos x="175" y="156"/>
              </a:cxn>
              <a:cxn ang="0">
                <a:pos x="221" y="175"/>
              </a:cxn>
              <a:cxn ang="0">
                <a:pos x="266" y="156"/>
              </a:cxn>
              <a:cxn ang="0">
                <a:pos x="284" y="112"/>
              </a:cxn>
              <a:cxn ang="0">
                <a:pos x="266" y="66"/>
              </a:cxn>
              <a:cxn ang="0">
                <a:pos x="251" y="55"/>
              </a:cxn>
              <a:cxn ang="0">
                <a:pos x="341" y="0"/>
              </a:cxn>
              <a:cxn ang="0">
                <a:pos x="374" y="55"/>
              </a:cxn>
              <a:cxn ang="0">
                <a:pos x="383" y="44"/>
              </a:cxn>
              <a:cxn ang="0">
                <a:pos x="428" y="25"/>
              </a:cxn>
              <a:cxn ang="0">
                <a:pos x="473" y="44"/>
              </a:cxn>
              <a:cxn ang="0">
                <a:pos x="492" y="89"/>
              </a:cxn>
              <a:cxn ang="0">
                <a:pos x="473" y="134"/>
              </a:cxn>
              <a:cxn ang="0">
                <a:pos x="433" y="153"/>
              </a:cxn>
              <a:cxn ang="0">
                <a:pos x="455" y="188"/>
              </a:cxn>
            </a:cxnLst>
            <a:rect l="0" t="0" r="r" b="b"/>
            <a:pathLst>
              <a:path w="492" h="399">
                <a:moveTo>
                  <a:pt x="455" y="188"/>
                </a:moveTo>
                <a:cubicBezTo>
                  <a:pt x="414" y="188"/>
                  <a:pt x="386" y="221"/>
                  <a:pt x="371" y="286"/>
                </a:cubicBezTo>
                <a:cubicBezTo>
                  <a:pt x="364" y="320"/>
                  <a:pt x="360" y="353"/>
                  <a:pt x="361" y="387"/>
                </a:cubicBezTo>
                <a:cubicBezTo>
                  <a:pt x="363" y="399"/>
                  <a:pt x="363" y="399"/>
                  <a:pt x="363" y="399"/>
                </a:cubicBezTo>
                <a:cubicBezTo>
                  <a:pt x="0" y="399"/>
                  <a:pt x="0" y="399"/>
                  <a:pt x="0" y="399"/>
                </a:cubicBezTo>
                <a:cubicBezTo>
                  <a:pt x="38" y="354"/>
                  <a:pt x="53" y="290"/>
                  <a:pt x="45" y="209"/>
                </a:cubicBezTo>
                <a:cubicBezTo>
                  <a:pt x="45" y="201"/>
                  <a:pt x="44" y="193"/>
                  <a:pt x="42" y="184"/>
                </a:cubicBezTo>
                <a:cubicBezTo>
                  <a:pt x="157" y="114"/>
                  <a:pt x="157" y="114"/>
                  <a:pt x="157" y="114"/>
                </a:cubicBezTo>
                <a:cubicBezTo>
                  <a:pt x="157" y="130"/>
                  <a:pt x="164" y="145"/>
                  <a:pt x="175" y="156"/>
                </a:cubicBezTo>
                <a:cubicBezTo>
                  <a:pt x="188" y="169"/>
                  <a:pt x="203" y="175"/>
                  <a:pt x="221" y="175"/>
                </a:cubicBezTo>
                <a:cubicBezTo>
                  <a:pt x="238" y="175"/>
                  <a:pt x="253" y="169"/>
                  <a:pt x="266" y="156"/>
                </a:cubicBezTo>
                <a:cubicBezTo>
                  <a:pt x="278" y="144"/>
                  <a:pt x="284" y="129"/>
                  <a:pt x="284" y="112"/>
                </a:cubicBezTo>
                <a:cubicBezTo>
                  <a:pt x="284" y="94"/>
                  <a:pt x="278" y="79"/>
                  <a:pt x="266" y="66"/>
                </a:cubicBezTo>
                <a:cubicBezTo>
                  <a:pt x="261" y="62"/>
                  <a:pt x="256" y="58"/>
                  <a:pt x="251" y="55"/>
                </a:cubicBezTo>
                <a:cubicBezTo>
                  <a:pt x="341" y="0"/>
                  <a:pt x="341" y="0"/>
                  <a:pt x="341" y="0"/>
                </a:cubicBezTo>
                <a:cubicBezTo>
                  <a:pt x="374" y="55"/>
                  <a:pt x="374" y="55"/>
                  <a:pt x="374" y="55"/>
                </a:cubicBezTo>
                <a:cubicBezTo>
                  <a:pt x="377" y="51"/>
                  <a:pt x="379" y="47"/>
                  <a:pt x="383" y="44"/>
                </a:cubicBezTo>
                <a:cubicBezTo>
                  <a:pt x="395" y="32"/>
                  <a:pt x="411" y="25"/>
                  <a:pt x="428" y="25"/>
                </a:cubicBezTo>
                <a:cubicBezTo>
                  <a:pt x="446" y="25"/>
                  <a:pt x="461" y="32"/>
                  <a:pt x="473" y="44"/>
                </a:cubicBezTo>
                <a:cubicBezTo>
                  <a:pt x="486" y="56"/>
                  <a:pt x="492" y="72"/>
                  <a:pt x="492" y="89"/>
                </a:cubicBezTo>
                <a:cubicBezTo>
                  <a:pt x="492" y="107"/>
                  <a:pt x="486" y="122"/>
                  <a:pt x="473" y="134"/>
                </a:cubicBezTo>
                <a:cubicBezTo>
                  <a:pt x="462" y="146"/>
                  <a:pt x="449" y="152"/>
                  <a:pt x="433" y="153"/>
                </a:cubicBezTo>
                <a:lnTo>
                  <a:pt x="455" y="188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30" name="Freeform 10"/>
          <p:cNvSpPr>
            <a:spLocks/>
          </p:cNvSpPr>
          <p:nvPr/>
        </p:nvSpPr>
        <p:spPr bwMode="auto">
          <a:xfrm flipH="1">
            <a:off x="4853872" y="1782990"/>
            <a:ext cx="697447" cy="1006153"/>
          </a:xfrm>
          <a:custGeom>
            <a:avLst/>
            <a:gdLst/>
            <a:ahLst/>
            <a:cxnLst>
              <a:cxn ang="0">
                <a:pos x="17" y="407"/>
              </a:cxn>
              <a:cxn ang="0">
                <a:pos x="18" y="207"/>
              </a:cxn>
              <a:cxn ang="0">
                <a:pos x="101" y="47"/>
              </a:cxn>
              <a:cxn ang="0">
                <a:pos x="151" y="0"/>
              </a:cxn>
              <a:cxn ang="0">
                <a:pos x="196" y="74"/>
              </a:cxn>
              <a:cxn ang="0">
                <a:pos x="186" y="73"/>
              </a:cxn>
              <a:cxn ang="0">
                <a:pos x="140" y="92"/>
              </a:cxn>
              <a:cxn ang="0">
                <a:pos x="122" y="137"/>
              </a:cxn>
              <a:cxn ang="0">
                <a:pos x="140" y="182"/>
              </a:cxn>
              <a:cxn ang="0">
                <a:pos x="186" y="201"/>
              </a:cxn>
              <a:cxn ang="0">
                <a:pos x="231" y="182"/>
              </a:cxn>
              <a:cxn ang="0">
                <a:pos x="246" y="158"/>
              </a:cxn>
              <a:cxn ang="0">
                <a:pos x="293" y="235"/>
              </a:cxn>
              <a:cxn ang="0">
                <a:pos x="188" y="300"/>
              </a:cxn>
              <a:cxn ang="0">
                <a:pos x="208" y="314"/>
              </a:cxn>
              <a:cxn ang="0">
                <a:pos x="227" y="360"/>
              </a:cxn>
              <a:cxn ang="0">
                <a:pos x="208" y="405"/>
              </a:cxn>
              <a:cxn ang="0">
                <a:pos x="163" y="423"/>
              </a:cxn>
              <a:cxn ang="0">
                <a:pos x="118" y="405"/>
              </a:cxn>
              <a:cxn ang="0">
                <a:pos x="100" y="360"/>
              </a:cxn>
              <a:cxn ang="0">
                <a:pos x="100" y="355"/>
              </a:cxn>
              <a:cxn ang="0">
                <a:pos x="17" y="407"/>
              </a:cxn>
            </a:cxnLst>
            <a:rect l="0" t="0" r="r" b="b"/>
            <a:pathLst>
              <a:path w="293" h="423">
                <a:moveTo>
                  <a:pt x="17" y="407"/>
                </a:moveTo>
                <a:cubicBezTo>
                  <a:pt x="0" y="341"/>
                  <a:pt x="1" y="275"/>
                  <a:pt x="18" y="207"/>
                </a:cubicBezTo>
                <a:cubicBezTo>
                  <a:pt x="33" y="145"/>
                  <a:pt x="61" y="92"/>
                  <a:pt x="101" y="47"/>
                </a:cubicBezTo>
                <a:cubicBezTo>
                  <a:pt x="116" y="29"/>
                  <a:pt x="133" y="14"/>
                  <a:pt x="151" y="0"/>
                </a:cubicBezTo>
                <a:cubicBezTo>
                  <a:pt x="196" y="74"/>
                  <a:pt x="196" y="74"/>
                  <a:pt x="196" y="74"/>
                </a:cubicBezTo>
                <a:cubicBezTo>
                  <a:pt x="193" y="74"/>
                  <a:pt x="189" y="73"/>
                  <a:pt x="186" y="73"/>
                </a:cubicBezTo>
                <a:cubicBezTo>
                  <a:pt x="168" y="73"/>
                  <a:pt x="153" y="80"/>
                  <a:pt x="140" y="92"/>
                </a:cubicBezTo>
                <a:cubicBezTo>
                  <a:pt x="128" y="104"/>
                  <a:pt x="122" y="120"/>
                  <a:pt x="122" y="137"/>
                </a:cubicBezTo>
                <a:cubicBezTo>
                  <a:pt x="122" y="155"/>
                  <a:pt x="128" y="170"/>
                  <a:pt x="140" y="182"/>
                </a:cubicBezTo>
                <a:cubicBezTo>
                  <a:pt x="153" y="195"/>
                  <a:pt x="168" y="201"/>
                  <a:pt x="186" y="201"/>
                </a:cubicBezTo>
                <a:cubicBezTo>
                  <a:pt x="203" y="201"/>
                  <a:pt x="218" y="195"/>
                  <a:pt x="231" y="182"/>
                </a:cubicBezTo>
                <a:cubicBezTo>
                  <a:pt x="238" y="175"/>
                  <a:pt x="243" y="167"/>
                  <a:pt x="246" y="158"/>
                </a:cubicBezTo>
                <a:cubicBezTo>
                  <a:pt x="293" y="235"/>
                  <a:pt x="293" y="235"/>
                  <a:pt x="293" y="235"/>
                </a:cubicBezTo>
                <a:cubicBezTo>
                  <a:pt x="188" y="300"/>
                  <a:pt x="188" y="300"/>
                  <a:pt x="188" y="300"/>
                </a:cubicBezTo>
                <a:cubicBezTo>
                  <a:pt x="195" y="303"/>
                  <a:pt x="202" y="308"/>
                  <a:pt x="208" y="314"/>
                </a:cubicBezTo>
                <a:cubicBezTo>
                  <a:pt x="221" y="327"/>
                  <a:pt x="227" y="342"/>
                  <a:pt x="227" y="360"/>
                </a:cubicBezTo>
                <a:cubicBezTo>
                  <a:pt x="227" y="377"/>
                  <a:pt x="221" y="392"/>
                  <a:pt x="208" y="405"/>
                </a:cubicBezTo>
                <a:cubicBezTo>
                  <a:pt x="196" y="417"/>
                  <a:pt x="181" y="423"/>
                  <a:pt x="163" y="423"/>
                </a:cubicBezTo>
                <a:cubicBezTo>
                  <a:pt x="146" y="423"/>
                  <a:pt x="131" y="417"/>
                  <a:pt x="118" y="405"/>
                </a:cubicBezTo>
                <a:cubicBezTo>
                  <a:pt x="106" y="392"/>
                  <a:pt x="100" y="377"/>
                  <a:pt x="100" y="360"/>
                </a:cubicBezTo>
                <a:cubicBezTo>
                  <a:pt x="100" y="358"/>
                  <a:pt x="100" y="357"/>
                  <a:pt x="100" y="355"/>
                </a:cubicBezTo>
                <a:lnTo>
                  <a:pt x="17" y="407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965692" y="1835077"/>
            <a:ext cx="2381607" cy="153888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sz="2000" dirty="0" smtClean="0"/>
              <a:t>1.Вербальные (с помощью слова – 7% общего воздействия на аудиторию)</a:t>
            </a:r>
            <a:endParaRPr lang="ru-RU" sz="2000" dirty="0"/>
          </a:p>
        </p:txBody>
      </p:sp>
      <p:sp>
        <p:nvSpPr>
          <p:cNvPr id="25" name="Freeform 45"/>
          <p:cNvSpPr>
            <a:spLocks noEditPoints="1"/>
          </p:cNvSpPr>
          <p:nvPr/>
        </p:nvSpPr>
        <p:spPr bwMode="auto">
          <a:xfrm>
            <a:off x="810208" y="1835077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45"/>
          <p:cNvSpPr>
            <a:spLocks noEditPoints="1"/>
          </p:cNvSpPr>
          <p:nvPr/>
        </p:nvSpPr>
        <p:spPr bwMode="auto">
          <a:xfrm>
            <a:off x="1511118" y="379597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45"/>
          <p:cNvSpPr>
            <a:spLocks noEditPoints="1"/>
          </p:cNvSpPr>
          <p:nvPr/>
        </p:nvSpPr>
        <p:spPr bwMode="auto">
          <a:xfrm>
            <a:off x="5975532" y="2561673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Text Placeholder 3"/>
          <p:cNvSpPr txBox="1">
            <a:spLocks/>
          </p:cNvSpPr>
          <p:nvPr/>
        </p:nvSpPr>
        <p:spPr>
          <a:xfrm>
            <a:off x="5605130" y="2561673"/>
            <a:ext cx="3172181" cy="9233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sz="2000" dirty="0" smtClean="0"/>
              <a:t>3.Визуальные </a:t>
            </a:r>
          </a:p>
          <a:p>
            <a:r>
              <a:rPr lang="ru-RU" sz="2000" dirty="0" smtClean="0"/>
              <a:t>(все что воспринимается зрением – 55%)</a:t>
            </a:r>
            <a:endParaRPr lang="en-US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 txBox="1">
            <a:spLocks/>
          </p:cNvSpPr>
          <p:nvPr/>
        </p:nvSpPr>
        <p:spPr>
          <a:xfrm>
            <a:off x="965691" y="3795971"/>
            <a:ext cx="3371850" cy="9233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sz="2000" dirty="0" smtClean="0"/>
              <a:t>2.Вокальные (характеристика голоса -38% воздействия)</a:t>
            </a:r>
            <a:endParaRPr lang="en-US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 Placeholder 3"/>
          <p:cNvSpPr txBox="1">
            <a:spLocks/>
          </p:cNvSpPr>
          <p:nvPr/>
        </p:nvSpPr>
        <p:spPr>
          <a:xfrm>
            <a:off x="2721787" y="1061516"/>
            <a:ext cx="4158444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sz="2400" b="1" dirty="0" smtClean="0">
                <a:solidFill>
                  <a:schemeClr val="accent6"/>
                </a:solidFill>
              </a:rPr>
              <a:t>Коммуникации бывают:</a:t>
            </a:r>
            <a:endParaRPr lang="en-US" sz="18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 Placeholder 3"/>
          <p:cNvSpPr txBox="1">
            <a:spLocks/>
          </p:cNvSpPr>
          <p:nvPr/>
        </p:nvSpPr>
        <p:spPr>
          <a:xfrm>
            <a:off x="3803824" y="2879723"/>
            <a:ext cx="285335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01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Text Placeholder 3"/>
          <p:cNvSpPr txBox="1">
            <a:spLocks/>
          </p:cNvSpPr>
          <p:nvPr/>
        </p:nvSpPr>
        <p:spPr>
          <a:xfrm>
            <a:off x="4515674" y="1766952"/>
            <a:ext cx="285335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03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ext Placeholder 3"/>
          <p:cNvSpPr txBox="1">
            <a:spLocks/>
          </p:cNvSpPr>
          <p:nvPr/>
        </p:nvSpPr>
        <p:spPr>
          <a:xfrm>
            <a:off x="5135863" y="2253896"/>
            <a:ext cx="285335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04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Text Placeholder 3"/>
          <p:cNvSpPr txBox="1">
            <a:spLocks/>
          </p:cNvSpPr>
          <p:nvPr/>
        </p:nvSpPr>
        <p:spPr>
          <a:xfrm>
            <a:off x="4137873" y="2317776"/>
            <a:ext cx="285335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02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Text Placeholder 3"/>
          <p:cNvSpPr txBox="1">
            <a:spLocks/>
          </p:cNvSpPr>
          <p:nvPr/>
        </p:nvSpPr>
        <p:spPr>
          <a:xfrm>
            <a:off x="4853872" y="2879723"/>
            <a:ext cx="285335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05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Text Placeholder 3"/>
          <p:cNvSpPr txBox="1">
            <a:spLocks/>
          </p:cNvSpPr>
          <p:nvPr/>
        </p:nvSpPr>
        <p:spPr>
          <a:xfrm>
            <a:off x="4576160" y="3580331"/>
            <a:ext cx="285335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06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 animBg="1"/>
      <p:bldP spid="19" grpId="0"/>
      <p:bldP spid="25" grpId="0" animBg="1"/>
      <p:bldP spid="26" grpId="0" animBg="1"/>
      <p:bldP spid="28" grpId="0" animBg="1"/>
      <p:bldP spid="31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4723" y="1657350"/>
            <a:ext cx="812258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«Главная задача — поставить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нужного человека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нужное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место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и добиться выполнения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своих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указаний»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4724" y="267470"/>
            <a:ext cx="7803476" cy="58977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/>
              <a:t>Причины нежелания руководителей </a:t>
            </a:r>
            <a:br>
              <a:rPr lang="ru-RU" dirty="0" smtClean="0"/>
            </a:br>
            <a:r>
              <a:rPr lang="ru-RU" dirty="0" smtClean="0"/>
              <a:t>делегировать полномочия:</a:t>
            </a:r>
            <a:endParaRPr lang="ru-RU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2" name="Group 32"/>
          <p:cNvGrpSpPr/>
          <p:nvPr/>
        </p:nvGrpSpPr>
        <p:grpSpPr>
          <a:xfrm>
            <a:off x="741363" y="1346461"/>
            <a:ext cx="2189066" cy="1947054"/>
            <a:chOff x="741363" y="1393971"/>
            <a:chExt cx="2189066" cy="694676"/>
          </a:xfrm>
        </p:grpSpPr>
        <p:sp>
          <p:nvSpPr>
            <p:cNvPr id="63" name="Text Placeholder 3"/>
            <p:cNvSpPr txBox="1">
              <a:spLocks/>
            </p:cNvSpPr>
            <p:nvPr/>
          </p:nvSpPr>
          <p:spPr>
            <a:xfrm>
              <a:off x="1338000" y="1393971"/>
              <a:ext cx="1049967" cy="9655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NUMBER ONE</a:t>
              </a:r>
            </a:p>
          </p:txBody>
        </p:sp>
        <p:sp>
          <p:nvSpPr>
            <p:cNvPr id="64" name="Text Placeholder 3"/>
            <p:cNvSpPr txBox="1">
              <a:spLocks/>
            </p:cNvSpPr>
            <p:nvPr/>
          </p:nvSpPr>
          <p:spPr>
            <a:xfrm>
              <a:off x="741363" y="1605880"/>
              <a:ext cx="2189066" cy="48276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ru-RU" sz="2000" dirty="0" smtClean="0"/>
                <a:t>Заблуждение «Я сделаю это лучше». </a:t>
              </a:r>
              <a:endPara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 rot="5400000">
            <a:off x="2079659" y="2241348"/>
            <a:ext cx="2104335" cy="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3"/>
          <p:cNvGrpSpPr/>
          <p:nvPr/>
        </p:nvGrpSpPr>
        <p:grpSpPr>
          <a:xfrm>
            <a:off x="3391285" y="1232767"/>
            <a:ext cx="2189066" cy="2060747"/>
            <a:chOff x="741363" y="1342066"/>
            <a:chExt cx="2189066" cy="753651"/>
          </a:xfrm>
        </p:grpSpPr>
        <p:sp>
          <p:nvSpPr>
            <p:cNvPr id="35" name="Text Placeholder 3"/>
            <p:cNvSpPr txBox="1">
              <a:spLocks/>
            </p:cNvSpPr>
            <p:nvPr/>
          </p:nvSpPr>
          <p:spPr>
            <a:xfrm>
              <a:off x="1279972" y="1342066"/>
              <a:ext cx="1077218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NUMBER TWO</a:t>
              </a:r>
            </a:p>
          </p:txBody>
        </p:sp>
        <p:sp>
          <p:nvSpPr>
            <p:cNvPr id="36" name="Text Placeholder 3"/>
            <p:cNvSpPr txBox="1">
              <a:spLocks/>
            </p:cNvSpPr>
            <p:nvPr/>
          </p:nvSpPr>
          <p:spPr>
            <a:xfrm>
              <a:off x="741363" y="1598811"/>
              <a:ext cx="2189066" cy="49690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ru-RU" sz="2000" dirty="0" smtClean="0"/>
                <a:t>Отсутствие способности руководить</a:t>
              </a:r>
              <a:r>
                <a:rPr lang="ru-RU" sz="1000" dirty="0" smtClean="0"/>
                <a:t>. </a:t>
              </a:r>
              <a:endPara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 rot="5400000">
            <a:off x="4787188" y="2241348"/>
            <a:ext cx="2104335" cy="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/>
        </p:nvGrpSpPr>
        <p:grpSpPr>
          <a:xfrm>
            <a:off x="6172703" y="1189182"/>
            <a:ext cx="2189066" cy="2801090"/>
            <a:chOff x="741363" y="1335173"/>
            <a:chExt cx="2189066" cy="973756"/>
          </a:xfrm>
        </p:grpSpPr>
        <p:sp>
          <p:nvSpPr>
            <p:cNvPr id="39" name="Text Placeholder 3"/>
            <p:cNvSpPr txBox="1">
              <a:spLocks/>
            </p:cNvSpPr>
            <p:nvPr/>
          </p:nvSpPr>
          <p:spPr>
            <a:xfrm>
              <a:off x="1312360" y="1335173"/>
              <a:ext cx="1237518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NUMBER THREE</a:t>
              </a:r>
            </a:p>
          </p:txBody>
        </p:sp>
        <p:sp>
          <p:nvSpPr>
            <p:cNvPr id="40" name="Text Placeholder 3"/>
            <p:cNvSpPr txBox="1">
              <a:spLocks/>
            </p:cNvSpPr>
            <p:nvPr/>
          </p:nvSpPr>
          <p:spPr>
            <a:xfrm>
              <a:off x="741363" y="1385599"/>
              <a:ext cx="2189066" cy="92333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ru-RU" sz="2000" dirty="0" smtClean="0"/>
                <a:t>Отсутствие доверия к подчиненным</a:t>
              </a:r>
              <a:endPara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2387967" y="3478181"/>
            <a:ext cx="4057649" cy="727533"/>
            <a:chOff x="741362" y="1335174"/>
            <a:chExt cx="3611875" cy="727533"/>
          </a:xfrm>
        </p:grpSpPr>
        <p:sp>
          <p:nvSpPr>
            <p:cNvPr id="42" name="Text Placeholder 3"/>
            <p:cNvSpPr txBox="1">
              <a:spLocks/>
            </p:cNvSpPr>
            <p:nvPr/>
          </p:nvSpPr>
          <p:spPr>
            <a:xfrm>
              <a:off x="1922016" y="1335174"/>
              <a:ext cx="1025940" cy="18466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NUMBER FOUR</a:t>
              </a:r>
            </a:p>
          </p:txBody>
        </p:sp>
        <p:sp>
          <p:nvSpPr>
            <p:cNvPr id="43" name="Text Placeholder 3"/>
            <p:cNvSpPr txBox="1">
              <a:spLocks/>
            </p:cNvSpPr>
            <p:nvPr/>
          </p:nvSpPr>
          <p:spPr>
            <a:xfrm>
              <a:off x="741362" y="1631820"/>
              <a:ext cx="3611875" cy="43088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ru-RU" sz="2800" dirty="0" smtClean="0">
                  <a:solidFill>
                    <a:schemeClr val="bg1"/>
                  </a:solidFill>
                </a:rPr>
                <a:t>Боязнь риска</a:t>
              </a:r>
              <a:r>
                <a:rPr lang="ru-RU" sz="1000" dirty="0" smtClean="0">
                  <a:solidFill>
                    <a:schemeClr val="bg1"/>
                  </a:solidFill>
                </a:rPr>
                <a:t>. </a:t>
              </a:r>
              <a:endParaRPr lang="en-US" sz="1000" dirty="0" smtClean="0">
                <a:solidFill>
                  <a:schemeClr val="bg1"/>
                </a:solidFill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685800" y="3293514"/>
            <a:ext cx="77724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Line buttom"/>
          <p:cNvCxnSpPr/>
          <p:nvPr/>
        </p:nvCxnSpPr>
        <p:spPr>
          <a:xfrm>
            <a:off x="654724" y="1189182"/>
            <a:ext cx="7772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низ 19"/>
          <p:cNvSpPr/>
          <p:nvPr/>
        </p:nvSpPr>
        <p:spPr>
          <a:xfrm>
            <a:off x="4279018" y="1209848"/>
            <a:ext cx="864482" cy="16951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углом 16"/>
          <p:cNvSpPr/>
          <p:nvPr/>
        </p:nvSpPr>
        <p:spPr>
          <a:xfrm rot="10800000" flipH="1">
            <a:off x="4883404" y="859231"/>
            <a:ext cx="1428750" cy="1198167"/>
          </a:xfrm>
          <a:prstGeom prst="bentArrow">
            <a:avLst>
              <a:gd name="adj1" fmla="val 25000"/>
              <a:gd name="adj2" fmla="val 23364"/>
              <a:gd name="adj3" fmla="val 25000"/>
              <a:gd name="adj4" fmla="val 4375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трелка углом 13"/>
          <p:cNvSpPr/>
          <p:nvPr/>
        </p:nvSpPr>
        <p:spPr>
          <a:xfrm rot="10800000">
            <a:off x="3131825" y="859233"/>
            <a:ext cx="1454404" cy="1198164"/>
          </a:xfrm>
          <a:prstGeom prst="ben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54724" y="152256"/>
            <a:ext cx="8122587" cy="10564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Подчиненные избегают ответственности и блокируют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процесс делегирования по следующим причинам: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4724" y="1562628"/>
            <a:ext cx="2465157" cy="33855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dirty="0" smtClean="0"/>
              <a:t>Подчиненный считает удобнее спросить у босса, что делать, чем самому решать проблему. </a:t>
            </a:r>
          </a:p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dirty="0" smtClean="0"/>
              <a:t>Подчиненный боится критики за совершенные ошибки</a:t>
            </a:r>
            <a:r>
              <a:rPr lang="ru-RU" sz="1800" dirty="0" smtClean="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12154" y="1516461"/>
            <a:ext cx="2660396" cy="343170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dirty="0" smtClean="0"/>
              <a:t>Чем больше ответственность, тем больше вероятность ошибки. </a:t>
            </a:r>
          </a:p>
          <a:p>
            <a:pPr algn="ctr"/>
            <a:endParaRPr lang="en-US" sz="19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sz="1900" dirty="0" smtClean="0"/>
              <a:t>У подчиненного отсутствует информация или ресурсы, необходимые для выполнения задания. </a:t>
            </a:r>
          </a:p>
          <a:p>
            <a:pPr algn="just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86150" y="2903785"/>
            <a:ext cx="2465157" cy="1692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dirty="0" smtClean="0"/>
              <a:t>У подчиненного нет положительных стимулов дополнительной ответственности.</a:t>
            </a:r>
          </a:p>
          <a:p>
            <a:pPr algn="just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771650"/>
            <a:ext cx="8320110" cy="15430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«Менеджмент – это обеспечение выполнения</a:t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работы с помощью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других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лиц»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724" y="1485901"/>
            <a:ext cx="7803476" cy="19431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«Лидерство – это искусство заставлять других </a:t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делать то, что ты хочешь,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так, </a:t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что бы они думали, будто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сами 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хотят делать это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2" name="Group 101"/>
          <p:cNvGrpSpPr/>
          <p:nvPr/>
        </p:nvGrpSpPr>
        <p:grpSpPr>
          <a:xfrm>
            <a:off x="2251455" y="1453526"/>
            <a:ext cx="2147724" cy="2827719"/>
            <a:chOff x="2251455" y="1453526"/>
            <a:chExt cx="2147724" cy="2827719"/>
          </a:xfrm>
        </p:grpSpPr>
        <p:sp>
          <p:nvSpPr>
            <p:cNvPr id="65" name="Rounded Rectangle 64"/>
            <p:cNvSpPr/>
            <p:nvPr/>
          </p:nvSpPr>
          <p:spPr>
            <a:xfrm>
              <a:off x="3263905" y="2286403"/>
              <a:ext cx="122825" cy="1994842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ounded Rectangle 65"/>
            <p:cNvSpPr/>
            <p:nvPr/>
          </p:nvSpPr>
          <p:spPr>
            <a:xfrm rot="18638012">
              <a:off x="3465912" y="3772852"/>
              <a:ext cx="122825" cy="55932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ounded Rectangle 66"/>
            <p:cNvSpPr/>
            <p:nvPr/>
          </p:nvSpPr>
          <p:spPr>
            <a:xfrm rot="2961988" flipH="1">
              <a:off x="3073088" y="3772851"/>
              <a:ext cx="122825" cy="55932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ound Same Side Corner Rectangle 56"/>
            <p:cNvSpPr/>
            <p:nvPr/>
          </p:nvSpPr>
          <p:spPr>
            <a:xfrm rot="10800000">
              <a:off x="2320243" y="1524367"/>
              <a:ext cx="2010148" cy="1281432"/>
            </a:xfrm>
            <a:prstGeom prst="round2SameRect">
              <a:avLst>
                <a:gd name="adj1" fmla="val 8651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251455" y="1453526"/>
              <a:ext cx="2147724" cy="14168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ound Same Side Corner Rectangle 63"/>
            <p:cNvSpPr/>
            <p:nvPr/>
          </p:nvSpPr>
          <p:spPr>
            <a:xfrm rot="10800000">
              <a:off x="2388557" y="1624517"/>
              <a:ext cx="1873522" cy="1103192"/>
            </a:xfrm>
            <a:prstGeom prst="round2SameRect">
              <a:avLst>
                <a:gd name="adj1" fmla="val 865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102"/>
          <p:cNvGrpSpPr/>
          <p:nvPr/>
        </p:nvGrpSpPr>
        <p:grpSpPr>
          <a:xfrm>
            <a:off x="763805" y="1697191"/>
            <a:ext cx="2318591" cy="2890804"/>
            <a:chOff x="763805" y="1583132"/>
            <a:chExt cx="2318591" cy="2890804"/>
          </a:xfrm>
          <a:solidFill>
            <a:schemeClr val="accent1"/>
          </a:solidFill>
        </p:grpSpPr>
        <p:sp>
          <p:nvSpPr>
            <p:cNvPr id="68" name="Rectangle 67"/>
            <p:cNvSpPr/>
            <p:nvPr/>
          </p:nvSpPr>
          <p:spPr>
            <a:xfrm rot="19738725" flipV="1">
              <a:off x="2188157" y="1976141"/>
              <a:ext cx="894239" cy="545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55"/>
            <p:cNvGrpSpPr/>
            <p:nvPr/>
          </p:nvGrpSpPr>
          <p:grpSpPr>
            <a:xfrm>
              <a:off x="763805" y="1583132"/>
              <a:ext cx="1541131" cy="2890804"/>
              <a:chOff x="1482726" y="1941513"/>
              <a:chExt cx="1290638" cy="2420937"/>
            </a:xfrm>
            <a:grpFill/>
          </p:grpSpPr>
          <p:sp>
            <p:nvSpPr>
              <p:cNvPr id="3077" name="Freeform 5"/>
              <p:cNvSpPr>
                <a:spLocks/>
              </p:cNvSpPr>
              <p:nvPr/>
            </p:nvSpPr>
            <p:spPr bwMode="auto">
              <a:xfrm>
                <a:off x="1482726" y="2428875"/>
                <a:ext cx="1290638" cy="1933575"/>
              </a:xfrm>
              <a:custGeom>
                <a:avLst/>
                <a:gdLst/>
                <a:ahLst/>
                <a:cxnLst>
                  <a:cxn ang="0">
                    <a:pos x="490" y="13"/>
                  </a:cxn>
                  <a:cxn ang="0">
                    <a:pos x="442" y="12"/>
                  </a:cxn>
                  <a:cxn ang="0">
                    <a:pos x="269" y="31"/>
                  </a:cxn>
                  <a:cxn ang="0">
                    <a:pos x="224" y="11"/>
                  </a:cxn>
                  <a:cxn ang="0">
                    <a:pos x="224" y="11"/>
                  </a:cxn>
                  <a:cxn ang="0">
                    <a:pos x="200" y="36"/>
                  </a:cxn>
                  <a:cxn ang="0">
                    <a:pos x="176" y="11"/>
                  </a:cxn>
                  <a:cxn ang="0">
                    <a:pos x="135" y="30"/>
                  </a:cxn>
                  <a:cxn ang="0">
                    <a:pos x="15" y="333"/>
                  </a:cxn>
                  <a:cxn ang="0">
                    <a:pos x="53" y="368"/>
                  </a:cxn>
                  <a:cxn ang="0">
                    <a:pos x="56" y="368"/>
                  </a:cxn>
                  <a:cxn ang="0">
                    <a:pos x="91" y="327"/>
                  </a:cxn>
                  <a:cxn ang="0">
                    <a:pos x="99" y="192"/>
                  </a:cxn>
                  <a:cxn ang="0">
                    <a:pos x="99" y="315"/>
                  </a:cxn>
                  <a:cxn ang="0">
                    <a:pos x="100" y="352"/>
                  </a:cxn>
                  <a:cxn ang="0">
                    <a:pos x="80" y="713"/>
                  </a:cxn>
                  <a:cxn ang="0">
                    <a:pos x="122" y="762"/>
                  </a:cxn>
                  <a:cxn ang="0">
                    <a:pos x="126" y="762"/>
                  </a:cxn>
                  <a:cxn ang="0">
                    <a:pos x="171" y="720"/>
                  </a:cxn>
                  <a:cxn ang="0">
                    <a:pos x="193" y="402"/>
                  </a:cxn>
                  <a:cxn ang="0">
                    <a:pos x="200" y="402"/>
                  </a:cxn>
                  <a:cxn ang="0">
                    <a:pos x="208" y="402"/>
                  </a:cxn>
                  <a:cxn ang="0">
                    <a:pos x="238" y="721"/>
                  </a:cxn>
                  <a:cxn ang="0">
                    <a:pos x="283" y="762"/>
                  </a:cxn>
                  <a:cxn ang="0">
                    <a:pos x="287" y="762"/>
                  </a:cxn>
                  <a:cxn ang="0">
                    <a:pos x="328" y="713"/>
                  </a:cxn>
                  <a:cxn ang="0">
                    <a:pos x="303" y="350"/>
                  </a:cxn>
                  <a:cxn ang="0">
                    <a:pos x="301" y="315"/>
                  </a:cxn>
                  <a:cxn ang="0">
                    <a:pos x="301" y="133"/>
                  </a:cxn>
                  <a:cxn ang="0">
                    <a:pos x="342" y="138"/>
                  </a:cxn>
                  <a:cxn ang="0">
                    <a:pos x="488" y="73"/>
                  </a:cxn>
                  <a:cxn ang="0">
                    <a:pos x="500" y="26"/>
                  </a:cxn>
                </a:cxnLst>
                <a:rect l="0" t="0" r="r" b="b"/>
                <a:pathLst>
                  <a:path w="507" h="762">
                    <a:moveTo>
                      <a:pt x="490" y="13"/>
                    </a:moveTo>
                    <a:cubicBezTo>
                      <a:pt x="477" y="1"/>
                      <a:pt x="456" y="0"/>
                      <a:pt x="442" y="12"/>
                    </a:cubicBezTo>
                    <a:cubicBezTo>
                      <a:pt x="369" y="67"/>
                      <a:pt x="343" y="79"/>
                      <a:pt x="269" y="31"/>
                    </a:cubicBezTo>
                    <a:cubicBezTo>
                      <a:pt x="263" y="27"/>
                      <a:pt x="237" y="14"/>
                      <a:pt x="224" y="11"/>
                    </a:cubicBezTo>
                    <a:cubicBezTo>
                      <a:pt x="224" y="11"/>
                      <a:pt x="224" y="11"/>
                      <a:pt x="224" y="11"/>
                    </a:cubicBezTo>
                    <a:cubicBezTo>
                      <a:pt x="200" y="36"/>
                      <a:pt x="200" y="36"/>
                      <a:pt x="200" y="36"/>
                    </a:cubicBezTo>
                    <a:cubicBezTo>
                      <a:pt x="176" y="11"/>
                      <a:pt x="176" y="11"/>
                      <a:pt x="176" y="11"/>
                    </a:cubicBezTo>
                    <a:cubicBezTo>
                      <a:pt x="164" y="14"/>
                      <a:pt x="137" y="28"/>
                      <a:pt x="135" y="30"/>
                    </a:cubicBezTo>
                    <a:cubicBezTo>
                      <a:pt x="64" y="73"/>
                      <a:pt x="0" y="140"/>
                      <a:pt x="15" y="333"/>
                    </a:cubicBezTo>
                    <a:cubicBezTo>
                      <a:pt x="17" y="353"/>
                      <a:pt x="33" y="368"/>
                      <a:pt x="53" y="368"/>
                    </a:cubicBezTo>
                    <a:cubicBezTo>
                      <a:pt x="54" y="368"/>
                      <a:pt x="55" y="368"/>
                      <a:pt x="56" y="368"/>
                    </a:cubicBezTo>
                    <a:cubicBezTo>
                      <a:pt x="77" y="367"/>
                      <a:pt x="93" y="348"/>
                      <a:pt x="91" y="327"/>
                    </a:cubicBezTo>
                    <a:cubicBezTo>
                      <a:pt x="87" y="267"/>
                      <a:pt x="90" y="224"/>
                      <a:pt x="99" y="192"/>
                    </a:cubicBezTo>
                    <a:cubicBezTo>
                      <a:pt x="99" y="315"/>
                      <a:pt x="99" y="315"/>
                      <a:pt x="99" y="315"/>
                    </a:cubicBezTo>
                    <a:cubicBezTo>
                      <a:pt x="99" y="328"/>
                      <a:pt x="99" y="319"/>
                      <a:pt x="100" y="352"/>
                    </a:cubicBezTo>
                    <a:cubicBezTo>
                      <a:pt x="80" y="713"/>
                      <a:pt x="80" y="713"/>
                      <a:pt x="80" y="713"/>
                    </a:cubicBezTo>
                    <a:cubicBezTo>
                      <a:pt x="79" y="738"/>
                      <a:pt x="97" y="760"/>
                      <a:pt x="122" y="762"/>
                    </a:cubicBezTo>
                    <a:cubicBezTo>
                      <a:pt x="123" y="762"/>
                      <a:pt x="125" y="762"/>
                      <a:pt x="126" y="762"/>
                    </a:cubicBezTo>
                    <a:cubicBezTo>
                      <a:pt x="149" y="762"/>
                      <a:pt x="169" y="744"/>
                      <a:pt x="171" y="720"/>
                    </a:cubicBezTo>
                    <a:cubicBezTo>
                      <a:pt x="193" y="402"/>
                      <a:pt x="193" y="402"/>
                      <a:pt x="193" y="402"/>
                    </a:cubicBezTo>
                    <a:cubicBezTo>
                      <a:pt x="195" y="402"/>
                      <a:pt x="199" y="402"/>
                      <a:pt x="200" y="402"/>
                    </a:cubicBezTo>
                    <a:cubicBezTo>
                      <a:pt x="204" y="402"/>
                      <a:pt x="205" y="402"/>
                      <a:pt x="208" y="402"/>
                    </a:cubicBezTo>
                    <a:cubicBezTo>
                      <a:pt x="238" y="721"/>
                      <a:pt x="238" y="721"/>
                      <a:pt x="238" y="721"/>
                    </a:cubicBezTo>
                    <a:cubicBezTo>
                      <a:pt x="240" y="744"/>
                      <a:pt x="259" y="762"/>
                      <a:pt x="283" y="762"/>
                    </a:cubicBezTo>
                    <a:cubicBezTo>
                      <a:pt x="284" y="762"/>
                      <a:pt x="285" y="762"/>
                      <a:pt x="287" y="762"/>
                    </a:cubicBezTo>
                    <a:cubicBezTo>
                      <a:pt x="312" y="760"/>
                      <a:pt x="330" y="738"/>
                      <a:pt x="328" y="713"/>
                    </a:cubicBezTo>
                    <a:cubicBezTo>
                      <a:pt x="328" y="713"/>
                      <a:pt x="303" y="351"/>
                      <a:pt x="303" y="350"/>
                    </a:cubicBezTo>
                    <a:cubicBezTo>
                      <a:pt x="301" y="315"/>
                      <a:pt x="301" y="325"/>
                      <a:pt x="301" y="315"/>
                    </a:cubicBezTo>
                    <a:cubicBezTo>
                      <a:pt x="301" y="133"/>
                      <a:pt x="301" y="133"/>
                      <a:pt x="301" y="133"/>
                    </a:cubicBezTo>
                    <a:cubicBezTo>
                      <a:pt x="315" y="136"/>
                      <a:pt x="329" y="138"/>
                      <a:pt x="342" y="138"/>
                    </a:cubicBezTo>
                    <a:cubicBezTo>
                      <a:pt x="395" y="138"/>
                      <a:pt x="441" y="108"/>
                      <a:pt x="488" y="73"/>
                    </a:cubicBezTo>
                    <a:cubicBezTo>
                      <a:pt x="503" y="62"/>
                      <a:pt x="507" y="42"/>
                      <a:pt x="500" y="2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auto">
              <a:xfrm>
                <a:off x="1931988" y="2530475"/>
                <a:ext cx="122238" cy="484188"/>
              </a:xfrm>
              <a:custGeom>
                <a:avLst/>
                <a:gdLst/>
                <a:ahLst/>
                <a:cxnLst>
                  <a:cxn ang="0">
                    <a:pos x="40" y="305"/>
                  </a:cxn>
                  <a:cxn ang="0">
                    <a:pos x="38" y="305"/>
                  </a:cxn>
                  <a:cxn ang="0">
                    <a:pos x="0" y="254"/>
                  </a:cxn>
                  <a:cxn ang="0">
                    <a:pos x="38" y="0"/>
                  </a:cxn>
                  <a:cxn ang="0">
                    <a:pos x="40" y="0"/>
                  </a:cxn>
                  <a:cxn ang="0">
                    <a:pos x="77" y="254"/>
                  </a:cxn>
                  <a:cxn ang="0">
                    <a:pos x="40" y="305"/>
                  </a:cxn>
                </a:cxnLst>
                <a:rect l="0" t="0" r="r" b="b"/>
                <a:pathLst>
                  <a:path w="77" h="305">
                    <a:moveTo>
                      <a:pt x="40" y="305"/>
                    </a:moveTo>
                    <a:lnTo>
                      <a:pt x="38" y="305"/>
                    </a:lnTo>
                    <a:lnTo>
                      <a:pt x="0" y="254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77" y="254"/>
                    </a:lnTo>
                    <a:lnTo>
                      <a:pt x="40" y="30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79" name="Freeform 7"/>
              <p:cNvSpPr>
                <a:spLocks noEditPoints="1"/>
              </p:cNvSpPr>
              <p:nvPr/>
            </p:nvSpPr>
            <p:spPr bwMode="auto">
              <a:xfrm>
                <a:off x="1743076" y="1941513"/>
                <a:ext cx="501650" cy="501650"/>
              </a:xfrm>
              <a:custGeom>
                <a:avLst/>
                <a:gdLst/>
                <a:ahLst/>
                <a:cxnLst>
                  <a:cxn ang="0">
                    <a:pos x="197" y="99"/>
                  </a:cxn>
                  <a:cxn ang="0">
                    <a:pos x="98" y="198"/>
                  </a:cxn>
                  <a:cxn ang="0">
                    <a:pos x="0" y="99"/>
                  </a:cxn>
                  <a:cxn ang="0">
                    <a:pos x="98" y="0"/>
                  </a:cxn>
                  <a:cxn ang="0">
                    <a:pos x="197" y="99"/>
                  </a:cxn>
                  <a:cxn ang="0">
                    <a:pos x="197" y="99"/>
                  </a:cxn>
                  <a:cxn ang="0">
                    <a:pos x="197" y="99"/>
                  </a:cxn>
                </a:cxnLst>
                <a:rect l="0" t="0" r="r" b="b"/>
                <a:pathLst>
                  <a:path w="197" h="198">
                    <a:moveTo>
                      <a:pt x="197" y="99"/>
                    </a:moveTo>
                    <a:cubicBezTo>
                      <a:pt x="197" y="153"/>
                      <a:pt x="153" y="198"/>
                      <a:pt x="98" y="198"/>
                    </a:cubicBezTo>
                    <a:cubicBezTo>
                      <a:pt x="44" y="198"/>
                      <a:pt x="0" y="153"/>
                      <a:pt x="0" y="99"/>
                    </a:cubicBezTo>
                    <a:cubicBezTo>
                      <a:pt x="0" y="44"/>
                      <a:pt x="44" y="0"/>
                      <a:pt x="98" y="0"/>
                    </a:cubicBezTo>
                    <a:cubicBezTo>
                      <a:pt x="153" y="0"/>
                      <a:pt x="197" y="44"/>
                      <a:pt x="197" y="99"/>
                    </a:cubicBezTo>
                    <a:close/>
                    <a:moveTo>
                      <a:pt x="197" y="99"/>
                    </a:moveTo>
                    <a:cubicBezTo>
                      <a:pt x="197" y="99"/>
                      <a:pt x="197" y="99"/>
                      <a:pt x="197" y="9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86" name="Text Placeholder 3"/>
          <p:cNvSpPr txBox="1">
            <a:spLocks/>
          </p:cNvSpPr>
          <p:nvPr/>
        </p:nvSpPr>
        <p:spPr>
          <a:xfrm>
            <a:off x="4399179" y="973383"/>
            <a:ext cx="4378132" cy="350865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defTabSz="914400">
              <a:spcBef>
                <a:spcPct val="2000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Существует ситуационная 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теория лидерства 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П.Херси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К.Бланчерда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, 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которые разработали свою теорию и назвали ее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теорией жизненного цикла, 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согласно которой самые 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эффективные стили лидерства зависят от «зрелости»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исполнителей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12"/>
          <p:cNvGrpSpPr/>
          <p:nvPr/>
        </p:nvGrpSpPr>
        <p:grpSpPr>
          <a:xfrm>
            <a:off x="2584920" y="1796790"/>
            <a:ext cx="1482967" cy="741731"/>
            <a:chOff x="2680170" y="1809490"/>
            <a:chExt cx="1482967" cy="741731"/>
          </a:xfrm>
        </p:grpSpPr>
        <p:grpSp>
          <p:nvGrpSpPr>
            <p:cNvPr id="16" name="Group 110"/>
            <p:cNvGrpSpPr/>
            <p:nvPr/>
          </p:nvGrpSpPr>
          <p:grpSpPr>
            <a:xfrm>
              <a:off x="2680170" y="1839066"/>
              <a:ext cx="1225539" cy="679566"/>
              <a:chOff x="2680170" y="1839066"/>
              <a:chExt cx="1225539" cy="679566"/>
            </a:xfrm>
          </p:grpSpPr>
          <p:sp>
            <p:nvSpPr>
              <p:cNvPr id="108" name="Rectangle 107"/>
              <p:cNvSpPr/>
              <p:nvPr/>
            </p:nvSpPr>
            <p:spPr>
              <a:xfrm rot="19277956" flipV="1">
                <a:off x="2680170" y="2259060"/>
                <a:ext cx="679566" cy="457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399238" flipV="1">
                <a:off x="3543067" y="2155989"/>
                <a:ext cx="679566" cy="457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328024" flipV="1">
                <a:off x="3173758" y="2239766"/>
                <a:ext cx="627353" cy="457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" name="Group 111"/>
            <p:cNvGrpSpPr/>
            <p:nvPr/>
          </p:nvGrpSpPr>
          <p:grpSpPr>
            <a:xfrm>
              <a:off x="2681807" y="1809490"/>
              <a:ext cx="1481330" cy="741731"/>
              <a:chOff x="2694507" y="1809490"/>
              <a:chExt cx="1481330" cy="741731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2694507" y="2371314"/>
                <a:ext cx="179907" cy="17990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173951" y="1989397"/>
                <a:ext cx="179907" cy="17990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3599645" y="2356452"/>
                <a:ext cx="179907" cy="17990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3995930" y="1809490"/>
                <a:ext cx="179907" cy="17990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1" y="152256"/>
            <a:ext cx="4457699" cy="6912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Стили лидерства</a:t>
            </a:r>
            <a:r>
              <a:rPr lang="ru-RU" sz="2800" dirty="0" smtClean="0">
                <a:solidFill>
                  <a:schemeClr val="bg1"/>
                </a:solidFill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2" name="Group 14"/>
          <p:cNvGrpSpPr/>
          <p:nvPr/>
        </p:nvGrpSpPr>
        <p:grpSpPr>
          <a:xfrm>
            <a:off x="722313" y="958754"/>
            <a:ext cx="2054871" cy="2844503"/>
            <a:chOff x="580606" y="1131575"/>
            <a:chExt cx="2339350" cy="3238299"/>
          </a:xfrm>
        </p:grpSpPr>
        <p:sp>
          <p:nvSpPr>
            <p:cNvPr id="10" name="Freeform 90"/>
            <p:cNvSpPr>
              <a:spLocks noEditPoints="1"/>
            </p:cNvSpPr>
            <p:nvPr/>
          </p:nvSpPr>
          <p:spPr bwMode="auto">
            <a:xfrm flipH="1">
              <a:off x="639484" y="1131575"/>
              <a:ext cx="2280472" cy="3099394"/>
            </a:xfrm>
            <a:custGeom>
              <a:avLst/>
              <a:gdLst/>
              <a:ahLst/>
              <a:cxnLst>
                <a:cxn ang="0">
                  <a:pos x="130" y="294"/>
                </a:cxn>
                <a:cxn ang="0">
                  <a:pos x="109" y="255"/>
                </a:cxn>
                <a:cxn ang="0">
                  <a:pos x="37" y="183"/>
                </a:cxn>
                <a:cxn ang="0">
                  <a:pos x="1" y="138"/>
                </a:cxn>
                <a:cxn ang="0">
                  <a:pos x="14" y="128"/>
                </a:cxn>
                <a:cxn ang="0">
                  <a:pos x="38" y="134"/>
                </a:cxn>
                <a:cxn ang="0">
                  <a:pos x="60" y="153"/>
                </a:cxn>
                <a:cxn ang="0">
                  <a:pos x="79" y="174"/>
                </a:cxn>
                <a:cxn ang="0">
                  <a:pos x="118" y="164"/>
                </a:cxn>
                <a:cxn ang="0">
                  <a:pos x="66" y="114"/>
                </a:cxn>
                <a:cxn ang="0">
                  <a:pos x="47" y="107"/>
                </a:cxn>
                <a:cxn ang="0">
                  <a:pos x="10" y="92"/>
                </a:cxn>
                <a:cxn ang="0">
                  <a:pos x="10" y="86"/>
                </a:cxn>
                <a:cxn ang="0">
                  <a:pos x="10" y="85"/>
                </a:cxn>
                <a:cxn ang="0">
                  <a:pos x="10" y="81"/>
                </a:cxn>
                <a:cxn ang="0">
                  <a:pos x="18" y="80"/>
                </a:cxn>
                <a:cxn ang="0">
                  <a:pos x="34" y="81"/>
                </a:cxn>
                <a:cxn ang="0">
                  <a:pos x="79" y="87"/>
                </a:cxn>
                <a:cxn ang="0">
                  <a:pos x="92" y="90"/>
                </a:cxn>
                <a:cxn ang="0">
                  <a:pos x="77" y="81"/>
                </a:cxn>
                <a:cxn ang="0">
                  <a:pos x="61" y="68"/>
                </a:cxn>
                <a:cxn ang="0">
                  <a:pos x="50" y="65"/>
                </a:cxn>
                <a:cxn ang="0">
                  <a:pos x="24" y="34"/>
                </a:cxn>
                <a:cxn ang="0">
                  <a:pos x="25" y="32"/>
                </a:cxn>
                <a:cxn ang="0">
                  <a:pos x="27" y="28"/>
                </a:cxn>
                <a:cxn ang="0">
                  <a:pos x="83" y="49"/>
                </a:cxn>
                <a:cxn ang="0">
                  <a:pos x="109" y="63"/>
                </a:cxn>
                <a:cxn ang="0">
                  <a:pos x="109" y="63"/>
                </a:cxn>
                <a:cxn ang="0">
                  <a:pos x="98" y="48"/>
                </a:cxn>
                <a:cxn ang="0">
                  <a:pos x="71" y="21"/>
                </a:cxn>
                <a:cxn ang="0">
                  <a:pos x="72" y="6"/>
                </a:cxn>
                <a:cxn ang="0">
                  <a:pos x="79" y="3"/>
                </a:cxn>
                <a:cxn ang="0">
                  <a:pos x="80" y="2"/>
                </a:cxn>
                <a:cxn ang="0">
                  <a:pos x="83" y="1"/>
                </a:cxn>
                <a:cxn ang="0">
                  <a:pos x="144" y="53"/>
                </a:cxn>
                <a:cxn ang="0">
                  <a:pos x="149" y="59"/>
                </a:cxn>
                <a:cxn ang="0">
                  <a:pos x="147" y="56"/>
                </a:cxn>
                <a:cxn ang="0">
                  <a:pos x="139" y="24"/>
                </a:cxn>
                <a:cxn ang="0">
                  <a:pos x="151" y="17"/>
                </a:cxn>
                <a:cxn ang="0">
                  <a:pos x="154" y="18"/>
                </a:cxn>
                <a:cxn ang="0">
                  <a:pos x="160" y="29"/>
                </a:cxn>
                <a:cxn ang="0">
                  <a:pos x="163" y="37"/>
                </a:cxn>
                <a:cxn ang="0">
                  <a:pos x="187" y="76"/>
                </a:cxn>
                <a:cxn ang="0">
                  <a:pos x="197" y="108"/>
                </a:cxn>
                <a:cxn ang="0">
                  <a:pos x="220" y="299"/>
                </a:cxn>
                <a:cxn ang="0">
                  <a:pos x="132" y="299"/>
                </a:cxn>
              </a:cxnLst>
              <a:rect l="0" t="0" r="r" b="b"/>
              <a:pathLst>
                <a:path w="220" h="299">
                  <a:moveTo>
                    <a:pt x="132" y="299"/>
                  </a:moveTo>
                  <a:cubicBezTo>
                    <a:pt x="131" y="297"/>
                    <a:pt x="131" y="295"/>
                    <a:pt x="130" y="294"/>
                  </a:cubicBezTo>
                  <a:cubicBezTo>
                    <a:pt x="130" y="292"/>
                    <a:pt x="129" y="291"/>
                    <a:pt x="128" y="289"/>
                  </a:cubicBezTo>
                  <a:cubicBezTo>
                    <a:pt x="128" y="289"/>
                    <a:pt x="120" y="262"/>
                    <a:pt x="109" y="255"/>
                  </a:cubicBezTo>
                  <a:cubicBezTo>
                    <a:pt x="95" y="247"/>
                    <a:pt x="86" y="239"/>
                    <a:pt x="86" y="239"/>
                  </a:cubicBezTo>
                  <a:cubicBezTo>
                    <a:pt x="86" y="239"/>
                    <a:pt x="46" y="202"/>
                    <a:pt x="37" y="183"/>
                  </a:cubicBezTo>
                  <a:cubicBezTo>
                    <a:pt x="25" y="160"/>
                    <a:pt x="4" y="144"/>
                    <a:pt x="4" y="144"/>
                  </a:cubicBezTo>
                  <a:cubicBezTo>
                    <a:pt x="3" y="142"/>
                    <a:pt x="1" y="139"/>
                    <a:pt x="1" y="138"/>
                  </a:cubicBezTo>
                  <a:cubicBezTo>
                    <a:pt x="0" y="135"/>
                    <a:pt x="3" y="136"/>
                    <a:pt x="5" y="134"/>
                  </a:cubicBezTo>
                  <a:cubicBezTo>
                    <a:pt x="7" y="131"/>
                    <a:pt x="10" y="128"/>
                    <a:pt x="14" y="128"/>
                  </a:cubicBezTo>
                  <a:cubicBezTo>
                    <a:pt x="14" y="128"/>
                    <a:pt x="23" y="127"/>
                    <a:pt x="30" y="130"/>
                  </a:cubicBezTo>
                  <a:cubicBezTo>
                    <a:pt x="33" y="132"/>
                    <a:pt x="35" y="133"/>
                    <a:pt x="38" y="134"/>
                  </a:cubicBezTo>
                  <a:cubicBezTo>
                    <a:pt x="38" y="134"/>
                    <a:pt x="49" y="140"/>
                    <a:pt x="56" y="149"/>
                  </a:cubicBezTo>
                  <a:cubicBezTo>
                    <a:pt x="57" y="150"/>
                    <a:pt x="58" y="152"/>
                    <a:pt x="60" y="153"/>
                  </a:cubicBezTo>
                  <a:cubicBezTo>
                    <a:pt x="60" y="154"/>
                    <a:pt x="60" y="154"/>
                    <a:pt x="61" y="155"/>
                  </a:cubicBezTo>
                  <a:cubicBezTo>
                    <a:pt x="63" y="158"/>
                    <a:pt x="78" y="174"/>
                    <a:pt x="79" y="174"/>
                  </a:cubicBezTo>
                  <a:cubicBezTo>
                    <a:pt x="80" y="176"/>
                    <a:pt x="87" y="182"/>
                    <a:pt x="94" y="182"/>
                  </a:cubicBezTo>
                  <a:cubicBezTo>
                    <a:pt x="118" y="182"/>
                    <a:pt x="120" y="167"/>
                    <a:pt x="118" y="164"/>
                  </a:cubicBezTo>
                  <a:cubicBezTo>
                    <a:pt x="118" y="163"/>
                    <a:pt x="113" y="149"/>
                    <a:pt x="105" y="142"/>
                  </a:cubicBezTo>
                  <a:cubicBezTo>
                    <a:pt x="94" y="131"/>
                    <a:pt x="79" y="118"/>
                    <a:pt x="66" y="114"/>
                  </a:cubicBezTo>
                  <a:cubicBezTo>
                    <a:pt x="61" y="113"/>
                    <a:pt x="56" y="111"/>
                    <a:pt x="53" y="108"/>
                  </a:cubicBezTo>
                  <a:cubicBezTo>
                    <a:pt x="51" y="107"/>
                    <a:pt x="50" y="107"/>
                    <a:pt x="47" y="107"/>
                  </a:cubicBezTo>
                  <a:cubicBezTo>
                    <a:pt x="35" y="106"/>
                    <a:pt x="17" y="98"/>
                    <a:pt x="17" y="98"/>
                  </a:cubicBezTo>
                  <a:cubicBezTo>
                    <a:pt x="14" y="97"/>
                    <a:pt x="11" y="93"/>
                    <a:pt x="10" y="92"/>
                  </a:cubicBezTo>
                  <a:cubicBezTo>
                    <a:pt x="10" y="92"/>
                    <a:pt x="10" y="92"/>
                    <a:pt x="10" y="91"/>
                  </a:cubicBezTo>
                  <a:cubicBezTo>
                    <a:pt x="9" y="90"/>
                    <a:pt x="9" y="88"/>
                    <a:pt x="10" y="86"/>
                  </a:cubicBezTo>
                  <a:cubicBezTo>
                    <a:pt x="10" y="86"/>
                    <a:pt x="10" y="85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0" y="84"/>
                    <a:pt x="9" y="84"/>
                    <a:pt x="9" y="83"/>
                  </a:cubicBezTo>
                  <a:cubicBezTo>
                    <a:pt x="9" y="82"/>
                    <a:pt x="10" y="82"/>
                    <a:pt x="10" y="81"/>
                  </a:cubicBezTo>
                  <a:cubicBezTo>
                    <a:pt x="11" y="81"/>
                    <a:pt x="12" y="81"/>
                    <a:pt x="13" y="81"/>
                  </a:cubicBezTo>
                  <a:cubicBezTo>
                    <a:pt x="15" y="80"/>
                    <a:pt x="17" y="80"/>
                    <a:pt x="18" y="80"/>
                  </a:cubicBezTo>
                  <a:cubicBezTo>
                    <a:pt x="22" y="80"/>
                    <a:pt x="26" y="80"/>
                    <a:pt x="29" y="80"/>
                  </a:cubicBezTo>
                  <a:cubicBezTo>
                    <a:pt x="31" y="81"/>
                    <a:pt x="32" y="81"/>
                    <a:pt x="34" y="81"/>
                  </a:cubicBezTo>
                  <a:cubicBezTo>
                    <a:pt x="34" y="81"/>
                    <a:pt x="43" y="80"/>
                    <a:pt x="45" y="80"/>
                  </a:cubicBezTo>
                  <a:cubicBezTo>
                    <a:pt x="45" y="80"/>
                    <a:pt x="77" y="87"/>
                    <a:pt x="79" y="87"/>
                  </a:cubicBezTo>
                  <a:cubicBezTo>
                    <a:pt x="80" y="87"/>
                    <a:pt x="85" y="89"/>
                    <a:pt x="85" y="89"/>
                  </a:cubicBezTo>
                  <a:cubicBezTo>
                    <a:pt x="86" y="89"/>
                    <a:pt x="89" y="90"/>
                    <a:pt x="92" y="9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2" y="90"/>
                    <a:pt x="79" y="82"/>
                    <a:pt x="77" y="81"/>
                  </a:cubicBezTo>
                  <a:cubicBezTo>
                    <a:pt x="76" y="80"/>
                    <a:pt x="75" y="80"/>
                    <a:pt x="74" y="79"/>
                  </a:cubicBezTo>
                  <a:cubicBezTo>
                    <a:pt x="72" y="78"/>
                    <a:pt x="62" y="69"/>
                    <a:pt x="61" y="68"/>
                  </a:cubicBezTo>
                  <a:cubicBezTo>
                    <a:pt x="59" y="68"/>
                    <a:pt x="57" y="67"/>
                    <a:pt x="55" y="66"/>
                  </a:cubicBezTo>
                  <a:cubicBezTo>
                    <a:pt x="54" y="66"/>
                    <a:pt x="51" y="65"/>
                    <a:pt x="50" y="65"/>
                  </a:cubicBezTo>
                  <a:cubicBezTo>
                    <a:pt x="50" y="65"/>
                    <a:pt x="43" y="62"/>
                    <a:pt x="43" y="62"/>
                  </a:cubicBezTo>
                  <a:cubicBezTo>
                    <a:pt x="23" y="54"/>
                    <a:pt x="23" y="37"/>
                    <a:pt x="24" y="34"/>
                  </a:cubicBezTo>
                  <a:cubicBezTo>
                    <a:pt x="24" y="33"/>
                    <a:pt x="24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0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8"/>
                    <a:pt x="55" y="37"/>
                    <a:pt x="56" y="37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92" y="53"/>
                    <a:pt x="102" y="59"/>
                    <a:pt x="103" y="59"/>
                  </a:cubicBezTo>
                  <a:cubicBezTo>
                    <a:pt x="105" y="61"/>
                    <a:pt x="107" y="62"/>
                    <a:pt x="109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3"/>
                    <a:pt x="106" y="54"/>
                    <a:pt x="98" y="48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8" y="48"/>
                    <a:pt x="80" y="34"/>
                    <a:pt x="80" y="34"/>
                  </a:cubicBezTo>
                  <a:cubicBezTo>
                    <a:pt x="74" y="28"/>
                    <a:pt x="71" y="22"/>
                    <a:pt x="71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9" y="15"/>
                    <a:pt x="69" y="10"/>
                    <a:pt x="72" y="6"/>
                  </a:cubicBezTo>
                  <a:cubicBezTo>
                    <a:pt x="72" y="6"/>
                    <a:pt x="75" y="2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2" y="0"/>
                  </a:cubicBezTo>
                  <a:cubicBezTo>
                    <a:pt x="82" y="0"/>
                    <a:pt x="82" y="0"/>
                    <a:pt x="83" y="1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7" y="46"/>
                    <a:pt x="141" y="49"/>
                    <a:pt x="144" y="53"/>
                  </a:cubicBezTo>
                  <a:cubicBezTo>
                    <a:pt x="145" y="55"/>
                    <a:pt x="146" y="56"/>
                    <a:pt x="148" y="57"/>
                  </a:cubicBezTo>
                  <a:cubicBezTo>
                    <a:pt x="148" y="58"/>
                    <a:pt x="149" y="58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58"/>
                    <a:pt x="148" y="57"/>
                    <a:pt x="147" y="56"/>
                  </a:cubicBezTo>
                  <a:cubicBezTo>
                    <a:pt x="146" y="54"/>
                    <a:pt x="145" y="53"/>
                    <a:pt x="144" y="51"/>
                  </a:cubicBezTo>
                  <a:cubicBezTo>
                    <a:pt x="138" y="39"/>
                    <a:pt x="137" y="28"/>
                    <a:pt x="139" y="24"/>
                  </a:cubicBezTo>
                  <a:cubicBezTo>
                    <a:pt x="141" y="22"/>
                    <a:pt x="143" y="19"/>
                    <a:pt x="148" y="17"/>
                  </a:cubicBezTo>
                  <a:cubicBezTo>
                    <a:pt x="149" y="17"/>
                    <a:pt x="150" y="17"/>
                    <a:pt x="151" y="17"/>
                  </a:cubicBezTo>
                  <a:cubicBezTo>
                    <a:pt x="151" y="16"/>
                    <a:pt x="152" y="16"/>
                    <a:pt x="152" y="16"/>
                  </a:cubicBezTo>
                  <a:cubicBezTo>
                    <a:pt x="153" y="16"/>
                    <a:pt x="153" y="17"/>
                    <a:pt x="154" y="18"/>
                  </a:cubicBezTo>
                  <a:cubicBezTo>
                    <a:pt x="155" y="20"/>
                    <a:pt x="156" y="22"/>
                    <a:pt x="157" y="24"/>
                  </a:cubicBezTo>
                  <a:cubicBezTo>
                    <a:pt x="158" y="26"/>
                    <a:pt x="159" y="28"/>
                    <a:pt x="160" y="29"/>
                  </a:cubicBezTo>
                  <a:cubicBezTo>
                    <a:pt x="160" y="30"/>
                    <a:pt x="160" y="31"/>
                    <a:pt x="161" y="32"/>
                  </a:cubicBezTo>
                  <a:cubicBezTo>
                    <a:pt x="161" y="34"/>
                    <a:pt x="162" y="36"/>
                    <a:pt x="163" y="37"/>
                  </a:cubicBezTo>
                  <a:cubicBezTo>
                    <a:pt x="163" y="37"/>
                    <a:pt x="176" y="54"/>
                    <a:pt x="182" y="66"/>
                  </a:cubicBezTo>
                  <a:cubicBezTo>
                    <a:pt x="183" y="68"/>
                    <a:pt x="186" y="75"/>
                    <a:pt x="187" y="76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96" y="93"/>
                    <a:pt x="197" y="107"/>
                    <a:pt x="197" y="108"/>
                  </a:cubicBezTo>
                  <a:cubicBezTo>
                    <a:pt x="197" y="108"/>
                    <a:pt x="205" y="226"/>
                    <a:pt x="210" y="254"/>
                  </a:cubicBezTo>
                  <a:cubicBezTo>
                    <a:pt x="215" y="282"/>
                    <a:pt x="220" y="297"/>
                    <a:pt x="220" y="299"/>
                  </a:cubicBezTo>
                  <a:cubicBezTo>
                    <a:pt x="132" y="299"/>
                    <a:pt x="132" y="299"/>
                    <a:pt x="132" y="299"/>
                  </a:cubicBezTo>
                  <a:close/>
                  <a:moveTo>
                    <a:pt x="132" y="299"/>
                  </a:moveTo>
                  <a:cubicBezTo>
                    <a:pt x="132" y="299"/>
                    <a:pt x="132" y="299"/>
                    <a:pt x="132" y="29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80606" y="4081839"/>
              <a:ext cx="1152140" cy="28803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19"/>
          <p:cNvGrpSpPr/>
          <p:nvPr/>
        </p:nvGrpSpPr>
        <p:grpSpPr>
          <a:xfrm rot="10800000">
            <a:off x="5543548" y="3681243"/>
            <a:ext cx="143301" cy="993945"/>
            <a:chOff x="4514393" y="1036303"/>
            <a:chExt cx="115214" cy="1487365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4629607" y="1041066"/>
              <a:ext cx="0" cy="1482602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3"/>
          <p:cNvGrpSpPr/>
          <p:nvPr/>
        </p:nvGrpSpPr>
        <p:grpSpPr>
          <a:xfrm rot="10800000">
            <a:off x="4917640" y="2343600"/>
            <a:ext cx="192156" cy="1077218"/>
            <a:chOff x="4514393" y="1036303"/>
            <a:chExt cx="115214" cy="1487365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4629607" y="1041066"/>
              <a:ext cx="0" cy="1482602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"/>
          <p:cNvGrpSpPr/>
          <p:nvPr/>
        </p:nvGrpSpPr>
        <p:grpSpPr>
          <a:xfrm rot="10800000">
            <a:off x="4917640" y="1002264"/>
            <a:ext cx="192155" cy="861773"/>
            <a:chOff x="4514393" y="1036303"/>
            <a:chExt cx="115214" cy="1487365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4629607" y="1041066"/>
              <a:ext cx="0" cy="1482602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2944590" y="1682724"/>
            <a:ext cx="1973052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2944323" y="1940756"/>
            <a:ext cx="1973319" cy="633677"/>
          </a:xfrm>
          <a:prstGeom prst="bentConnector3">
            <a:avLst>
              <a:gd name="adj1" fmla="val 79927"/>
            </a:avLst>
          </a:prstGeom>
          <a:ln w="19050" cmpd="sng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>
            <a:off x="2953823" y="2116478"/>
            <a:ext cx="2598960" cy="1686779"/>
          </a:xfrm>
          <a:prstGeom prst="bentConnector3">
            <a:avLst>
              <a:gd name="adj1" fmla="val 50000"/>
            </a:avLst>
          </a:prstGeom>
          <a:ln w="19050" cmpd="sng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79"/>
          <p:cNvGrpSpPr/>
          <p:nvPr/>
        </p:nvGrpSpPr>
        <p:grpSpPr>
          <a:xfrm>
            <a:off x="2512089" y="1719902"/>
            <a:ext cx="265095" cy="441707"/>
            <a:chOff x="5054600" y="1652588"/>
            <a:chExt cx="187325" cy="479424"/>
          </a:xfrm>
          <a:solidFill>
            <a:schemeClr val="accent1"/>
          </a:solidFill>
        </p:grpSpPr>
        <p:sp>
          <p:nvSpPr>
            <p:cNvPr id="49" name="Freeform 96"/>
            <p:cNvSpPr>
              <a:spLocks/>
            </p:cNvSpPr>
            <p:nvPr/>
          </p:nvSpPr>
          <p:spPr bwMode="auto">
            <a:xfrm>
              <a:off x="5054600" y="1733550"/>
              <a:ext cx="187325" cy="39846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5552783" y="3681244"/>
            <a:ext cx="3054359" cy="11079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ru-RU" sz="1800" dirty="0" smtClean="0"/>
              <a:t>Третий стиль </a:t>
            </a:r>
            <a:r>
              <a:rPr lang="ru-RU" sz="1800" b="1" dirty="0" smtClean="0"/>
              <a:t>«участвующий» </a:t>
            </a:r>
            <a:r>
              <a:rPr lang="ru-RU" sz="1800" dirty="0" smtClean="0"/>
              <a:t>характеризуется умеренно высокой степенью зрелости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926872" y="563389"/>
            <a:ext cx="3661803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ru-RU" sz="1800" dirty="0" smtClean="0"/>
              <a:t>Первый – руководитель сочетает большую степень </a:t>
            </a:r>
            <a:r>
              <a:rPr lang="ru-RU" sz="1800" b="1" dirty="0" smtClean="0"/>
              <a:t>ориентированности на задачу, и малую – не человеческие отношения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26873" y="2233369"/>
            <a:ext cx="3680269" cy="12311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ru-RU" sz="1600" dirty="0" smtClean="0"/>
              <a:t>Второй стиль </a:t>
            </a:r>
            <a:r>
              <a:rPr lang="ru-RU" sz="1600" b="1" dirty="0" smtClean="0"/>
              <a:t>– «реализующий, тренирующий» </a:t>
            </a:r>
            <a:r>
              <a:rPr lang="ru-RU" sz="1600" dirty="0" smtClean="0"/>
              <a:t>- подразумевает, что стиль руководства ориентирован в равной и высокой степени и на задачу, и на отношения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3" name="Text Placeholder 3"/>
          <p:cNvSpPr txBox="1">
            <a:spLocks/>
          </p:cNvSpPr>
          <p:nvPr/>
        </p:nvSpPr>
        <p:spPr>
          <a:xfrm>
            <a:off x="774031" y="3936526"/>
            <a:ext cx="4143611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defTabSz="914400">
              <a:spcBef>
                <a:spcPct val="20000"/>
              </a:spcBef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Четвертый стиль </a:t>
            </a:r>
            <a:r>
              <a:rPr lang="ru-RU" sz="1800" b="1" dirty="0" smtClean="0">
                <a:solidFill>
                  <a:schemeClr val="tx1"/>
                </a:solidFill>
              </a:rPr>
              <a:t>«Делегирующий» </a:t>
            </a:r>
            <a:r>
              <a:rPr lang="ru-RU" sz="1800" dirty="0" smtClean="0">
                <a:solidFill>
                  <a:schemeClr val="tx1"/>
                </a:solidFill>
              </a:rPr>
              <a:t>характеризуется высокой степенью зрелости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52" name="Elbow Connector 34"/>
          <p:cNvCxnSpPr/>
          <p:nvPr/>
        </p:nvCxnSpPr>
        <p:spPr>
          <a:xfrm rot="16200000" flipH="1">
            <a:off x="2844549" y="2674473"/>
            <a:ext cx="1312635" cy="1112554"/>
          </a:xfrm>
          <a:prstGeom prst="bentConnector3">
            <a:avLst>
              <a:gd name="adj1" fmla="val 50000"/>
            </a:avLst>
          </a:prstGeom>
          <a:ln w="19050" cmpd="sng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20"/>
          <p:cNvCxnSpPr/>
          <p:nvPr/>
        </p:nvCxnSpPr>
        <p:spPr>
          <a:xfrm rot="10800000" flipV="1">
            <a:off x="1256863" y="3936526"/>
            <a:ext cx="2800280" cy="2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7" grpId="0" animBg="1"/>
      <p:bldP spid="70" grpId="0" animBg="1"/>
      <p:bldP spid="1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4723" y="800100"/>
            <a:ext cx="8122587" cy="3508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Несомненно, в эпоху так называемой </a:t>
            </a:r>
            <a:r>
              <a:rPr lang="ru-RU" sz="2800" dirty="0" err="1" smtClean="0"/>
              <a:t>цифровизации</a:t>
            </a:r>
            <a:r>
              <a:rPr lang="ru-RU" sz="2800" dirty="0" smtClean="0"/>
              <a:t> образование уже не будет прежним, и уже сейчас мы видим, как новые информационные технологии активно внедряются в обучение, что делает эти процессы взаимозависимыми.</a:t>
            </a:r>
          </a:p>
          <a:p>
            <a:pPr algn="r"/>
            <a:r>
              <a:rPr lang="ru-RU" sz="1800" b="1" i="1" dirty="0" smtClean="0"/>
              <a:t>Форум «Цифровая экономика. Вызовы глобальной трансформации»</a:t>
            </a:r>
          </a:p>
          <a:p>
            <a:pPr algn="r"/>
            <a:r>
              <a:rPr lang="ru-RU" sz="1800" b="1" i="1" dirty="0" smtClean="0"/>
              <a:t>Панель «Глобальное будущее образования в эпоху </a:t>
            </a:r>
            <a:r>
              <a:rPr lang="ru-RU" sz="1800" b="1" i="1" dirty="0" err="1" smtClean="0"/>
              <a:t>цифровизации</a:t>
            </a:r>
            <a:r>
              <a:rPr lang="ru-RU" sz="1800" b="1" i="1" dirty="0" smtClean="0"/>
              <a:t>»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IMG_20181213_172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8692" y="1073968"/>
            <a:ext cx="2298559" cy="2755082"/>
          </a:xfrm>
          <a:prstGeom prst="rect">
            <a:avLst/>
          </a:prstGeom>
          <a:noFill/>
        </p:spPr>
      </p:pic>
      <p:grpSp>
        <p:nvGrpSpPr>
          <p:cNvPr id="2" name="Group 35"/>
          <p:cNvGrpSpPr/>
          <p:nvPr/>
        </p:nvGrpSpPr>
        <p:grpSpPr>
          <a:xfrm>
            <a:off x="-7985" y="1073968"/>
            <a:ext cx="6727877" cy="2755082"/>
            <a:chOff x="-7985" y="901147"/>
            <a:chExt cx="3427845" cy="2131459"/>
          </a:xfrm>
        </p:grpSpPr>
        <p:sp>
          <p:nvSpPr>
            <p:cNvPr id="13" name="Rectangle 12"/>
            <p:cNvSpPr/>
            <p:nvPr/>
          </p:nvSpPr>
          <p:spPr>
            <a:xfrm>
              <a:off x="-7985" y="901147"/>
              <a:ext cx="3160757" cy="213145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/>
          </p:nvSpPr>
          <p:spPr>
            <a:xfrm rot="5400000">
              <a:off x="3036277" y="1813721"/>
              <a:ext cx="460856" cy="306311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Sev01"/>
          <p:cNvSpPr/>
          <p:nvPr/>
        </p:nvSpPr>
        <p:spPr>
          <a:xfrm>
            <a:off x="1479764" y="3349295"/>
            <a:ext cx="920536" cy="920536"/>
          </a:xfrm>
          <a:prstGeom prst="ellipse">
            <a:avLst/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26" name="Sev02"/>
          <p:cNvSpPr/>
          <p:nvPr/>
        </p:nvSpPr>
        <p:spPr>
          <a:xfrm>
            <a:off x="3257550" y="3368782"/>
            <a:ext cx="920536" cy="920536"/>
          </a:xfrm>
          <a:prstGeom prst="ellipse">
            <a:avLst/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27" name="Sev03"/>
          <p:cNvSpPr/>
          <p:nvPr/>
        </p:nvSpPr>
        <p:spPr>
          <a:xfrm>
            <a:off x="5198156" y="3368782"/>
            <a:ext cx="920536" cy="920536"/>
          </a:xfrm>
          <a:prstGeom prst="ellipse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3">
                  <a:lumMod val="50000"/>
                </a:schemeClr>
              </a:solidFill>
              <a:latin typeface="FontAwesome" pitchFamily="2" charset="0"/>
              <a:cs typeface="+mj-cs"/>
            </a:endParaRPr>
          </a:p>
        </p:txBody>
      </p:sp>
      <p:sp>
        <p:nvSpPr>
          <p:cNvPr id="28" name="Sev04"/>
          <p:cNvSpPr/>
          <p:nvPr/>
        </p:nvSpPr>
        <p:spPr>
          <a:xfrm>
            <a:off x="6984947" y="3368782"/>
            <a:ext cx="920536" cy="920536"/>
          </a:xfrm>
          <a:prstGeom prst="ellipse">
            <a:avLst/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4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29" name="Freeform 52"/>
          <p:cNvSpPr>
            <a:spLocks noEditPoints="1"/>
          </p:cNvSpPr>
          <p:nvPr/>
        </p:nvSpPr>
        <p:spPr bwMode="auto">
          <a:xfrm>
            <a:off x="7200566" y="3615145"/>
            <a:ext cx="528687" cy="379196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42"/>
          <p:cNvSpPr>
            <a:spLocks noEditPoints="1"/>
          </p:cNvSpPr>
          <p:nvPr/>
        </p:nvSpPr>
        <p:spPr bwMode="auto">
          <a:xfrm>
            <a:off x="1759756" y="3663759"/>
            <a:ext cx="384058" cy="330582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178"/>
          <p:cNvSpPr>
            <a:spLocks noEditPoints="1"/>
          </p:cNvSpPr>
          <p:nvPr/>
        </p:nvSpPr>
        <p:spPr bwMode="auto">
          <a:xfrm>
            <a:off x="5429250" y="3663759"/>
            <a:ext cx="384057" cy="289259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86"/>
          <p:cNvSpPr>
            <a:spLocks noEditPoints="1"/>
          </p:cNvSpPr>
          <p:nvPr/>
        </p:nvSpPr>
        <p:spPr bwMode="auto">
          <a:xfrm>
            <a:off x="3600450" y="3576125"/>
            <a:ext cx="263010" cy="442523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245"/>
          <p:cNvSpPr>
            <a:spLocks/>
          </p:cNvSpPr>
          <p:nvPr/>
        </p:nvSpPr>
        <p:spPr bwMode="auto">
          <a:xfrm>
            <a:off x="1759756" y="309569"/>
            <a:ext cx="640544" cy="64054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93867" y="1190144"/>
            <a:ext cx="58436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800" dirty="0" smtClean="0"/>
              <a:t>повышение уровня профессиональной компетентности педагогов во владениях передовыми инновационными педагогическими технологиями в целях обеспечения нового качества образования, соответствующего современным требованиям, в условиях вариативности и ориентированности ДОУ на инновационное развитие.</a:t>
            </a:r>
            <a:endParaRPr lang="ru-RU" sz="1800" dirty="0"/>
          </a:p>
        </p:txBody>
      </p:sp>
      <p:cxnSp>
        <p:nvCxnSpPr>
          <p:cNvPr id="39" name="Straight Line buttom"/>
          <p:cNvCxnSpPr/>
          <p:nvPr/>
        </p:nvCxnSpPr>
        <p:spPr>
          <a:xfrm>
            <a:off x="644851" y="4629150"/>
            <a:ext cx="7772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00300" y="426893"/>
            <a:ext cx="4767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Основная задача в 2018-2019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Freeform 245"/>
          <p:cNvSpPr>
            <a:spLocks/>
          </p:cNvSpPr>
          <p:nvPr/>
        </p:nvSpPr>
        <p:spPr bwMode="auto">
          <a:xfrm>
            <a:off x="7088710" y="309569"/>
            <a:ext cx="640544" cy="64054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7" grpId="0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426893"/>
            <a:ext cx="7795051" cy="438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152255"/>
            <a:ext cx="7939740" cy="4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790" y="406016"/>
            <a:ext cx="5638800" cy="1422783"/>
          </a:xfrm>
        </p:spPr>
        <p:txBody>
          <a:bodyPr/>
          <a:lstStyle/>
          <a:p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267471"/>
            <a:ext cx="8858250" cy="35352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000" dirty="0" smtClean="0"/>
              <a:t>Основные обобщенные функции в Стандарте руководителя</a:t>
            </a:r>
            <a:r>
              <a:rPr lang="ru-RU" dirty="0" smtClean="0"/>
              <a:t>: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Folded Corner 15"/>
          <p:cNvSpPr/>
          <p:nvPr/>
        </p:nvSpPr>
        <p:spPr>
          <a:xfrm>
            <a:off x="389143" y="1073968"/>
            <a:ext cx="2677029" cy="1673143"/>
          </a:xfrm>
          <a:prstGeom prst="foldedCorne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0784" y="1334036"/>
            <a:ext cx="2565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А. Руководство образовательной деятельностью образовательной организации</a:t>
            </a:r>
            <a:endParaRPr lang="ru-RU" sz="1600" dirty="0"/>
          </a:p>
        </p:txBody>
      </p:sp>
      <p:sp>
        <p:nvSpPr>
          <p:cNvPr id="29" name="Folded Corner 28"/>
          <p:cNvSpPr/>
          <p:nvPr/>
        </p:nvSpPr>
        <p:spPr>
          <a:xfrm>
            <a:off x="3233486" y="1073968"/>
            <a:ext cx="2677029" cy="1673143"/>
          </a:xfrm>
          <a:prstGeom prst="foldedCorner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506271" y="1334036"/>
            <a:ext cx="2131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В. Руководство развитием образовательной организации</a:t>
            </a:r>
            <a:endParaRPr lang="ru-RU" sz="1600" dirty="0"/>
          </a:p>
        </p:txBody>
      </p:sp>
      <p:sp>
        <p:nvSpPr>
          <p:cNvPr id="35" name="Folded Corner 34"/>
          <p:cNvSpPr/>
          <p:nvPr/>
        </p:nvSpPr>
        <p:spPr>
          <a:xfrm>
            <a:off x="6055375" y="1073968"/>
            <a:ext cx="2677029" cy="1673143"/>
          </a:xfrm>
          <a:prstGeom prst="foldedCorner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293524" y="1457147"/>
            <a:ext cx="2131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С. Управление ресурсами образовательной организации</a:t>
            </a:r>
            <a:endParaRPr lang="ru-RU" sz="1600" dirty="0"/>
          </a:p>
        </p:txBody>
      </p:sp>
      <p:sp>
        <p:nvSpPr>
          <p:cNvPr id="40" name="Folded Corner 39"/>
          <p:cNvSpPr/>
          <p:nvPr/>
        </p:nvSpPr>
        <p:spPr>
          <a:xfrm>
            <a:off x="389144" y="2919933"/>
            <a:ext cx="4079962" cy="1827031"/>
          </a:xfrm>
          <a:prstGeom prst="foldedCorner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89144" y="3117576"/>
            <a:ext cx="3886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Д. Представление образовательной организации в отношениях с органами государственной власти, ОМС, общественными и иными организациями</a:t>
            </a:r>
            <a:endParaRPr lang="ru-RU" sz="1600" dirty="0"/>
          </a:p>
        </p:txBody>
      </p:sp>
      <p:sp>
        <p:nvSpPr>
          <p:cNvPr id="43" name="Folded Corner 42"/>
          <p:cNvSpPr/>
          <p:nvPr/>
        </p:nvSpPr>
        <p:spPr>
          <a:xfrm>
            <a:off x="4868388" y="2919933"/>
            <a:ext cx="3864016" cy="1827031"/>
          </a:xfrm>
          <a:prstGeom prst="foldedCorner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868388" y="2919933"/>
            <a:ext cx="386401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Е. Управление научно-исследовательской, экспертно-аналитической, опытно-конструкторской, инновационной и учебно-производственной деятельностью образовательной организации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Group 30"/>
          <p:cNvGrpSpPr/>
          <p:nvPr/>
        </p:nvGrpSpPr>
        <p:grpSpPr>
          <a:xfrm>
            <a:off x="1431269" y="741260"/>
            <a:ext cx="592776" cy="592776"/>
            <a:chOff x="1431269" y="1210773"/>
            <a:chExt cx="592776" cy="592776"/>
          </a:xfrm>
        </p:grpSpPr>
        <p:sp>
          <p:nvSpPr>
            <p:cNvPr id="21" name="Sev01"/>
            <p:cNvSpPr>
              <a:spLocks noChangeAspect="1"/>
            </p:cNvSpPr>
            <p:nvPr/>
          </p:nvSpPr>
          <p:spPr>
            <a:xfrm>
              <a:off x="1431269" y="1210773"/>
              <a:ext cx="592776" cy="5927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/>
                </a:solidFill>
                <a:latin typeface="FontAwesome" pitchFamily="2" charset="0"/>
              </a:endParaRPr>
            </a:p>
          </p:txBody>
        </p:sp>
        <p:sp>
          <p:nvSpPr>
            <p:cNvPr id="25" name="Freeform 42"/>
            <p:cNvSpPr>
              <a:spLocks noEditPoints="1"/>
            </p:cNvSpPr>
            <p:nvPr/>
          </p:nvSpPr>
          <p:spPr bwMode="auto">
            <a:xfrm>
              <a:off x="1566514" y="1368456"/>
              <a:ext cx="322286" cy="277411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4275612" y="741260"/>
            <a:ext cx="592776" cy="592776"/>
            <a:chOff x="4275612" y="1210773"/>
            <a:chExt cx="592776" cy="592776"/>
          </a:xfrm>
        </p:grpSpPr>
        <p:sp>
          <p:nvSpPr>
            <p:cNvPr id="30" name="Sev01"/>
            <p:cNvSpPr>
              <a:spLocks noChangeAspect="1"/>
            </p:cNvSpPr>
            <p:nvPr/>
          </p:nvSpPr>
          <p:spPr>
            <a:xfrm>
              <a:off x="4275612" y="1210773"/>
              <a:ext cx="592776" cy="5927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2"/>
                </a:solidFill>
                <a:latin typeface="FontAwesome" pitchFamily="2" charset="0"/>
              </a:endParaRPr>
            </a:p>
          </p:txBody>
        </p:sp>
        <p:sp>
          <p:nvSpPr>
            <p:cNvPr id="27" name="Freeform 86"/>
            <p:cNvSpPr>
              <a:spLocks noEditPoints="1"/>
            </p:cNvSpPr>
            <p:nvPr/>
          </p:nvSpPr>
          <p:spPr bwMode="auto">
            <a:xfrm>
              <a:off x="4469105" y="1334036"/>
              <a:ext cx="205791" cy="346250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" name="Group 36"/>
          <p:cNvGrpSpPr/>
          <p:nvPr/>
        </p:nvGrpSpPr>
        <p:grpSpPr>
          <a:xfrm>
            <a:off x="7097501" y="741260"/>
            <a:ext cx="592776" cy="592776"/>
            <a:chOff x="7097501" y="1210773"/>
            <a:chExt cx="592776" cy="592776"/>
          </a:xfrm>
        </p:grpSpPr>
        <p:sp>
          <p:nvSpPr>
            <p:cNvPr id="38" name="Sev01"/>
            <p:cNvSpPr>
              <a:spLocks noChangeAspect="1"/>
            </p:cNvSpPr>
            <p:nvPr/>
          </p:nvSpPr>
          <p:spPr>
            <a:xfrm>
              <a:off x="7097501" y="1210773"/>
              <a:ext cx="592776" cy="5927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3"/>
                </a:solidFill>
                <a:latin typeface="FontAwesome" pitchFamily="2" charset="0"/>
              </a:endParaRPr>
            </a:p>
          </p:txBody>
        </p:sp>
        <p:sp>
          <p:nvSpPr>
            <p:cNvPr id="36" name="Freeform 217"/>
            <p:cNvSpPr>
              <a:spLocks noEditPoints="1"/>
            </p:cNvSpPr>
            <p:nvPr/>
          </p:nvSpPr>
          <p:spPr bwMode="auto">
            <a:xfrm>
              <a:off x="7242854" y="1393884"/>
              <a:ext cx="302071" cy="226554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/>
      <p:bldP spid="29" grpId="0" animBg="1"/>
      <p:bldP spid="34" grpId="0"/>
      <p:bldP spid="35" grpId="0" animBg="1"/>
      <p:bldP spid="39" grpId="0"/>
      <p:bldP spid="40" grpId="0" animBg="1"/>
      <p:bldP spid="42" grpId="0"/>
      <p:bldP spid="43" grpId="0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lide Number Placeholder 257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3" name="Freeform 5"/>
          <p:cNvSpPr>
            <a:spLocks noEditPoints="1"/>
          </p:cNvSpPr>
          <p:nvPr/>
        </p:nvSpPr>
        <p:spPr bwMode="auto">
          <a:xfrm>
            <a:off x="715648" y="1184020"/>
            <a:ext cx="2131225" cy="2765669"/>
          </a:xfrm>
          <a:custGeom>
            <a:avLst/>
            <a:gdLst/>
            <a:ahLst/>
            <a:cxnLst>
              <a:cxn ang="0">
                <a:pos x="1032" y="692"/>
              </a:cxn>
              <a:cxn ang="0">
                <a:pos x="1034" y="692"/>
              </a:cxn>
              <a:cxn ang="0">
                <a:pos x="693" y="631"/>
              </a:cxn>
              <a:cxn ang="0">
                <a:pos x="1034" y="692"/>
              </a:cxn>
              <a:cxn ang="0">
                <a:pos x="1030" y="688"/>
              </a:cxn>
              <a:cxn ang="0">
                <a:pos x="1311" y="688"/>
              </a:cxn>
              <a:cxn ang="0">
                <a:pos x="797" y="352"/>
              </a:cxn>
              <a:cxn ang="0">
                <a:pos x="1070" y="423"/>
              </a:cxn>
              <a:cxn ang="0">
                <a:pos x="1430" y="958"/>
              </a:cxn>
              <a:cxn ang="0">
                <a:pos x="1258" y="1420"/>
              </a:cxn>
              <a:cxn ang="0">
                <a:pos x="709" y="1686"/>
              </a:cxn>
              <a:cxn ang="0">
                <a:pos x="320" y="1465"/>
              </a:cxn>
              <a:cxn ang="0">
                <a:pos x="0" y="516"/>
              </a:cxn>
              <a:cxn ang="0">
                <a:pos x="1108" y="159"/>
              </a:cxn>
              <a:cxn ang="0">
                <a:pos x="1127" y="950"/>
              </a:cxn>
              <a:cxn ang="0">
                <a:pos x="1258" y="1420"/>
              </a:cxn>
              <a:cxn ang="0">
                <a:pos x="1430" y="958"/>
              </a:cxn>
              <a:cxn ang="0">
                <a:pos x="543" y="218"/>
              </a:cxn>
              <a:cxn ang="0">
                <a:pos x="797" y="352"/>
              </a:cxn>
              <a:cxn ang="0">
                <a:pos x="370" y="444"/>
              </a:cxn>
              <a:cxn ang="0">
                <a:pos x="800" y="355"/>
              </a:cxn>
              <a:cxn ang="0">
                <a:pos x="800" y="355"/>
              </a:cxn>
              <a:cxn ang="0">
                <a:pos x="370" y="447"/>
              </a:cxn>
              <a:cxn ang="0">
                <a:pos x="424" y="673"/>
              </a:cxn>
              <a:cxn ang="0">
                <a:pos x="361" y="450"/>
              </a:cxn>
              <a:cxn ang="0">
                <a:pos x="213" y="694"/>
              </a:cxn>
              <a:cxn ang="0">
                <a:pos x="364" y="450"/>
              </a:cxn>
              <a:cxn ang="0">
                <a:pos x="372" y="448"/>
              </a:cxn>
              <a:cxn ang="0">
                <a:pos x="372" y="448"/>
              </a:cxn>
              <a:cxn ang="0">
                <a:pos x="453" y="901"/>
              </a:cxn>
              <a:cxn ang="0">
                <a:pos x="244" y="124"/>
              </a:cxn>
              <a:cxn ang="0">
                <a:pos x="774" y="1179"/>
              </a:cxn>
              <a:cxn ang="0">
                <a:pos x="564" y="1180"/>
              </a:cxn>
              <a:cxn ang="0">
                <a:pos x="744" y="1453"/>
              </a:cxn>
              <a:cxn ang="0">
                <a:pos x="774" y="1179"/>
              </a:cxn>
              <a:cxn ang="0">
                <a:pos x="805" y="941"/>
              </a:cxn>
              <a:cxn ang="0">
                <a:pos x="564" y="1180"/>
              </a:cxn>
              <a:cxn ang="0">
                <a:pos x="454" y="904"/>
              </a:cxn>
              <a:cxn ang="0">
                <a:pos x="446" y="915"/>
              </a:cxn>
              <a:cxn ang="0">
                <a:pos x="744" y="1459"/>
              </a:cxn>
              <a:cxn ang="0">
                <a:pos x="744" y="1459"/>
              </a:cxn>
              <a:cxn ang="0">
                <a:pos x="456" y="903"/>
              </a:cxn>
              <a:cxn ang="0">
                <a:pos x="442" y="904"/>
              </a:cxn>
              <a:cxn ang="0">
                <a:pos x="506" y="1416"/>
              </a:cxn>
              <a:cxn ang="0">
                <a:pos x="501" y="1686"/>
              </a:cxn>
              <a:cxn ang="0">
                <a:pos x="805" y="941"/>
              </a:cxn>
            </a:cxnLst>
            <a:rect l="0" t="0" r="r" b="b"/>
            <a:pathLst>
              <a:path w="1430" h="1692">
                <a:moveTo>
                  <a:pt x="1032" y="694"/>
                </a:moveTo>
                <a:lnTo>
                  <a:pt x="1034" y="692"/>
                </a:lnTo>
                <a:lnTo>
                  <a:pt x="1032" y="692"/>
                </a:lnTo>
                <a:lnTo>
                  <a:pt x="1032" y="694"/>
                </a:lnTo>
                <a:lnTo>
                  <a:pt x="1127" y="950"/>
                </a:lnTo>
                <a:moveTo>
                  <a:pt x="1034" y="692"/>
                </a:moveTo>
                <a:lnTo>
                  <a:pt x="1030" y="688"/>
                </a:lnTo>
                <a:lnTo>
                  <a:pt x="1032" y="692"/>
                </a:lnTo>
                <a:lnTo>
                  <a:pt x="693" y="631"/>
                </a:lnTo>
                <a:lnTo>
                  <a:pt x="803" y="358"/>
                </a:lnTo>
                <a:lnTo>
                  <a:pt x="1030" y="688"/>
                </a:lnTo>
                <a:moveTo>
                  <a:pt x="1034" y="692"/>
                </a:moveTo>
                <a:lnTo>
                  <a:pt x="1290" y="451"/>
                </a:lnTo>
                <a:lnTo>
                  <a:pt x="1070" y="423"/>
                </a:lnTo>
                <a:lnTo>
                  <a:pt x="1030" y="688"/>
                </a:lnTo>
                <a:lnTo>
                  <a:pt x="1030" y="688"/>
                </a:lnTo>
                <a:moveTo>
                  <a:pt x="1034" y="692"/>
                </a:moveTo>
                <a:lnTo>
                  <a:pt x="1311" y="688"/>
                </a:lnTo>
                <a:lnTo>
                  <a:pt x="1290" y="451"/>
                </a:lnTo>
                <a:moveTo>
                  <a:pt x="1108" y="159"/>
                </a:moveTo>
                <a:lnTo>
                  <a:pt x="797" y="352"/>
                </a:lnTo>
                <a:lnTo>
                  <a:pt x="799" y="352"/>
                </a:lnTo>
                <a:lnTo>
                  <a:pt x="805" y="354"/>
                </a:lnTo>
                <a:lnTo>
                  <a:pt x="1070" y="423"/>
                </a:lnTo>
                <a:lnTo>
                  <a:pt x="1108" y="159"/>
                </a:lnTo>
                <a:moveTo>
                  <a:pt x="1311" y="688"/>
                </a:moveTo>
                <a:lnTo>
                  <a:pt x="1430" y="958"/>
                </a:lnTo>
                <a:lnTo>
                  <a:pt x="1311" y="1035"/>
                </a:lnTo>
                <a:lnTo>
                  <a:pt x="1300" y="1234"/>
                </a:lnTo>
                <a:lnTo>
                  <a:pt x="1258" y="1420"/>
                </a:lnTo>
                <a:lnTo>
                  <a:pt x="1049" y="1421"/>
                </a:lnTo>
                <a:lnTo>
                  <a:pt x="948" y="1688"/>
                </a:lnTo>
                <a:lnTo>
                  <a:pt x="709" y="1686"/>
                </a:lnTo>
                <a:lnTo>
                  <a:pt x="501" y="1686"/>
                </a:lnTo>
                <a:lnTo>
                  <a:pt x="309" y="1692"/>
                </a:lnTo>
                <a:lnTo>
                  <a:pt x="320" y="1465"/>
                </a:lnTo>
                <a:lnTo>
                  <a:pt x="276" y="1180"/>
                </a:lnTo>
                <a:lnTo>
                  <a:pt x="61" y="932"/>
                </a:lnTo>
                <a:lnTo>
                  <a:pt x="0" y="516"/>
                </a:lnTo>
                <a:lnTo>
                  <a:pt x="244" y="124"/>
                </a:lnTo>
                <a:lnTo>
                  <a:pt x="745" y="0"/>
                </a:lnTo>
                <a:lnTo>
                  <a:pt x="1108" y="159"/>
                </a:lnTo>
                <a:lnTo>
                  <a:pt x="1290" y="451"/>
                </a:lnTo>
                <a:moveTo>
                  <a:pt x="1311" y="1035"/>
                </a:moveTo>
                <a:lnTo>
                  <a:pt x="1127" y="950"/>
                </a:lnTo>
                <a:lnTo>
                  <a:pt x="1300" y="1234"/>
                </a:lnTo>
                <a:lnTo>
                  <a:pt x="1008" y="1179"/>
                </a:lnTo>
                <a:lnTo>
                  <a:pt x="1258" y="1420"/>
                </a:lnTo>
                <a:moveTo>
                  <a:pt x="1311" y="688"/>
                </a:moveTo>
                <a:lnTo>
                  <a:pt x="1127" y="950"/>
                </a:lnTo>
                <a:lnTo>
                  <a:pt x="1430" y="958"/>
                </a:lnTo>
                <a:moveTo>
                  <a:pt x="244" y="124"/>
                </a:moveTo>
                <a:lnTo>
                  <a:pt x="541" y="220"/>
                </a:lnTo>
                <a:lnTo>
                  <a:pt x="543" y="218"/>
                </a:lnTo>
                <a:lnTo>
                  <a:pt x="745" y="0"/>
                </a:lnTo>
                <a:lnTo>
                  <a:pt x="797" y="352"/>
                </a:lnTo>
                <a:moveTo>
                  <a:pt x="797" y="352"/>
                </a:moveTo>
                <a:lnTo>
                  <a:pt x="797" y="352"/>
                </a:lnTo>
                <a:lnTo>
                  <a:pt x="541" y="220"/>
                </a:lnTo>
                <a:lnTo>
                  <a:pt x="370" y="444"/>
                </a:lnTo>
                <a:lnTo>
                  <a:pt x="370" y="447"/>
                </a:lnTo>
                <a:lnTo>
                  <a:pt x="372" y="447"/>
                </a:lnTo>
                <a:lnTo>
                  <a:pt x="800" y="355"/>
                </a:lnTo>
                <a:lnTo>
                  <a:pt x="799" y="352"/>
                </a:lnTo>
                <a:lnTo>
                  <a:pt x="803" y="354"/>
                </a:lnTo>
                <a:lnTo>
                  <a:pt x="800" y="355"/>
                </a:lnTo>
                <a:lnTo>
                  <a:pt x="803" y="358"/>
                </a:lnTo>
                <a:lnTo>
                  <a:pt x="805" y="354"/>
                </a:lnTo>
                <a:moveTo>
                  <a:pt x="370" y="447"/>
                </a:moveTo>
                <a:lnTo>
                  <a:pt x="372" y="448"/>
                </a:lnTo>
                <a:lnTo>
                  <a:pt x="372" y="448"/>
                </a:lnTo>
                <a:lnTo>
                  <a:pt x="424" y="673"/>
                </a:lnTo>
                <a:lnTo>
                  <a:pt x="693" y="631"/>
                </a:lnTo>
                <a:lnTo>
                  <a:pt x="372" y="447"/>
                </a:lnTo>
                <a:moveTo>
                  <a:pt x="361" y="450"/>
                </a:moveTo>
                <a:lnTo>
                  <a:pt x="0" y="516"/>
                </a:lnTo>
                <a:lnTo>
                  <a:pt x="212" y="695"/>
                </a:lnTo>
                <a:lnTo>
                  <a:pt x="213" y="694"/>
                </a:lnTo>
                <a:lnTo>
                  <a:pt x="366" y="450"/>
                </a:lnTo>
                <a:lnTo>
                  <a:pt x="366" y="448"/>
                </a:lnTo>
                <a:lnTo>
                  <a:pt x="364" y="450"/>
                </a:lnTo>
                <a:lnTo>
                  <a:pt x="367" y="448"/>
                </a:lnTo>
                <a:lnTo>
                  <a:pt x="370" y="447"/>
                </a:lnTo>
                <a:moveTo>
                  <a:pt x="372" y="448"/>
                </a:moveTo>
                <a:lnTo>
                  <a:pt x="367" y="448"/>
                </a:lnTo>
                <a:moveTo>
                  <a:pt x="366" y="448"/>
                </a:moveTo>
                <a:lnTo>
                  <a:pt x="372" y="448"/>
                </a:lnTo>
                <a:moveTo>
                  <a:pt x="213" y="694"/>
                </a:moveTo>
                <a:lnTo>
                  <a:pt x="424" y="673"/>
                </a:lnTo>
                <a:lnTo>
                  <a:pt x="453" y="901"/>
                </a:lnTo>
                <a:lnTo>
                  <a:pt x="212" y="695"/>
                </a:lnTo>
                <a:lnTo>
                  <a:pt x="61" y="932"/>
                </a:lnTo>
                <a:moveTo>
                  <a:pt x="244" y="124"/>
                </a:moveTo>
                <a:lnTo>
                  <a:pt x="370" y="444"/>
                </a:lnTo>
                <a:moveTo>
                  <a:pt x="744" y="1453"/>
                </a:moveTo>
                <a:lnTo>
                  <a:pt x="774" y="1179"/>
                </a:lnTo>
                <a:lnTo>
                  <a:pt x="564" y="1180"/>
                </a:lnTo>
                <a:lnTo>
                  <a:pt x="744" y="1453"/>
                </a:lnTo>
                <a:moveTo>
                  <a:pt x="564" y="1180"/>
                </a:moveTo>
                <a:lnTo>
                  <a:pt x="506" y="1416"/>
                </a:lnTo>
                <a:lnTo>
                  <a:pt x="744" y="1459"/>
                </a:lnTo>
                <a:lnTo>
                  <a:pt x="744" y="1453"/>
                </a:lnTo>
                <a:moveTo>
                  <a:pt x="1008" y="1179"/>
                </a:moveTo>
                <a:lnTo>
                  <a:pt x="805" y="941"/>
                </a:lnTo>
                <a:lnTo>
                  <a:pt x="774" y="1179"/>
                </a:lnTo>
                <a:lnTo>
                  <a:pt x="1008" y="1179"/>
                </a:lnTo>
                <a:lnTo>
                  <a:pt x="1127" y="950"/>
                </a:lnTo>
                <a:lnTo>
                  <a:pt x="805" y="941"/>
                </a:lnTo>
                <a:lnTo>
                  <a:pt x="454" y="904"/>
                </a:lnTo>
                <a:lnTo>
                  <a:pt x="446" y="915"/>
                </a:lnTo>
                <a:lnTo>
                  <a:pt x="564" y="1180"/>
                </a:lnTo>
                <a:lnTo>
                  <a:pt x="805" y="941"/>
                </a:lnTo>
                <a:lnTo>
                  <a:pt x="693" y="631"/>
                </a:lnTo>
                <a:lnTo>
                  <a:pt x="454" y="904"/>
                </a:lnTo>
                <a:lnTo>
                  <a:pt x="454" y="903"/>
                </a:lnTo>
                <a:lnTo>
                  <a:pt x="442" y="904"/>
                </a:lnTo>
                <a:lnTo>
                  <a:pt x="446" y="915"/>
                </a:lnTo>
                <a:lnTo>
                  <a:pt x="276" y="1180"/>
                </a:lnTo>
                <a:lnTo>
                  <a:pt x="564" y="1180"/>
                </a:lnTo>
                <a:moveTo>
                  <a:pt x="744" y="1459"/>
                </a:moveTo>
                <a:lnTo>
                  <a:pt x="1049" y="1421"/>
                </a:lnTo>
                <a:lnTo>
                  <a:pt x="1008" y="1179"/>
                </a:lnTo>
                <a:lnTo>
                  <a:pt x="744" y="1459"/>
                </a:lnTo>
                <a:lnTo>
                  <a:pt x="948" y="1688"/>
                </a:lnTo>
                <a:moveTo>
                  <a:pt x="454" y="903"/>
                </a:moveTo>
                <a:lnTo>
                  <a:pt x="456" y="903"/>
                </a:lnTo>
                <a:lnTo>
                  <a:pt x="453" y="901"/>
                </a:lnTo>
                <a:lnTo>
                  <a:pt x="454" y="903"/>
                </a:lnTo>
                <a:moveTo>
                  <a:pt x="442" y="904"/>
                </a:moveTo>
                <a:lnTo>
                  <a:pt x="61" y="932"/>
                </a:lnTo>
                <a:moveTo>
                  <a:pt x="276" y="1180"/>
                </a:moveTo>
                <a:lnTo>
                  <a:pt x="506" y="1416"/>
                </a:lnTo>
                <a:moveTo>
                  <a:pt x="709" y="1686"/>
                </a:moveTo>
                <a:lnTo>
                  <a:pt x="744" y="1459"/>
                </a:lnTo>
                <a:lnTo>
                  <a:pt x="501" y="1686"/>
                </a:lnTo>
                <a:lnTo>
                  <a:pt x="506" y="1416"/>
                </a:lnTo>
                <a:lnTo>
                  <a:pt x="309" y="1692"/>
                </a:lnTo>
                <a:moveTo>
                  <a:pt x="805" y="941"/>
                </a:moveTo>
                <a:lnTo>
                  <a:pt x="1032" y="694"/>
                </a:lnTo>
              </a:path>
            </a:pathLst>
          </a:custGeom>
          <a:noFill/>
          <a:ln w="9525" cap="rnd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" name="Group 81"/>
          <p:cNvGrpSpPr/>
          <p:nvPr/>
        </p:nvGrpSpPr>
        <p:grpSpPr>
          <a:xfrm>
            <a:off x="654723" y="1184020"/>
            <a:ext cx="2235305" cy="2850710"/>
            <a:chOff x="3371851" y="1649413"/>
            <a:chExt cx="2398713" cy="2824162"/>
          </a:xfrm>
        </p:grpSpPr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3775076" y="1862138"/>
              <a:ext cx="130175" cy="130175"/>
            </a:xfrm>
            <a:custGeom>
              <a:avLst/>
              <a:gdLst/>
              <a:ahLst/>
              <a:cxnLst>
                <a:cxn ang="0">
                  <a:pos x="46" y="46"/>
                </a:cxn>
                <a:cxn ang="0">
                  <a:pos x="27" y="54"/>
                </a:cxn>
                <a:cxn ang="0">
                  <a:pos x="8" y="46"/>
                </a:cxn>
                <a:cxn ang="0">
                  <a:pos x="0" y="27"/>
                </a:cxn>
                <a:cxn ang="0">
                  <a:pos x="8" y="8"/>
                </a:cxn>
                <a:cxn ang="0">
                  <a:pos x="27" y="0"/>
                </a:cxn>
                <a:cxn ang="0">
                  <a:pos x="46" y="8"/>
                </a:cxn>
                <a:cxn ang="0">
                  <a:pos x="54" y="27"/>
                </a:cxn>
                <a:cxn ang="0">
                  <a:pos x="46" y="46"/>
                </a:cxn>
              </a:cxnLst>
              <a:rect l="0" t="0" r="r" b="b"/>
              <a:pathLst>
                <a:path w="54" h="54">
                  <a:moveTo>
                    <a:pt x="46" y="46"/>
                  </a:moveTo>
                  <a:cubicBezTo>
                    <a:pt x="41" y="51"/>
                    <a:pt x="34" y="54"/>
                    <a:pt x="27" y="54"/>
                  </a:cubicBezTo>
                  <a:cubicBezTo>
                    <a:pt x="20" y="54"/>
                    <a:pt x="13" y="51"/>
                    <a:pt x="8" y="46"/>
                  </a:cubicBezTo>
                  <a:cubicBezTo>
                    <a:pt x="3" y="41"/>
                    <a:pt x="0" y="34"/>
                    <a:pt x="0" y="27"/>
                  </a:cubicBezTo>
                  <a:cubicBezTo>
                    <a:pt x="0" y="20"/>
                    <a:pt x="3" y="13"/>
                    <a:pt x="8" y="8"/>
                  </a:cubicBezTo>
                  <a:cubicBezTo>
                    <a:pt x="13" y="3"/>
                    <a:pt x="20" y="0"/>
                    <a:pt x="27" y="0"/>
                  </a:cubicBezTo>
                  <a:cubicBezTo>
                    <a:pt x="34" y="0"/>
                    <a:pt x="41" y="3"/>
                    <a:pt x="46" y="8"/>
                  </a:cubicBezTo>
                  <a:cubicBezTo>
                    <a:pt x="51" y="13"/>
                    <a:pt x="54" y="20"/>
                    <a:pt x="54" y="27"/>
                  </a:cubicBezTo>
                  <a:cubicBezTo>
                    <a:pt x="54" y="34"/>
                    <a:pt x="51" y="41"/>
                    <a:pt x="46" y="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4518026" y="1649413"/>
              <a:ext cx="188913" cy="188912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39" y="0"/>
                </a:cxn>
                <a:cxn ang="0">
                  <a:pos x="66" y="11"/>
                </a:cxn>
                <a:cxn ang="0">
                  <a:pos x="78" y="39"/>
                </a:cxn>
                <a:cxn ang="0">
                  <a:pos x="66" y="66"/>
                </a:cxn>
                <a:cxn ang="0">
                  <a:pos x="39" y="78"/>
                </a:cxn>
                <a:cxn ang="0">
                  <a:pos x="11" y="66"/>
                </a:cxn>
                <a:cxn ang="0">
                  <a:pos x="0" y="39"/>
                </a:cxn>
                <a:cxn ang="0">
                  <a:pos x="11" y="11"/>
                </a:cxn>
              </a:cxnLst>
              <a:rect l="0" t="0" r="r" b="b"/>
              <a:pathLst>
                <a:path w="78" h="78">
                  <a:moveTo>
                    <a:pt x="11" y="11"/>
                  </a:moveTo>
                  <a:cubicBezTo>
                    <a:pt x="19" y="4"/>
                    <a:pt x="28" y="0"/>
                    <a:pt x="39" y="0"/>
                  </a:cubicBezTo>
                  <a:cubicBezTo>
                    <a:pt x="50" y="0"/>
                    <a:pt x="59" y="4"/>
                    <a:pt x="66" y="11"/>
                  </a:cubicBezTo>
                  <a:cubicBezTo>
                    <a:pt x="74" y="19"/>
                    <a:pt x="78" y="28"/>
                    <a:pt x="78" y="39"/>
                  </a:cubicBezTo>
                  <a:cubicBezTo>
                    <a:pt x="78" y="50"/>
                    <a:pt x="74" y="59"/>
                    <a:pt x="66" y="66"/>
                  </a:cubicBezTo>
                  <a:cubicBezTo>
                    <a:pt x="59" y="74"/>
                    <a:pt x="50" y="78"/>
                    <a:pt x="39" y="78"/>
                  </a:cubicBezTo>
                  <a:cubicBezTo>
                    <a:pt x="28" y="78"/>
                    <a:pt x="19" y="74"/>
                    <a:pt x="11" y="66"/>
                  </a:cubicBezTo>
                  <a:cubicBezTo>
                    <a:pt x="4" y="59"/>
                    <a:pt x="0" y="50"/>
                    <a:pt x="0" y="39"/>
                  </a:cubicBezTo>
                  <a:cubicBezTo>
                    <a:pt x="0" y="28"/>
                    <a:pt x="4" y="19"/>
                    <a:pt x="11" y="1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4252913" y="2024063"/>
              <a:ext cx="107950" cy="106362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</a:cxnLst>
              <a:rect l="0" t="0" r="r" b="b"/>
              <a:pathLst>
                <a:path w="44" h="44">
                  <a:moveTo>
                    <a:pt x="6" y="6"/>
                  </a:move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5154613" y="1927225"/>
              <a:ext cx="106363" cy="106362"/>
            </a:xfrm>
            <a:custGeom>
              <a:avLst/>
              <a:gdLst/>
              <a:ahLst/>
              <a:cxnLst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5095876" y="2333625"/>
              <a:ext cx="106363" cy="106362"/>
            </a:xfrm>
            <a:custGeom>
              <a:avLst/>
              <a:gdLst/>
              <a:ahLst/>
              <a:cxnLst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</a:cxnLst>
              <a:rect l="0" t="0" r="r" b="b"/>
              <a:pathLst>
                <a:path w="44" h="44">
                  <a:moveTo>
                    <a:pt x="6" y="37"/>
                  </a:move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5483226" y="2774950"/>
              <a:ext cx="106363" cy="10636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0" y="22"/>
                  </a:move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auto">
            <a:xfrm>
              <a:off x="5035551" y="2774950"/>
              <a:ext cx="106363" cy="106362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</a:cxnLst>
              <a:rect l="0" t="0" r="r" b="b"/>
              <a:pathLst>
                <a:path w="44" h="44">
                  <a:moveTo>
                    <a:pt x="6" y="6"/>
                  </a:move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3730626" y="2779713"/>
              <a:ext cx="106363" cy="106362"/>
            </a:xfrm>
            <a:custGeom>
              <a:avLst/>
              <a:gdLst/>
              <a:ahLst/>
              <a:cxnLst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</a:cxnLst>
              <a:rect l="0" t="0" r="r" b="b"/>
              <a:pathLst>
                <a:path w="44" h="44">
                  <a:moveTo>
                    <a:pt x="38" y="6"/>
                  </a:move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4067176" y="2743200"/>
              <a:ext cx="106363" cy="106362"/>
            </a:xfrm>
            <a:custGeom>
              <a:avLst/>
              <a:gdLst/>
              <a:ahLst/>
              <a:cxnLst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</a:cxnLst>
              <a:rect l="0" t="0" r="r" b="b"/>
              <a:pathLst>
                <a:path w="44" h="44">
                  <a:moveTo>
                    <a:pt x="6" y="37"/>
                  </a:move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4638676" y="3135313"/>
              <a:ext cx="174625" cy="174625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1" y="10"/>
                </a:cxn>
                <a:cxn ang="0">
                  <a:pos x="36" y="0"/>
                </a:cxn>
                <a:cxn ang="0">
                  <a:pos x="62" y="10"/>
                </a:cxn>
                <a:cxn ang="0">
                  <a:pos x="72" y="36"/>
                </a:cxn>
                <a:cxn ang="0">
                  <a:pos x="62" y="61"/>
                </a:cxn>
                <a:cxn ang="0">
                  <a:pos x="36" y="72"/>
                </a:cxn>
                <a:cxn ang="0">
                  <a:pos x="11" y="61"/>
                </a:cxn>
                <a:cxn ang="0">
                  <a:pos x="0" y="36"/>
                </a:cxn>
              </a:cxnLst>
              <a:rect l="0" t="0" r="r" b="b"/>
              <a:pathLst>
                <a:path w="72" h="72">
                  <a:moveTo>
                    <a:pt x="0" y="36"/>
                  </a:moveTo>
                  <a:cubicBezTo>
                    <a:pt x="0" y="26"/>
                    <a:pt x="4" y="17"/>
                    <a:pt x="11" y="10"/>
                  </a:cubicBezTo>
                  <a:cubicBezTo>
                    <a:pt x="18" y="3"/>
                    <a:pt x="26" y="0"/>
                    <a:pt x="36" y="0"/>
                  </a:cubicBezTo>
                  <a:cubicBezTo>
                    <a:pt x="46" y="0"/>
                    <a:pt x="55" y="3"/>
                    <a:pt x="62" y="10"/>
                  </a:cubicBezTo>
                  <a:cubicBezTo>
                    <a:pt x="69" y="17"/>
                    <a:pt x="72" y="26"/>
                    <a:pt x="72" y="36"/>
                  </a:cubicBezTo>
                  <a:cubicBezTo>
                    <a:pt x="72" y="46"/>
                    <a:pt x="69" y="54"/>
                    <a:pt x="62" y="61"/>
                  </a:cubicBezTo>
                  <a:cubicBezTo>
                    <a:pt x="55" y="68"/>
                    <a:pt x="46" y="72"/>
                    <a:pt x="36" y="72"/>
                  </a:cubicBezTo>
                  <a:cubicBezTo>
                    <a:pt x="26" y="72"/>
                    <a:pt x="18" y="68"/>
                    <a:pt x="11" y="61"/>
                  </a:cubicBezTo>
                  <a:cubicBezTo>
                    <a:pt x="4" y="54"/>
                    <a:pt x="0" y="46"/>
                    <a:pt x="0" y="36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5183188" y="3182938"/>
              <a:ext cx="106363" cy="107950"/>
            </a:xfrm>
            <a:custGeom>
              <a:avLst/>
              <a:gdLst/>
              <a:ahLst/>
              <a:cxnLst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</a:cxnLst>
              <a:rect l="0" t="0" r="r" b="b"/>
              <a:pathLst>
                <a:path w="44" h="44">
                  <a:moveTo>
                    <a:pt x="38" y="6"/>
                  </a:move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5491163" y="3333750"/>
              <a:ext cx="76200" cy="77787"/>
            </a:xfrm>
            <a:custGeom>
              <a:avLst/>
              <a:gdLst/>
              <a:ahLst/>
              <a:cxnLst>
                <a:cxn ang="0">
                  <a:pos x="5" y="27"/>
                </a:cxn>
                <a:cxn ang="0">
                  <a:pos x="0" y="16"/>
                </a:cxn>
                <a:cxn ang="0">
                  <a:pos x="5" y="4"/>
                </a:cxn>
                <a:cxn ang="0">
                  <a:pos x="16" y="0"/>
                </a:cxn>
                <a:cxn ang="0">
                  <a:pos x="27" y="4"/>
                </a:cxn>
                <a:cxn ang="0">
                  <a:pos x="32" y="16"/>
                </a:cxn>
                <a:cxn ang="0">
                  <a:pos x="27" y="27"/>
                </a:cxn>
                <a:cxn ang="0">
                  <a:pos x="16" y="32"/>
                </a:cxn>
                <a:cxn ang="0">
                  <a:pos x="5" y="27"/>
                </a:cxn>
              </a:cxnLst>
              <a:rect l="0" t="0" r="r" b="b"/>
              <a:pathLst>
                <a:path w="32" h="32">
                  <a:moveTo>
                    <a:pt x="5" y="27"/>
                  </a:moveTo>
                  <a:cubicBezTo>
                    <a:pt x="1" y="24"/>
                    <a:pt x="0" y="20"/>
                    <a:pt x="0" y="16"/>
                  </a:cubicBezTo>
                  <a:cubicBezTo>
                    <a:pt x="0" y="11"/>
                    <a:pt x="1" y="8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0" y="8"/>
                    <a:pt x="32" y="11"/>
                    <a:pt x="32" y="16"/>
                  </a:cubicBezTo>
                  <a:cubicBezTo>
                    <a:pt x="32" y="20"/>
                    <a:pt x="30" y="24"/>
                    <a:pt x="27" y="27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3490913" y="3154363"/>
              <a:ext cx="106363" cy="10636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0" y="22"/>
                  </a:move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auto">
            <a:xfrm>
              <a:off x="3810001" y="3529013"/>
              <a:ext cx="147638" cy="14763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2" y="9"/>
                </a:cxn>
                <a:cxn ang="0">
                  <a:pos x="61" y="30"/>
                </a:cxn>
                <a:cxn ang="0">
                  <a:pos x="52" y="52"/>
                </a:cxn>
                <a:cxn ang="0">
                  <a:pos x="31" y="61"/>
                </a:cxn>
                <a:cxn ang="0">
                  <a:pos x="9" y="52"/>
                </a:cxn>
                <a:cxn ang="0">
                  <a:pos x="0" y="30"/>
                </a:cxn>
                <a:cxn ang="0">
                  <a:pos x="9" y="9"/>
                </a:cxn>
                <a:cxn ang="0">
                  <a:pos x="31" y="0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39" y="0"/>
                    <a:pt x="46" y="3"/>
                    <a:pt x="52" y="9"/>
                  </a:cubicBezTo>
                  <a:cubicBezTo>
                    <a:pt x="58" y="15"/>
                    <a:pt x="61" y="22"/>
                    <a:pt x="61" y="30"/>
                  </a:cubicBezTo>
                  <a:cubicBezTo>
                    <a:pt x="61" y="39"/>
                    <a:pt x="58" y="46"/>
                    <a:pt x="52" y="52"/>
                  </a:cubicBezTo>
                  <a:cubicBezTo>
                    <a:pt x="46" y="58"/>
                    <a:pt x="39" y="61"/>
                    <a:pt x="31" y="61"/>
                  </a:cubicBezTo>
                  <a:cubicBezTo>
                    <a:pt x="22" y="61"/>
                    <a:pt x="15" y="58"/>
                    <a:pt x="9" y="52"/>
                  </a:cubicBezTo>
                  <a:cubicBezTo>
                    <a:pt x="3" y="46"/>
                    <a:pt x="0" y="39"/>
                    <a:pt x="0" y="30"/>
                  </a:cubicBezTo>
                  <a:cubicBezTo>
                    <a:pt x="0" y="22"/>
                    <a:pt x="3" y="15"/>
                    <a:pt x="9" y="9"/>
                  </a:cubicBezTo>
                  <a:cubicBezTo>
                    <a:pt x="15" y="3"/>
                    <a:pt x="22" y="0"/>
                    <a:pt x="3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auto">
            <a:xfrm>
              <a:off x="4268788" y="3529013"/>
              <a:ext cx="147638" cy="14763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2" y="9"/>
                </a:cxn>
                <a:cxn ang="0">
                  <a:pos x="61" y="30"/>
                </a:cxn>
                <a:cxn ang="0">
                  <a:pos x="52" y="52"/>
                </a:cxn>
                <a:cxn ang="0">
                  <a:pos x="31" y="61"/>
                </a:cxn>
                <a:cxn ang="0">
                  <a:pos x="9" y="52"/>
                </a:cxn>
                <a:cxn ang="0">
                  <a:pos x="0" y="30"/>
                </a:cxn>
                <a:cxn ang="0">
                  <a:pos x="9" y="9"/>
                </a:cxn>
                <a:cxn ang="0">
                  <a:pos x="31" y="0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39" y="0"/>
                    <a:pt x="46" y="3"/>
                    <a:pt x="52" y="9"/>
                  </a:cubicBezTo>
                  <a:cubicBezTo>
                    <a:pt x="58" y="15"/>
                    <a:pt x="61" y="22"/>
                    <a:pt x="61" y="30"/>
                  </a:cubicBezTo>
                  <a:cubicBezTo>
                    <a:pt x="61" y="39"/>
                    <a:pt x="58" y="46"/>
                    <a:pt x="52" y="52"/>
                  </a:cubicBezTo>
                  <a:cubicBezTo>
                    <a:pt x="46" y="58"/>
                    <a:pt x="39" y="61"/>
                    <a:pt x="31" y="61"/>
                  </a:cubicBezTo>
                  <a:cubicBezTo>
                    <a:pt x="22" y="61"/>
                    <a:pt x="15" y="58"/>
                    <a:pt x="9" y="52"/>
                  </a:cubicBezTo>
                  <a:cubicBezTo>
                    <a:pt x="3" y="46"/>
                    <a:pt x="0" y="39"/>
                    <a:pt x="0" y="30"/>
                  </a:cubicBezTo>
                  <a:cubicBezTo>
                    <a:pt x="0" y="22"/>
                    <a:pt x="3" y="15"/>
                    <a:pt x="9" y="9"/>
                  </a:cubicBezTo>
                  <a:cubicBezTo>
                    <a:pt x="15" y="3"/>
                    <a:pt x="22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auto">
            <a:xfrm>
              <a:off x="4081463" y="3079750"/>
              <a:ext cx="171450" cy="171450"/>
            </a:xfrm>
            <a:custGeom>
              <a:avLst/>
              <a:gdLst/>
              <a:ahLst/>
              <a:cxnLst>
                <a:cxn ang="0">
                  <a:pos x="61" y="10"/>
                </a:cxn>
                <a:cxn ang="0">
                  <a:pos x="71" y="35"/>
                </a:cxn>
                <a:cxn ang="0">
                  <a:pos x="61" y="60"/>
                </a:cxn>
                <a:cxn ang="0">
                  <a:pos x="36" y="71"/>
                </a:cxn>
                <a:cxn ang="0">
                  <a:pos x="10" y="60"/>
                </a:cxn>
                <a:cxn ang="0">
                  <a:pos x="0" y="35"/>
                </a:cxn>
                <a:cxn ang="0">
                  <a:pos x="10" y="10"/>
                </a:cxn>
                <a:cxn ang="0">
                  <a:pos x="36" y="0"/>
                </a:cxn>
                <a:cxn ang="0">
                  <a:pos x="61" y="10"/>
                </a:cxn>
              </a:cxnLst>
              <a:rect l="0" t="0" r="r" b="b"/>
              <a:pathLst>
                <a:path w="71" h="71">
                  <a:moveTo>
                    <a:pt x="61" y="10"/>
                  </a:moveTo>
                  <a:cubicBezTo>
                    <a:pt x="68" y="17"/>
                    <a:pt x="71" y="26"/>
                    <a:pt x="71" y="35"/>
                  </a:cubicBezTo>
                  <a:cubicBezTo>
                    <a:pt x="71" y="45"/>
                    <a:pt x="68" y="54"/>
                    <a:pt x="61" y="60"/>
                  </a:cubicBezTo>
                  <a:cubicBezTo>
                    <a:pt x="54" y="68"/>
                    <a:pt x="45" y="71"/>
                    <a:pt x="36" y="71"/>
                  </a:cubicBezTo>
                  <a:cubicBezTo>
                    <a:pt x="26" y="71"/>
                    <a:pt x="17" y="68"/>
                    <a:pt x="10" y="60"/>
                  </a:cubicBezTo>
                  <a:cubicBezTo>
                    <a:pt x="3" y="54"/>
                    <a:pt x="0" y="45"/>
                    <a:pt x="0" y="35"/>
                  </a:cubicBezTo>
                  <a:cubicBezTo>
                    <a:pt x="0" y="26"/>
                    <a:pt x="3" y="17"/>
                    <a:pt x="10" y="10"/>
                  </a:cubicBezTo>
                  <a:cubicBezTo>
                    <a:pt x="17" y="3"/>
                    <a:pt x="26" y="0"/>
                    <a:pt x="36" y="0"/>
                  </a:cubicBezTo>
                  <a:cubicBezTo>
                    <a:pt x="45" y="0"/>
                    <a:pt x="54" y="3"/>
                    <a:pt x="61" y="1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auto">
            <a:xfrm>
              <a:off x="5405438" y="3943350"/>
              <a:ext cx="77788" cy="7778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" y="4"/>
                </a:cxn>
                <a:cxn ang="0">
                  <a:pos x="16" y="0"/>
                </a:cxn>
                <a:cxn ang="0">
                  <a:pos x="27" y="4"/>
                </a:cxn>
                <a:cxn ang="0">
                  <a:pos x="32" y="16"/>
                </a:cxn>
                <a:cxn ang="0">
                  <a:pos x="27" y="27"/>
                </a:cxn>
                <a:cxn ang="0">
                  <a:pos x="16" y="32"/>
                </a:cxn>
                <a:cxn ang="0">
                  <a:pos x="5" y="27"/>
                </a:cxn>
                <a:cxn ang="0">
                  <a:pos x="0" y="16"/>
                </a:cxn>
              </a:cxnLst>
              <a:rect l="0" t="0" r="r" b="b"/>
              <a:pathLst>
                <a:path w="32" h="32">
                  <a:moveTo>
                    <a:pt x="0" y="16"/>
                  </a:moveTo>
                  <a:cubicBezTo>
                    <a:pt x="0" y="11"/>
                    <a:pt x="2" y="8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0" y="8"/>
                    <a:pt x="32" y="11"/>
                    <a:pt x="32" y="16"/>
                  </a:cubicBezTo>
                  <a:cubicBezTo>
                    <a:pt x="32" y="20"/>
                    <a:pt x="30" y="24"/>
                    <a:pt x="27" y="27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auto">
            <a:xfrm>
              <a:off x="4638676" y="3560763"/>
              <a:ext cx="77788" cy="77787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6" y="0"/>
                </a:cxn>
                <a:cxn ang="0">
                  <a:pos x="27" y="4"/>
                </a:cxn>
                <a:cxn ang="0">
                  <a:pos x="32" y="16"/>
                </a:cxn>
                <a:cxn ang="0">
                  <a:pos x="27" y="27"/>
                </a:cxn>
                <a:cxn ang="0">
                  <a:pos x="16" y="32"/>
                </a:cxn>
                <a:cxn ang="0">
                  <a:pos x="5" y="27"/>
                </a:cxn>
                <a:cxn ang="0">
                  <a:pos x="0" y="16"/>
                </a:cxn>
                <a:cxn ang="0">
                  <a:pos x="5" y="4"/>
                </a:cxn>
              </a:cxnLst>
              <a:rect l="0" t="0" r="r" b="b"/>
              <a:pathLst>
                <a:path w="32" h="32">
                  <a:moveTo>
                    <a:pt x="5" y="4"/>
                  </a:move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0" y="8"/>
                    <a:pt x="32" y="11"/>
                    <a:pt x="32" y="16"/>
                  </a:cubicBezTo>
                  <a:cubicBezTo>
                    <a:pt x="32" y="20"/>
                    <a:pt x="30" y="24"/>
                    <a:pt x="27" y="27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4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auto">
            <a:xfrm>
              <a:off x="4984751" y="3536950"/>
              <a:ext cx="125413" cy="12541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52" y="26"/>
                </a:cxn>
                <a:cxn ang="0">
                  <a:pos x="44" y="44"/>
                </a:cxn>
                <a:cxn ang="0">
                  <a:pos x="26" y="52"/>
                </a:cxn>
                <a:cxn ang="0">
                  <a:pos x="7" y="44"/>
                </a:cxn>
                <a:cxn ang="0">
                  <a:pos x="0" y="26"/>
                </a:cxn>
                <a:cxn ang="0">
                  <a:pos x="7" y="7"/>
                </a:cxn>
                <a:cxn ang="0">
                  <a:pos x="26" y="0"/>
                </a:cxn>
                <a:cxn ang="0">
                  <a:pos x="44" y="7"/>
                </a:cxn>
              </a:cxnLst>
              <a:rect l="0" t="0" r="r" b="b"/>
              <a:pathLst>
                <a:path w="52" h="52">
                  <a:moveTo>
                    <a:pt x="44" y="7"/>
                  </a:moveTo>
                  <a:cubicBezTo>
                    <a:pt x="49" y="12"/>
                    <a:pt x="52" y="19"/>
                    <a:pt x="52" y="26"/>
                  </a:cubicBezTo>
                  <a:cubicBezTo>
                    <a:pt x="52" y="33"/>
                    <a:pt x="49" y="39"/>
                    <a:pt x="44" y="44"/>
                  </a:cubicBezTo>
                  <a:cubicBezTo>
                    <a:pt x="39" y="49"/>
                    <a:pt x="33" y="52"/>
                    <a:pt x="26" y="52"/>
                  </a:cubicBezTo>
                  <a:cubicBezTo>
                    <a:pt x="19" y="52"/>
                    <a:pt x="13" y="49"/>
                    <a:pt x="7" y="44"/>
                  </a:cubicBezTo>
                  <a:cubicBezTo>
                    <a:pt x="2" y="39"/>
                    <a:pt x="0" y="33"/>
                    <a:pt x="0" y="26"/>
                  </a:cubicBezTo>
                  <a:cubicBezTo>
                    <a:pt x="0" y="19"/>
                    <a:pt x="2" y="12"/>
                    <a:pt x="7" y="7"/>
                  </a:cubicBezTo>
                  <a:cubicBezTo>
                    <a:pt x="13" y="2"/>
                    <a:pt x="19" y="0"/>
                    <a:pt x="26" y="0"/>
                  </a:cubicBezTo>
                  <a:cubicBezTo>
                    <a:pt x="33" y="0"/>
                    <a:pt x="39" y="2"/>
                    <a:pt x="44" y="7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auto">
            <a:xfrm>
              <a:off x="5049838" y="3921125"/>
              <a:ext cx="125413" cy="127000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26" y="52"/>
                </a:cxn>
                <a:cxn ang="0">
                  <a:pos x="7" y="44"/>
                </a:cxn>
                <a:cxn ang="0">
                  <a:pos x="0" y="26"/>
                </a:cxn>
                <a:cxn ang="0">
                  <a:pos x="7" y="7"/>
                </a:cxn>
                <a:cxn ang="0">
                  <a:pos x="26" y="0"/>
                </a:cxn>
                <a:cxn ang="0">
                  <a:pos x="44" y="7"/>
                </a:cxn>
                <a:cxn ang="0">
                  <a:pos x="52" y="26"/>
                </a:cxn>
                <a:cxn ang="0">
                  <a:pos x="44" y="44"/>
                </a:cxn>
              </a:cxnLst>
              <a:rect l="0" t="0" r="r" b="b"/>
              <a:pathLst>
                <a:path w="52" h="52">
                  <a:moveTo>
                    <a:pt x="44" y="44"/>
                  </a:moveTo>
                  <a:cubicBezTo>
                    <a:pt x="39" y="49"/>
                    <a:pt x="33" y="52"/>
                    <a:pt x="26" y="52"/>
                  </a:cubicBezTo>
                  <a:cubicBezTo>
                    <a:pt x="19" y="52"/>
                    <a:pt x="13" y="49"/>
                    <a:pt x="7" y="44"/>
                  </a:cubicBezTo>
                  <a:cubicBezTo>
                    <a:pt x="2" y="39"/>
                    <a:pt x="0" y="33"/>
                    <a:pt x="0" y="26"/>
                  </a:cubicBezTo>
                  <a:cubicBezTo>
                    <a:pt x="0" y="19"/>
                    <a:pt x="2" y="12"/>
                    <a:pt x="7" y="7"/>
                  </a:cubicBezTo>
                  <a:cubicBezTo>
                    <a:pt x="13" y="2"/>
                    <a:pt x="19" y="0"/>
                    <a:pt x="26" y="0"/>
                  </a:cubicBezTo>
                  <a:cubicBezTo>
                    <a:pt x="33" y="0"/>
                    <a:pt x="39" y="2"/>
                    <a:pt x="44" y="7"/>
                  </a:cubicBezTo>
                  <a:cubicBezTo>
                    <a:pt x="49" y="12"/>
                    <a:pt x="52" y="19"/>
                    <a:pt x="52" y="26"/>
                  </a:cubicBezTo>
                  <a:cubicBezTo>
                    <a:pt x="52" y="33"/>
                    <a:pt x="49" y="39"/>
                    <a:pt x="44" y="4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auto">
            <a:xfrm>
              <a:off x="4551363" y="3967163"/>
              <a:ext cx="155575" cy="155575"/>
            </a:xfrm>
            <a:custGeom>
              <a:avLst/>
              <a:gdLst/>
              <a:ahLst/>
              <a:cxnLst>
                <a:cxn ang="0">
                  <a:pos x="32" y="64"/>
                </a:cxn>
                <a:cxn ang="0">
                  <a:pos x="9" y="54"/>
                </a:cxn>
                <a:cxn ang="0">
                  <a:pos x="0" y="32"/>
                </a:cxn>
                <a:cxn ang="0">
                  <a:pos x="9" y="9"/>
                </a:cxn>
                <a:cxn ang="0">
                  <a:pos x="32" y="0"/>
                </a:cxn>
                <a:cxn ang="0">
                  <a:pos x="54" y="9"/>
                </a:cxn>
                <a:cxn ang="0">
                  <a:pos x="64" y="32"/>
                </a:cxn>
                <a:cxn ang="0">
                  <a:pos x="54" y="54"/>
                </a:cxn>
                <a:cxn ang="0">
                  <a:pos x="32" y="64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23" y="64"/>
                    <a:pt x="16" y="61"/>
                    <a:pt x="9" y="54"/>
                  </a:cubicBezTo>
                  <a:cubicBezTo>
                    <a:pt x="3" y="48"/>
                    <a:pt x="0" y="40"/>
                    <a:pt x="0" y="32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6" y="3"/>
                    <a:pt x="23" y="0"/>
                    <a:pt x="32" y="0"/>
                  </a:cubicBezTo>
                  <a:cubicBezTo>
                    <a:pt x="41" y="0"/>
                    <a:pt x="48" y="3"/>
                    <a:pt x="54" y="9"/>
                  </a:cubicBezTo>
                  <a:cubicBezTo>
                    <a:pt x="61" y="15"/>
                    <a:pt x="64" y="23"/>
                    <a:pt x="64" y="32"/>
                  </a:cubicBezTo>
                  <a:cubicBezTo>
                    <a:pt x="64" y="40"/>
                    <a:pt x="61" y="48"/>
                    <a:pt x="54" y="54"/>
                  </a:cubicBezTo>
                  <a:cubicBezTo>
                    <a:pt x="48" y="61"/>
                    <a:pt x="41" y="64"/>
                    <a:pt x="32" y="6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auto">
            <a:xfrm>
              <a:off x="5451476" y="3625850"/>
              <a:ext cx="120650" cy="122237"/>
            </a:xfrm>
            <a:custGeom>
              <a:avLst/>
              <a:gdLst/>
              <a:ahLst/>
              <a:cxnLst>
                <a:cxn ang="0">
                  <a:pos x="42" y="7"/>
                </a:cxn>
                <a:cxn ang="0">
                  <a:pos x="50" y="25"/>
                </a:cxn>
                <a:cxn ang="0">
                  <a:pos x="42" y="42"/>
                </a:cxn>
                <a:cxn ang="0">
                  <a:pos x="25" y="50"/>
                </a:cxn>
                <a:cxn ang="0">
                  <a:pos x="7" y="42"/>
                </a:cxn>
                <a:cxn ang="0">
                  <a:pos x="0" y="25"/>
                </a:cxn>
                <a:cxn ang="0">
                  <a:pos x="7" y="7"/>
                </a:cxn>
                <a:cxn ang="0">
                  <a:pos x="25" y="0"/>
                </a:cxn>
                <a:cxn ang="0">
                  <a:pos x="42" y="7"/>
                </a:cxn>
              </a:cxnLst>
              <a:rect l="0" t="0" r="r" b="b"/>
              <a:pathLst>
                <a:path w="50" h="50">
                  <a:moveTo>
                    <a:pt x="42" y="7"/>
                  </a:moveTo>
                  <a:cubicBezTo>
                    <a:pt x="47" y="12"/>
                    <a:pt x="50" y="18"/>
                    <a:pt x="50" y="25"/>
                  </a:cubicBezTo>
                  <a:cubicBezTo>
                    <a:pt x="50" y="32"/>
                    <a:pt x="47" y="37"/>
                    <a:pt x="42" y="42"/>
                  </a:cubicBezTo>
                  <a:cubicBezTo>
                    <a:pt x="38" y="47"/>
                    <a:pt x="32" y="50"/>
                    <a:pt x="25" y="50"/>
                  </a:cubicBezTo>
                  <a:cubicBezTo>
                    <a:pt x="18" y="50"/>
                    <a:pt x="12" y="47"/>
                    <a:pt x="7" y="42"/>
                  </a:cubicBezTo>
                  <a:cubicBezTo>
                    <a:pt x="2" y="37"/>
                    <a:pt x="0" y="32"/>
                    <a:pt x="0" y="25"/>
                  </a:cubicBezTo>
                  <a:cubicBezTo>
                    <a:pt x="0" y="18"/>
                    <a:pt x="2" y="12"/>
                    <a:pt x="7" y="7"/>
                  </a:cubicBezTo>
                  <a:cubicBezTo>
                    <a:pt x="12" y="2"/>
                    <a:pt x="18" y="0"/>
                    <a:pt x="25" y="0"/>
                  </a:cubicBezTo>
                  <a:cubicBezTo>
                    <a:pt x="32" y="0"/>
                    <a:pt x="38" y="2"/>
                    <a:pt x="42" y="7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auto">
            <a:xfrm>
              <a:off x="4192588" y="3921125"/>
              <a:ext cx="114300" cy="114300"/>
            </a:xfrm>
            <a:custGeom>
              <a:avLst/>
              <a:gdLst/>
              <a:ahLst/>
              <a:cxnLst>
                <a:cxn ang="0">
                  <a:pos x="40" y="6"/>
                </a:cxn>
                <a:cxn ang="0">
                  <a:pos x="47" y="23"/>
                </a:cxn>
                <a:cxn ang="0">
                  <a:pos x="40" y="40"/>
                </a:cxn>
                <a:cxn ang="0">
                  <a:pos x="24" y="47"/>
                </a:cxn>
                <a:cxn ang="0">
                  <a:pos x="7" y="40"/>
                </a:cxn>
                <a:cxn ang="0">
                  <a:pos x="0" y="23"/>
                </a:cxn>
                <a:cxn ang="0">
                  <a:pos x="7" y="6"/>
                </a:cxn>
                <a:cxn ang="0">
                  <a:pos x="24" y="0"/>
                </a:cxn>
                <a:cxn ang="0">
                  <a:pos x="40" y="6"/>
                </a:cxn>
              </a:cxnLst>
              <a:rect l="0" t="0" r="r" b="b"/>
              <a:pathLst>
                <a:path w="47" h="47">
                  <a:moveTo>
                    <a:pt x="40" y="6"/>
                  </a:move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ubicBezTo>
                    <a:pt x="36" y="45"/>
                    <a:pt x="30" y="47"/>
                    <a:pt x="24" y="47"/>
                  </a:cubicBezTo>
                  <a:cubicBezTo>
                    <a:pt x="17" y="47"/>
                    <a:pt x="12" y="45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6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0" y="0"/>
                    <a:pt x="36" y="2"/>
                    <a:pt x="40" y="6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auto">
            <a:xfrm>
              <a:off x="4895851" y="4352925"/>
              <a:ext cx="112713" cy="112712"/>
            </a:xfrm>
            <a:custGeom>
              <a:avLst/>
              <a:gdLst/>
              <a:ahLst/>
              <a:cxnLst>
                <a:cxn ang="0">
                  <a:pos x="47" y="23"/>
                </a:cxn>
                <a:cxn ang="0">
                  <a:pos x="40" y="40"/>
                </a:cxn>
                <a:cxn ang="0">
                  <a:pos x="24" y="47"/>
                </a:cxn>
                <a:cxn ang="0">
                  <a:pos x="7" y="40"/>
                </a:cxn>
                <a:cxn ang="0">
                  <a:pos x="0" y="23"/>
                </a:cxn>
                <a:cxn ang="0">
                  <a:pos x="7" y="6"/>
                </a:cxn>
                <a:cxn ang="0">
                  <a:pos x="24" y="0"/>
                </a:cxn>
                <a:cxn ang="0">
                  <a:pos x="40" y="6"/>
                </a:cxn>
                <a:cxn ang="0">
                  <a:pos x="47" y="23"/>
                </a:cxn>
              </a:cxnLst>
              <a:rect l="0" t="0" r="r" b="b"/>
              <a:pathLst>
                <a:path w="47" h="47">
                  <a:moveTo>
                    <a:pt x="47" y="23"/>
                  </a:moveTo>
                  <a:cubicBezTo>
                    <a:pt x="47" y="30"/>
                    <a:pt x="45" y="35"/>
                    <a:pt x="40" y="40"/>
                  </a:cubicBezTo>
                  <a:cubicBezTo>
                    <a:pt x="35" y="45"/>
                    <a:pt x="30" y="47"/>
                    <a:pt x="24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6"/>
                  </a:cubicBezTo>
                  <a:cubicBezTo>
                    <a:pt x="11" y="2"/>
                    <a:pt x="17" y="0"/>
                    <a:pt x="24" y="0"/>
                  </a:cubicBezTo>
                  <a:cubicBezTo>
                    <a:pt x="30" y="0"/>
                    <a:pt x="35" y="2"/>
                    <a:pt x="40" y="6"/>
                  </a:cubicBezTo>
                  <a:cubicBezTo>
                    <a:pt x="45" y="11"/>
                    <a:pt x="47" y="17"/>
                    <a:pt x="47" y="23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2" name="Freeform 30"/>
            <p:cNvSpPr>
              <a:spLocks/>
            </p:cNvSpPr>
            <p:nvPr/>
          </p:nvSpPr>
          <p:spPr bwMode="auto">
            <a:xfrm>
              <a:off x="3905251" y="4006850"/>
              <a:ext cx="98425" cy="98425"/>
            </a:xfrm>
            <a:custGeom>
              <a:avLst/>
              <a:gdLst/>
              <a:ahLst/>
              <a:cxnLst>
                <a:cxn ang="0">
                  <a:pos x="41" y="20"/>
                </a:cxn>
                <a:cxn ang="0">
                  <a:pos x="35" y="35"/>
                </a:cxn>
                <a:cxn ang="0">
                  <a:pos x="21" y="41"/>
                </a:cxn>
                <a:cxn ang="0">
                  <a:pos x="6" y="35"/>
                </a:cxn>
                <a:cxn ang="0">
                  <a:pos x="0" y="20"/>
                </a:cxn>
                <a:cxn ang="0">
                  <a:pos x="6" y="6"/>
                </a:cxn>
                <a:cxn ang="0">
                  <a:pos x="21" y="0"/>
                </a:cxn>
                <a:cxn ang="0">
                  <a:pos x="35" y="6"/>
                </a:cxn>
                <a:cxn ang="0">
                  <a:pos x="41" y="20"/>
                </a:cxn>
              </a:cxnLst>
              <a:rect l="0" t="0" r="r" b="b"/>
              <a:pathLst>
                <a:path w="41" h="41">
                  <a:moveTo>
                    <a:pt x="41" y="20"/>
                  </a:moveTo>
                  <a:cubicBezTo>
                    <a:pt x="41" y="26"/>
                    <a:pt x="39" y="31"/>
                    <a:pt x="35" y="35"/>
                  </a:cubicBezTo>
                  <a:cubicBezTo>
                    <a:pt x="31" y="39"/>
                    <a:pt x="26" y="41"/>
                    <a:pt x="21" y="41"/>
                  </a:cubicBezTo>
                  <a:cubicBezTo>
                    <a:pt x="15" y="41"/>
                    <a:pt x="10" y="39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1" y="0"/>
                  </a:cubicBezTo>
                  <a:cubicBezTo>
                    <a:pt x="26" y="0"/>
                    <a:pt x="31" y="2"/>
                    <a:pt x="35" y="6"/>
                  </a:cubicBezTo>
                  <a:cubicBezTo>
                    <a:pt x="39" y="10"/>
                    <a:pt x="41" y="15"/>
                    <a:pt x="41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3" name="Freeform 31"/>
            <p:cNvSpPr>
              <a:spLocks/>
            </p:cNvSpPr>
            <p:nvPr/>
          </p:nvSpPr>
          <p:spPr bwMode="auto">
            <a:xfrm>
              <a:off x="4192588" y="4367213"/>
              <a:ext cx="100013" cy="98425"/>
            </a:xfrm>
            <a:custGeom>
              <a:avLst/>
              <a:gdLst/>
              <a:ahLst/>
              <a:cxnLst>
                <a:cxn ang="0">
                  <a:pos x="35" y="6"/>
                </a:cxn>
                <a:cxn ang="0">
                  <a:pos x="41" y="20"/>
                </a:cxn>
                <a:cxn ang="0">
                  <a:pos x="35" y="35"/>
                </a:cxn>
                <a:cxn ang="0">
                  <a:pos x="21" y="41"/>
                </a:cxn>
                <a:cxn ang="0">
                  <a:pos x="6" y="35"/>
                </a:cxn>
                <a:cxn ang="0">
                  <a:pos x="0" y="20"/>
                </a:cxn>
                <a:cxn ang="0">
                  <a:pos x="6" y="6"/>
                </a:cxn>
                <a:cxn ang="0">
                  <a:pos x="21" y="0"/>
                </a:cxn>
                <a:cxn ang="0">
                  <a:pos x="35" y="6"/>
                </a:cxn>
              </a:cxnLst>
              <a:rect l="0" t="0" r="r" b="b"/>
              <a:pathLst>
                <a:path w="41" h="41">
                  <a:moveTo>
                    <a:pt x="35" y="6"/>
                  </a:moveTo>
                  <a:cubicBezTo>
                    <a:pt x="39" y="10"/>
                    <a:pt x="41" y="15"/>
                    <a:pt x="41" y="20"/>
                  </a:cubicBezTo>
                  <a:cubicBezTo>
                    <a:pt x="41" y="26"/>
                    <a:pt x="39" y="31"/>
                    <a:pt x="35" y="35"/>
                  </a:cubicBezTo>
                  <a:cubicBezTo>
                    <a:pt x="31" y="39"/>
                    <a:pt x="26" y="41"/>
                    <a:pt x="21" y="41"/>
                  </a:cubicBezTo>
                  <a:cubicBezTo>
                    <a:pt x="15" y="41"/>
                    <a:pt x="10" y="39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1" y="0"/>
                  </a:cubicBezTo>
                  <a:cubicBezTo>
                    <a:pt x="26" y="0"/>
                    <a:pt x="31" y="2"/>
                    <a:pt x="35" y="6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auto">
            <a:xfrm>
              <a:off x="4522788" y="4367213"/>
              <a:ext cx="98425" cy="9842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6" y="6"/>
                </a:cxn>
                <a:cxn ang="0">
                  <a:pos x="21" y="0"/>
                </a:cxn>
                <a:cxn ang="0">
                  <a:pos x="35" y="6"/>
                </a:cxn>
                <a:cxn ang="0">
                  <a:pos x="41" y="20"/>
                </a:cxn>
                <a:cxn ang="0">
                  <a:pos x="35" y="35"/>
                </a:cxn>
                <a:cxn ang="0">
                  <a:pos x="21" y="41"/>
                </a:cxn>
                <a:cxn ang="0">
                  <a:pos x="6" y="35"/>
                </a:cxn>
                <a:cxn ang="0">
                  <a:pos x="0" y="20"/>
                </a:cxn>
              </a:cxnLst>
              <a:rect l="0" t="0" r="r" b="b"/>
              <a:pathLst>
                <a:path w="41" h="41">
                  <a:moveTo>
                    <a:pt x="0" y="20"/>
                  </a:move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1" y="0"/>
                  </a:cubicBezTo>
                  <a:cubicBezTo>
                    <a:pt x="26" y="0"/>
                    <a:pt x="31" y="2"/>
                    <a:pt x="35" y="6"/>
                  </a:cubicBezTo>
                  <a:cubicBezTo>
                    <a:pt x="39" y="10"/>
                    <a:pt x="41" y="15"/>
                    <a:pt x="41" y="20"/>
                  </a:cubicBezTo>
                  <a:cubicBezTo>
                    <a:pt x="41" y="26"/>
                    <a:pt x="39" y="31"/>
                    <a:pt x="35" y="35"/>
                  </a:cubicBezTo>
                  <a:cubicBezTo>
                    <a:pt x="31" y="39"/>
                    <a:pt x="26" y="41"/>
                    <a:pt x="21" y="41"/>
                  </a:cubicBezTo>
                  <a:cubicBezTo>
                    <a:pt x="15" y="41"/>
                    <a:pt x="10" y="39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auto">
            <a:xfrm>
              <a:off x="5664201" y="3195638"/>
              <a:ext cx="106363" cy="106362"/>
            </a:xfrm>
            <a:custGeom>
              <a:avLst/>
              <a:gdLst/>
              <a:ahLst/>
              <a:cxnLst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</a:cxnLst>
              <a:rect l="0" t="0" r="r" b="b"/>
              <a:pathLst>
                <a:path w="44" h="44">
                  <a:moveTo>
                    <a:pt x="6" y="37"/>
                  </a:move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6" name="Freeform 34"/>
            <p:cNvSpPr>
              <a:spLocks/>
            </p:cNvSpPr>
            <p:nvPr/>
          </p:nvSpPr>
          <p:spPr bwMode="auto">
            <a:xfrm>
              <a:off x="5422901" y="2373313"/>
              <a:ext cx="144463" cy="144462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0" y="30"/>
                </a:cxn>
                <a:cxn ang="0">
                  <a:pos x="9" y="8"/>
                </a:cxn>
                <a:cxn ang="0">
                  <a:pos x="30" y="0"/>
                </a:cxn>
                <a:cxn ang="0">
                  <a:pos x="51" y="8"/>
                </a:cxn>
                <a:cxn ang="0">
                  <a:pos x="60" y="30"/>
                </a:cxn>
                <a:cxn ang="0">
                  <a:pos x="51" y="51"/>
                </a:cxn>
                <a:cxn ang="0">
                  <a:pos x="30" y="60"/>
                </a:cxn>
                <a:cxn ang="0">
                  <a:pos x="9" y="51"/>
                </a:cxn>
              </a:cxnLst>
              <a:rect l="0" t="0" r="r" b="b"/>
              <a:pathLst>
                <a:path w="60" h="60">
                  <a:moveTo>
                    <a:pt x="9" y="51"/>
                  </a:moveTo>
                  <a:cubicBezTo>
                    <a:pt x="3" y="45"/>
                    <a:pt x="0" y="38"/>
                    <a:pt x="0" y="30"/>
                  </a:cubicBezTo>
                  <a:cubicBezTo>
                    <a:pt x="0" y="22"/>
                    <a:pt x="3" y="14"/>
                    <a:pt x="9" y="8"/>
                  </a:cubicBezTo>
                  <a:cubicBezTo>
                    <a:pt x="15" y="3"/>
                    <a:pt x="22" y="0"/>
                    <a:pt x="30" y="0"/>
                  </a:cubicBezTo>
                  <a:cubicBezTo>
                    <a:pt x="38" y="0"/>
                    <a:pt x="45" y="3"/>
                    <a:pt x="51" y="8"/>
                  </a:cubicBezTo>
                  <a:cubicBezTo>
                    <a:pt x="57" y="14"/>
                    <a:pt x="60" y="22"/>
                    <a:pt x="60" y="30"/>
                  </a:cubicBezTo>
                  <a:cubicBezTo>
                    <a:pt x="60" y="38"/>
                    <a:pt x="57" y="45"/>
                    <a:pt x="51" y="51"/>
                  </a:cubicBezTo>
                  <a:cubicBezTo>
                    <a:pt x="45" y="57"/>
                    <a:pt x="38" y="60"/>
                    <a:pt x="30" y="60"/>
                  </a:cubicBezTo>
                  <a:cubicBezTo>
                    <a:pt x="22" y="60"/>
                    <a:pt x="15" y="57"/>
                    <a:pt x="9" y="51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7" name="Freeform 35"/>
            <p:cNvSpPr>
              <a:spLocks/>
            </p:cNvSpPr>
            <p:nvPr/>
          </p:nvSpPr>
          <p:spPr bwMode="auto">
            <a:xfrm>
              <a:off x="4624388" y="2185988"/>
              <a:ext cx="203200" cy="203200"/>
            </a:xfrm>
            <a:custGeom>
              <a:avLst/>
              <a:gdLst/>
              <a:ahLst/>
              <a:cxnLst>
                <a:cxn ang="0">
                  <a:pos x="72" y="12"/>
                </a:cxn>
                <a:cxn ang="0">
                  <a:pos x="84" y="42"/>
                </a:cxn>
                <a:cxn ang="0">
                  <a:pos x="72" y="71"/>
                </a:cxn>
                <a:cxn ang="0">
                  <a:pos x="42" y="84"/>
                </a:cxn>
                <a:cxn ang="0">
                  <a:pos x="12" y="71"/>
                </a:cxn>
                <a:cxn ang="0">
                  <a:pos x="0" y="42"/>
                </a:cxn>
                <a:cxn ang="0">
                  <a:pos x="12" y="12"/>
                </a:cxn>
                <a:cxn ang="0">
                  <a:pos x="42" y="0"/>
                </a:cxn>
                <a:cxn ang="0">
                  <a:pos x="72" y="12"/>
                </a:cxn>
              </a:cxnLst>
              <a:rect l="0" t="0" r="r" b="b"/>
              <a:pathLst>
                <a:path w="84" h="84">
                  <a:moveTo>
                    <a:pt x="72" y="12"/>
                  </a:moveTo>
                  <a:cubicBezTo>
                    <a:pt x="80" y="20"/>
                    <a:pt x="84" y="30"/>
                    <a:pt x="84" y="42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64" y="80"/>
                    <a:pt x="54" y="84"/>
                    <a:pt x="42" y="84"/>
                  </a:cubicBezTo>
                  <a:cubicBezTo>
                    <a:pt x="31" y="84"/>
                    <a:pt x="21" y="80"/>
                    <a:pt x="12" y="71"/>
                  </a:cubicBezTo>
                  <a:cubicBezTo>
                    <a:pt x="4" y="63"/>
                    <a:pt x="0" y="53"/>
                    <a:pt x="0" y="42"/>
                  </a:cubicBezTo>
                  <a:cubicBezTo>
                    <a:pt x="0" y="30"/>
                    <a:pt x="4" y="20"/>
                    <a:pt x="12" y="12"/>
                  </a:cubicBezTo>
                  <a:cubicBezTo>
                    <a:pt x="21" y="4"/>
                    <a:pt x="31" y="0"/>
                    <a:pt x="42" y="0"/>
                  </a:cubicBezTo>
                  <a:cubicBezTo>
                    <a:pt x="54" y="0"/>
                    <a:pt x="64" y="4"/>
                    <a:pt x="72" y="12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8" name="Freeform 36"/>
            <p:cNvSpPr>
              <a:spLocks/>
            </p:cNvSpPr>
            <p:nvPr/>
          </p:nvSpPr>
          <p:spPr bwMode="auto">
            <a:xfrm>
              <a:off x="3937001" y="2338388"/>
              <a:ext cx="203200" cy="203200"/>
            </a:xfrm>
            <a:custGeom>
              <a:avLst/>
              <a:gdLst/>
              <a:ahLst/>
              <a:cxnLst>
                <a:cxn ang="0">
                  <a:pos x="84" y="42"/>
                </a:cxn>
                <a:cxn ang="0">
                  <a:pos x="72" y="71"/>
                </a:cxn>
                <a:cxn ang="0">
                  <a:pos x="42" y="84"/>
                </a:cxn>
                <a:cxn ang="0">
                  <a:pos x="12" y="71"/>
                </a:cxn>
                <a:cxn ang="0">
                  <a:pos x="0" y="42"/>
                </a:cxn>
                <a:cxn ang="0">
                  <a:pos x="12" y="12"/>
                </a:cxn>
                <a:cxn ang="0">
                  <a:pos x="42" y="0"/>
                </a:cxn>
                <a:cxn ang="0">
                  <a:pos x="72" y="12"/>
                </a:cxn>
                <a:cxn ang="0">
                  <a:pos x="84" y="42"/>
                </a:cxn>
              </a:cxnLst>
              <a:rect l="0" t="0" r="r" b="b"/>
              <a:pathLst>
                <a:path w="84" h="84">
                  <a:moveTo>
                    <a:pt x="84" y="42"/>
                  </a:moveTo>
                  <a:cubicBezTo>
                    <a:pt x="84" y="53"/>
                    <a:pt x="80" y="63"/>
                    <a:pt x="72" y="71"/>
                  </a:cubicBezTo>
                  <a:cubicBezTo>
                    <a:pt x="64" y="80"/>
                    <a:pt x="54" y="84"/>
                    <a:pt x="42" y="84"/>
                  </a:cubicBezTo>
                  <a:cubicBezTo>
                    <a:pt x="31" y="84"/>
                    <a:pt x="21" y="80"/>
                    <a:pt x="12" y="71"/>
                  </a:cubicBezTo>
                  <a:cubicBezTo>
                    <a:pt x="4" y="63"/>
                    <a:pt x="0" y="53"/>
                    <a:pt x="0" y="42"/>
                  </a:cubicBezTo>
                  <a:cubicBezTo>
                    <a:pt x="0" y="30"/>
                    <a:pt x="4" y="20"/>
                    <a:pt x="12" y="12"/>
                  </a:cubicBezTo>
                  <a:cubicBezTo>
                    <a:pt x="21" y="4"/>
                    <a:pt x="31" y="0"/>
                    <a:pt x="42" y="0"/>
                  </a:cubicBezTo>
                  <a:cubicBezTo>
                    <a:pt x="54" y="0"/>
                    <a:pt x="64" y="4"/>
                    <a:pt x="72" y="12"/>
                  </a:cubicBezTo>
                  <a:cubicBezTo>
                    <a:pt x="80" y="20"/>
                    <a:pt x="84" y="30"/>
                    <a:pt x="84" y="4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auto">
            <a:xfrm>
              <a:off x="3371851" y="2474913"/>
              <a:ext cx="147638" cy="147637"/>
            </a:xfrm>
            <a:custGeom>
              <a:avLst/>
              <a:gdLst/>
              <a:ahLst/>
              <a:cxnLst>
                <a:cxn ang="0">
                  <a:pos x="9" y="52"/>
                </a:cxn>
                <a:cxn ang="0">
                  <a:pos x="0" y="30"/>
                </a:cxn>
                <a:cxn ang="0">
                  <a:pos x="9" y="8"/>
                </a:cxn>
                <a:cxn ang="0">
                  <a:pos x="31" y="0"/>
                </a:cxn>
                <a:cxn ang="0">
                  <a:pos x="52" y="8"/>
                </a:cxn>
                <a:cxn ang="0">
                  <a:pos x="61" y="30"/>
                </a:cxn>
                <a:cxn ang="0">
                  <a:pos x="52" y="52"/>
                </a:cxn>
                <a:cxn ang="0">
                  <a:pos x="31" y="61"/>
                </a:cxn>
                <a:cxn ang="0">
                  <a:pos x="9" y="52"/>
                </a:cxn>
              </a:cxnLst>
              <a:rect l="0" t="0" r="r" b="b"/>
              <a:pathLst>
                <a:path w="61" h="61">
                  <a:moveTo>
                    <a:pt x="9" y="52"/>
                  </a:moveTo>
                  <a:cubicBezTo>
                    <a:pt x="3" y="46"/>
                    <a:pt x="0" y="39"/>
                    <a:pt x="0" y="30"/>
                  </a:cubicBezTo>
                  <a:cubicBezTo>
                    <a:pt x="0" y="22"/>
                    <a:pt x="3" y="15"/>
                    <a:pt x="9" y="8"/>
                  </a:cubicBezTo>
                  <a:cubicBezTo>
                    <a:pt x="15" y="3"/>
                    <a:pt x="22" y="0"/>
                    <a:pt x="31" y="0"/>
                  </a:cubicBezTo>
                  <a:cubicBezTo>
                    <a:pt x="39" y="0"/>
                    <a:pt x="46" y="3"/>
                    <a:pt x="52" y="8"/>
                  </a:cubicBezTo>
                  <a:cubicBezTo>
                    <a:pt x="58" y="15"/>
                    <a:pt x="61" y="22"/>
                    <a:pt x="61" y="30"/>
                  </a:cubicBezTo>
                  <a:cubicBezTo>
                    <a:pt x="61" y="39"/>
                    <a:pt x="58" y="46"/>
                    <a:pt x="52" y="52"/>
                  </a:cubicBezTo>
                  <a:cubicBezTo>
                    <a:pt x="46" y="58"/>
                    <a:pt x="39" y="61"/>
                    <a:pt x="31" y="61"/>
                  </a:cubicBezTo>
                  <a:cubicBezTo>
                    <a:pt x="22" y="61"/>
                    <a:pt x="15" y="58"/>
                    <a:pt x="9" y="52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auto">
            <a:xfrm>
              <a:off x="4446588" y="2628900"/>
              <a:ext cx="204788" cy="203200"/>
            </a:xfrm>
            <a:custGeom>
              <a:avLst/>
              <a:gdLst/>
              <a:ahLst/>
              <a:cxnLst>
                <a:cxn ang="0">
                  <a:pos x="12" y="71"/>
                </a:cxn>
                <a:cxn ang="0">
                  <a:pos x="0" y="42"/>
                </a:cxn>
                <a:cxn ang="0">
                  <a:pos x="12" y="12"/>
                </a:cxn>
                <a:cxn ang="0">
                  <a:pos x="42" y="0"/>
                </a:cxn>
                <a:cxn ang="0">
                  <a:pos x="72" y="12"/>
                </a:cxn>
                <a:cxn ang="0">
                  <a:pos x="84" y="42"/>
                </a:cxn>
                <a:cxn ang="0">
                  <a:pos x="72" y="71"/>
                </a:cxn>
                <a:cxn ang="0">
                  <a:pos x="42" y="84"/>
                </a:cxn>
                <a:cxn ang="0">
                  <a:pos x="12" y="71"/>
                </a:cxn>
              </a:cxnLst>
              <a:rect l="0" t="0" r="r" b="b"/>
              <a:pathLst>
                <a:path w="84" h="84">
                  <a:moveTo>
                    <a:pt x="12" y="71"/>
                  </a:moveTo>
                  <a:cubicBezTo>
                    <a:pt x="4" y="63"/>
                    <a:pt x="0" y="53"/>
                    <a:pt x="0" y="42"/>
                  </a:cubicBezTo>
                  <a:cubicBezTo>
                    <a:pt x="0" y="30"/>
                    <a:pt x="4" y="20"/>
                    <a:pt x="12" y="12"/>
                  </a:cubicBezTo>
                  <a:cubicBezTo>
                    <a:pt x="21" y="4"/>
                    <a:pt x="31" y="0"/>
                    <a:pt x="42" y="0"/>
                  </a:cubicBezTo>
                  <a:cubicBezTo>
                    <a:pt x="54" y="0"/>
                    <a:pt x="64" y="4"/>
                    <a:pt x="72" y="12"/>
                  </a:cubicBezTo>
                  <a:cubicBezTo>
                    <a:pt x="80" y="20"/>
                    <a:pt x="84" y="30"/>
                    <a:pt x="84" y="42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64" y="80"/>
                    <a:pt x="54" y="84"/>
                    <a:pt x="42" y="84"/>
                  </a:cubicBezTo>
                  <a:cubicBezTo>
                    <a:pt x="31" y="84"/>
                    <a:pt x="21" y="80"/>
                    <a:pt x="12" y="7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auto">
            <a:xfrm>
              <a:off x="3881438" y="4359275"/>
              <a:ext cx="112713" cy="114300"/>
            </a:xfrm>
            <a:custGeom>
              <a:avLst/>
              <a:gdLst/>
              <a:ahLst/>
              <a:cxnLst>
                <a:cxn ang="0">
                  <a:pos x="47" y="23"/>
                </a:cxn>
                <a:cxn ang="0">
                  <a:pos x="40" y="40"/>
                </a:cxn>
                <a:cxn ang="0">
                  <a:pos x="24" y="47"/>
                </a:cxn>
                <a:cxn ang="0">
                  <a:pos x="7" y="40"/>
                </a:cxn>
                <a:cxn ang="0">
                  <a:pos x="0" y="23"/>
                </a:cxn>
                <a:cxn ang="0">
                  <a:pos x="7" y="6"/>
                </a:cxn>
                <a:cxn ang="0">
                  <a:pos x="24" y="0"/>
                </a:cxn>
                <a:cxn ang="0">
                  <a:pos x="40" y="6"/>
                </a:cxn>
                <a:cxn ang="0">
                  <a:pos x="47" y="23"/>
                </a:cxn>
              </a:cxnLst>
              <a:rect l="0" t="0" r="r" b="b"/>
              <a:pathLst>
                <a:path w="47" h="47">
                  <a:moveTo>
                    <a:pt x="47" y="23"/>
                  </a:moveTo>
                  <a:cubicBezTo>
                    <a:pt x="47" y="30"/>
                    <a:pt x="45" y="35"/>
                    <a:pt x="40" y="40"/>
                  </a:cubicBezTo>
                  <a:cubicBezTo>
                    <a:pt x="35" y="45"/>
                    <a:pt x="30" y="47"/>
                    <a:pt x="24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6"/>
                  </a:cubicBezTo>
                  <a:cubicBezTo>
                    <a:pt x="11" y="2"/>
                    <a:pt x="17" y="0"/>
                    <a:pt x="24" y="0"/>
                  </a:cubicBezTo>
                  <a:cubicBezTo>
                    <a:pt x="30" y="0"/>
                    <a:pt x="35" y="2"/>
                    <a:pt x="40" y="6"/>
                  </a:cubicBezTo>
                  <a:cubicBezTo>
                    <a:pt x="45" y="11"/>
                    <a:pt x="47" y="17"/>
                    <a:pt x="47" y="23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41" name="Arc 140"/>
          <p:cNvSpPr/>
          <p:nvPr/>
        </p:nvSpPr>
        <p:spPr>
          <a:xfrm>
            <a:off x="21047" y="426893"/>
            <a:ext cx="3110778" cy="4223871"/>
          </a:xfrm>
          <a:prstGeom prst="arc">
            <a:avLst>
              <a:gd name="adj1" fmla="val 16200000"/>
              <a:gd name="adj2" fmla="val 5686778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1550145" y="247236"/>
            <a:ext cx="359314" cy="3593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2530715" y="824706"/>
            <a:ext cx="359314" cy="3593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2890028" y="1846389"/>
            <a:ext cx="359314" cy="3593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2890029" y="3050657"/>
            <a:ext cx="359314" cy="3593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2487560" y="4011925"/>
            <a:ext cx="359314" cy="3593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1487623" y="4471107"/>
            <a:ext cx="359314" cy="3593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Text Placeholder 3"/>
          <p:cNvSpPr txBox="1">
            <a:spLocks/>
          </p:cNvSpPr>
          <p:nvPr/>
        </p:nvSpPr>
        <p:spPr>
          <a:xfrm>
            <a:off x="3491139" y="493314"/>
            <a:ext cx="5286172" cy="166199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/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ей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(англ.) чаще всего понимают «инновацию в инвестицию»</a:t>
            </a:r>
          </a:p>
          <a:p>
            <a:pPr algn="just"/>
            <a:endParaRPr lang="ru-RU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491138" y="1910031"/>
            <a:ext cx="54814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Новация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(лат. – изменений, обновление) представляет </a:t>
            </a:r>
          </a:p>
          <a:p>
            <a:pPr algn="just">
              <a:spcBef>
                <a:spcPts val="0"/>
              </a:spcBef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собой новшество, которого не было раньше</a:t>
            </a:r>
            <a:endParaRPr lang="ru-RU" sz="27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9" grpId="0" animBg="1"/>
      <p:bldP spid="1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8"/>
          <p:cNvGrpSpPr/>
          <p:nvPr/>
        </p:nvGrpSpPr>
        <p:grpSpPr>
          <a:xfrm>
            <a:off x="654723" y="1647002"/>
            <a:ext cx="3874553" cy="816221"/>
            <a:chOff x="644107" y="1330751"/>
            <a:chExt cx="3874553" cy="816221"/>
          </a:xfrm>
        </p:grpSpPr>
        <p:sp>
          <p:nvSpPr>
            <p:cNvPr id="38" name="Rounded Rectangle 37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45" y="426893"/>
            <a:ext cx="7765029" cy="7706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внутренней среды организации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61022" y="1747336"/>
            <a:ext cx="2816654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bg1"/>
                </a:solidFill>
              </a:rPr>
              <a:t>Продуктивный (проектный блок)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rot="5400000" flipH="1" flipV="1">
            <a:off x="3677412" y="2636023"/>
            <a:ext cx="178917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7"/>
          <p:cNvGrpSpPr/>
          <p:nvPr/>
        </p:nvGrpSpPr>
        <p:grpSpPr>
          <a:xfrm>
            <a:off x="644107" y="2714391"/>
            <a:ext cx="3874553" cy="816221"/>
            <a:chOff x="644107" y="1330751"/>
            <a:chExt cx="3874553" cy="816221"/>
          </a:xfrm>
        </p:grpSpPr>
        <p:sp>
          <p:nvSpPr>
            <p:cNvPr id="49" name="Rounded Rectangle 48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50800" dir="5400000" algn="ctr" rotWithShape="0">
                <a:schemeClr val="accent6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Isosceles Triangle 50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356024" y="2890112"/>
            <a:ext cx="2621652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bg1"/>
                </a:solidFill>
              </a:rPr>
              <a:t>Ресурсный блок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55"/>
          <p:cNvGrpSpPr/>
          <p:nvPr/>
        </p:nvGrpSpPr>
        <p:grpSpPr>
          <a:xfrm>
            <a:off x="2761719" y="3769526"/>
            <a:ext cx="3725972" cy="816221"/>
            <a:chOff x="644107" y="1330751"/>
            <a:chExt cx="3725972" cy="816221"/>
          </a:xfrm>
        </p:grpSpPr>
        <p:sp>
          <p:nvSpPr>
            <p:cNvPr id="60" name="Rounded Rectangle 59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3522150" y="4054207"/>
            <a:ext cx="2621652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bg1"/>
                </a:solidFill>
              </a:rPr>
              <a:t>Блок управления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73"/>
          <p:cNvGrpSpPr/>
          <p:nvPr/>
        </p:nvGrpSpPr>
        <p:grpSpPr>
          <a:xfrm flipH="1">
            <a:off x="4624705" y="1626376"/>
            <a:ext cx="3874553" cy="816221"/>
            <a:chOff x="644107" y="1330751"/>
            <a:chExt cx="3874553" cy="816221"/>
          </a:xfrm>
        </p:grpSpPr>
        <p:sp>
          <p:nvSpPr>
            <p:cNvPr id="75" name="Rounded Rectangle 74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Isosceles Triangle 76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0" name="TextBox 79"/>
          <p:cNvSpPr txBox="1"/>
          <p:nvPr/>
        </p:nvSpPr>
        <p:spPr>
          <a:xfrm flipH="1">
            <a:off x="5110779" y="1747336"/>
            <a:ext cx="2621652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bg1"/>
                </a:solidFill>
              </a:rPr>
              <a:t>Функциональный блок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4" name="Group 81"/>
          <p:cNvGrpSpPr/>
          <p:nvPr/>
        </p:nvGrpSpPr>
        <p:grpSpPr>
          <a:xfrm flipH="1">
            <a:off x="4624705" y="2714391"/>
            <a:ext cx="3874553" cy="816221"/>
            <a:chOff x="644107" y="1330751"/>
            <a:chExt cx="3874553" cy="816221"/>
          </a:xfrm>
        </p:grpSpPr>
        <p:sp>
          <p:nvSpPr>
            <p:cNvPr id="83" name="Rounded Rectangle 82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Isosceles Triangle 84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8" name="TextBox 87"/>
          <p:cNvSpPr txBox="1"/>
          <p:nvPr/>
        </p:nvSpPr>
        <p:spPr>
          <a:xfrm flipH="1">
            <a:off x="5110779" y="2860947"/>
            <a:ext cx="2621652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bg1"/>
                </a:solidFill>
              </a:rPr>
              <a:t>Организационный блок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2943112" y="3877750"/>
            <a:ext cx="579038" cy="562460"/>
            <a:chOff x="735191" y="3583563"/>
            <a:chExt cx="579038" cy="562460"/>
          </a:xfrm>
        </p:grpSpPr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735191" y="3583563"/>
              <a:ext cx="579038" cy="562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 smtClean="0">
                <a:solidFill>
                  <a:schemeClr val="accent3"/>
                </a:solidFill>
                <a:latin typeface="FontAwesome" pitchFamily="2" charset="0"/>
              </a:endParaRPr>
            </a:p>
          </p:txBody>
        </p:sp>
        <p:sp>
          <p:nvSpPr>
            <p:cNvPr id="66" name="Freeform 103"/>
            <p:cNvSpPr>
              <a:spLocks noEditPoints="1"/>
            </p:cNvSpPr>
            <p:nvPr/>
          </p:nvSpPr>
          <p:spPr bwMode="auto">
            <a:xfrm>
              <a:off x="899027" y="3685335"/>
              <a:ext cx="250504" cy="368872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76986" y="2799977"/>
            <a:ext cx="579038" cy="562460"/>
            <a:chOff x="7840715" y="2518747"/>
            <a:chExt cx="579038" cy="562460"/>
          </a:xfrm>
        </p:grpSpPr>
        <p:sp>
          <p:nvSpPr>
            <p:cNvPr id="89" name="Oval 88"/>
            <p:cNvSpPr>
              <a:spLocks noChangeAspect="1"/>
            </p:cNvSpPr>
            <p:nvPr/>
          </p:nvSpPr>
          <p:spPr>
            <a:xfrm flipH="1">
              <a:off x="7840715" y="2518747"/>
              <a:ext cx="579038" cy="562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 smtClean="0">
                <a:solidFill>
                  <a:schemeClr val="accent5"/>
                </a:solidFill>
                <a:latin typeface="FontAwesome" pitchFamily="2" charset="0"/>
              </a:endParaRPr>
            </a:p>
          </p:txBody>
        </p:sp>
        <p:sp>
          <p:nvSpPr>
            <p:cNvPr id="70" name="Freeform 5"/>
            <p:cNvSpPr>
              <a:spLocks noEditPoints="1"/>
            </p:cNvSpPr>
            <p:nvPr/>
          </p:nvSpPr>
          <p:spPr bwMode="auto">
            <a:xfrm>
              <a:off x="7990534" y="2660277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76986" y="1747336"/>
            <a:ext cx="579038" cy="562460"/>
            <a:chOff x="735191" y="1461827"/>
            <a:chExt cx="579038" cy="562460"/>
          </a:xfrm>
        </p:grpSpPr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735191" y="1461827"/>
              <a:ext cx="579038" cy="562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 smtClean="0">
                <a:solidFill>
                  <a:schemeClr val="accent1"/>
                </a:solidFill>
                <a:latin typeface="FontAwesome" pitchFamily="2" charset="0"/>
              </a:endParaRPr>
            </a:p>
          </p:txBody>
        </p:sp>
        <p:sp>
          <p:nvSpPr>
            <p:cNvPr id="78" name="Freeform 245"/>
            <p:cNvSpPr>
              <a:spLocks/>
            </p:cNvSpPr>
            <p:nvPr/>
          </p:nvSpPr>
          <p:spPr bwMode="auto">
            <a:xfrm>
              <a:off x="908029" y="1626376"/>
              <a:ext cx="233363" cy="23336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840715" y="2799977"/>
            <a:ext cx="579038" cy="562460"/>
            <a:chOff x="7840715" y="3583563"/>
            <a:chExt cx="579038" cy="562460"/>
          </a:xfrm>
        </p:grpSpPr>
        <p:sp>
          <p:nvSpPr>
            <p:cNvPr id="97" name="Oval 96"/>
            <p:cNvSpPr>
              <a:spLocks noChangeAspect="1"/>
            </p:cNvSpPr>
            <p:nvPr/>
          </p:nvSpPr>
          <p:spPr>
            <a:xfrm flipH="1">
              <a:off x="7840715" y="3583563"/>
              <a:ext cx="579038" cy="562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b="1" dirty="0" smtClean="0">
                <a:solidFill>
                  <a:schemeClr val="accent6"/>
                </a:solidFill>
                <a:latin typeface="FontAwesome" pitchFamily="2" charset="0"/>
              </a:endParaRPr>
            </a:p>
          </p:txBody>
        </p:sp>
        <p:sp>
          <p:nvSpPr>
            <p:cNvPr id="86" name="Freeform 66"/>
            <p:cNvSpPr>
              <a:spLocks noEditPoints="1"/>
            </p:cNvSpPr>
            <p:nvPr/>
          </p:nvSpPr>
          <p:spPr bwMode="auto">
            <a:xfrm>
              <a:off x="8004822" y="3748112"/>
              <a:ext cx="250825" cy="233363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840714" y="1743057"/>
            <a:ext cx="579038" cy="562460"/>
            <a:chOff x="7840715" y="1461827"/>
            <a:chExt cx="579038" cy="562460"/>
          </a:xfrm>
        </p:grpSpPr>
        <p:sp>
          <p:nvSpPr>
            <p:cNvPr id="81" name="Oval 80"/>
            <p:cNvSpPr>
              <a:spLocks noChangeAspect="1"/>
            </p:cNvSpPr>
            <p:nvPr/>
          </p:nvSpPr>
          <p:spPr>
            <a:xfrm flipH="1">
              <a:off x="7840715" y="1461827"/>
              <a:ext cx="579038" cy="562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 smtClean="0">
                <a:solidFill>
                  <a:schemeClr val="accent4"/>
                </a:solidFill>
                <a:latin typeface="FontAwesome" pitchFamily="2" charset="0"/>
              </a:endParaRPr>
            </a:p>
          </p:txBody>
        </p:sp>
        <p:sp>
          <p:nvSpPr>
            <p:cNvPr id="94" name="Freeform 15"/>
            <p:cNvSpPr>
              <a:spLocks noEditPoints="1"/>
            </p:cNvSpPr>
            <p:nvPr/>
          </p:nvSpPr>
          <p:spPr bwMode="auto">
            <a:xfrm>
              <a:off x="7996884" y="1643045"/>
              <a:ext cx="266700" cy="200025"/>
            </a:xfrm>
            <a:custGeom>
              <a:avLst/>
              <a:gdLst/>
              <a:ahLst/>
              <a:cxnLst>
                <a:cxn ang="0">
                  <a:pos x="168" y="126"/>
                </a:cxn>
                <a:cxn ang="0">
                  <a:pos x="0" y="12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15"/>
                </a:cxn>
                <a:cxn ang="0">
                  <a:pos x="168" y="115"/>
                </a:cxn>
                <a:cxn ang="0">
                  <a:pos x="168" y="126"/>
                </a:cxn>
                <a:cxn ang="0">
                  <a:pos x="54" y="104"/>
                </a:cxn>
                <a:cxn ang="0">
                  <a:pos x="32" y="104"/>
                </a:cxn>
                <a:cxn ang="0">
                  <a:pos x="32" y="63"/>
                </a:cxn>
                <a:cxn ang="0">
                  <a:pos x="54" y="63"/>
                </a:cxn>
                <a:cxn ang="0">
                  <a:pos x="54" y="104"/>
                </a:cxn>
                <a:cxn ang="0">
                  <a:pos x="84" y="104"/>
                </a:cxn>
                <a:cxn ang="0">
                  <a:pos x="64" y="104"/>
                </a:cxn>
                <a:cxn ang="0">
                  <a:pos x="64" y="19"/>
                </a:cxn>
                <a:cxn ang="0">
                  <a:pos x="84" y="19"/>
                </a:cxn>
                <a:cxn ang="0">
                  <a:pos x="84" y="104"/>
                </a:cxn>
                <a:cxn ang="0">
                  <a:pos x="116" y="104"/>
                </a:cxn>
                <a:cxn ang="0">
                  <a:pos x="95" y="104"/>
                </a:cxn>
                <a:cxn ang="0">
                  <a:pos x="95" y="41"/>
                </a:cxn>
                <a:cxn ang="0">
                  <a:pos x="116" y="41"/>
                </a:cxn>
                <a:cxn ang="0">
                  <a:pos x="116" y="104"/>
                </a:cxn>
                <a:cxn ang="0">
                  <a:pos x="147" y="104"/>
                </a:cxn>
                <a:cxn ang="0">
                  <a:pos x="127" y="104"/>
                </a:cxn>
                <a:cxn ang="0">
                  <a:pos x="127" y="9"/>
                </a:cxn>
                <a:cxn ang="0">
                  <a:pos x="147" y="9"/>
                </a:cxn>
                <a:cxn ang="0">
                  <a:pos x="147" y="104"/>
                </a:cxn>
              </a:cxnLst>
              <a:rect l="0" t="0" r="r" b="b"/>
              <a:pathLst>
                <a:path w="168" h="126">
                  <a:moveTo>
                    <a:pt x="168" y="126"/>
                  </a:moveTo>
                  <a:lnTo>
                    <a:pt x="0" y="12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5"/>
                  </a:lnTo>
                  <a:lnTo>
                    <a:pt x="168" y="115"/>
                  </a:lnTo>
                  <a:lnTo>
                    <a:pt x="168" y="126"/>
                  </a:lnTo>
                  <a:close/>
                  <a:moveTo>
                    <a:pt x="54" y="104"/>
                  </a:moveTo>
                  <a:lnTo>
                    <a:pt x="32" y="104"/>
                  </a:lnTo>
                  <a:lnTo>
                    <a:pt x="32" y="63"/>
                  </a:lnTo>
                  <a:lnTo>
                    <a:pt x="54" y="63"/>
                  </a:lnTo>
                  <a:lnTo>
                    <a:pt x="54" y="104"/>
                  </a:lnTo>
                  <a:close/>
                  <a:moveTo>
                    <a:pt x="84" y="104"/>
                  </a:moveTo>
                  <a:lnTo>
                    <a:pt x="64" y="104"/>
                  </a:lnTo>
                  <a:lnTo>
                    <a:pt x="64" y="19"/>
                  </a:lnTo>
                  <a:lnTo>
                    <a:pt x="84" y="19"/>
                  </a:lnTo>
                  <a:lnTo>
                    <a:pt x="84" y="104"/>
                  </a:lnTo>
                  <a:close/>
                  <a:moveTo>
                    <a:pt x="116" y="104"/>
                  </a:moveTo>
                  <a:lnTo>
                    <a:pt x="95" y="104"/>
                  </a:lnTo>
                  <a:lnTo>
                    <a:pt x="95" y="41"/>
                  </a:lnTo>
                  <a:lnTo>
                    <a:pt x="116" y="41"/>
                  </a:lnTo>
                  <a:lnTo>
                    <a:pt x="116" y="104"/>
                  </a:lnTo>
                  <a:close/>
                  <a:moveTo>
                    <a:pt x="147" y="104"/>
                  </a:moveTo>
                  <a:lnTo>
                    <a:pt x="127" y="104"/>
                  </a:lnTo>
                  <a:lnTo>
                    <a:pt x="127" y="9"/>
                  </a:lnTo>
                  <a:lnTo>
                    <a:pt x="147" y="9"/>
                  </a:lnTo>
                  <a:lnTo>
                    <a:pt x="147" y="10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400049" y="-400050"/>
          <a:ext cx="8377261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548198" y="1635254"/>
            <a:ext cx="1030614" cy="1030612"/>
          </a:xfrm>
          <a:prstGeom prst="ellipse">
            <a:avLst/>
          </a:prstGeom>
          <a:solidFill>
            <a:schemeClr val="accent4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07992" y="1707645"/>
            <a:ext cx="1030614" cy="1030612"/>
          </a:xfrm>
          <a:prstGeom prst="ellipse">
            <a:avLst/>
          </a:prstGeom>
          <a:solidFill>
            <a:schemeClr val="accent6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300" y="1076796"/>
            <a:ext cx="5234011" cy="317813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Стратегическая инновационная </a:t>
            </a:r>
            <a:b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позиция организации определяется</a:t>
            </a:r>
            <a:b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при совместном  рассмотрении </a:t>
            </a:r>
            <a:b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внутренней и внешней среды, </a:t>
            </a:r>
            <a:b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такая оценка происходит </a:t>
            </a:r>
            <a:b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помощью различных матриц.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257300" y="2042320"/>
            <a:ext cx="1384294" cy="2528863"/>
          </a:xfrm>
          <a:custGeom>
            <a:avLst/>
            <a:gdLst/>
            <a:ahLst/>
            <a:cxnLst>
              <a:cxn ang="0">
                <a:pos x="173" y="908"/>
              </a:cxn>
              <a:cxn ang="0">
                <a:pos x="187" y="613"/>
              </a:cxn>
              <a:cxn ang="0">
                <a:pos x="0" y="357"/>
              </a:cxn>
              <a:cxn ang="0">
                <a:pos x="0" y="357"/>
              </a:cxn>
              <a:cxn ang="0">
                <a:pos x="203" y="547"/>
              </a:cxn>
              <a:cxn ang="0">
                <a:pos x="230" y="0"/>
              </a:cxn>
              <a:cxn ang="0">
                <a:pos x="255" y="237"/>
              </a:cxn>
              <a:cxn ang="0">
                <a:pos x="271" y="439"/>
              </a:cxn>
              <a:cxn ang="0">
                <a:pos x="496" y="295"/>
              </a:cxn>
              <a:cxn ang="0">
                <a:pos x="496" y="295"/>
              </a:cxn>
              <a:cxn ang="0">
                <a:pos x="291" y="500"/>
              </a:cxn>
              <a:cxn ang="0">
                <a:pos x="282" y="660"/>
              </a:cxn>
              <a:cxn ang="0">
                <a:pos x="307" y="905"/>
              </a:cxn>
              <a:cxn ang="0">
                <a:pos x="173" y="908"/>
              </a:cxn>
            </a:cxnLst>
            <a:rect l="0" t="0" r="r" b="b"/>
            <a:pathLst>
              <a:path w="496" h="908">
                <a:moveTo>
                  <a:pt x="173" y="908"/>
                </a:moveTo>
                <a:cubicBezTo>
                  <a:pt x="173" y="908"/>
                  <a:pt x="208" y="680"/>
                  <a:pt x="187" y="613"/>
                </a:cubicBezTo>
                <a:cubicBezTo>
                  <a:pt x="0" y="357"/>
                  <a:pt x="0" y="357"/>
                  <a:pt x="0" y="357"/>
                </a:cubicBezTo>
                <a:cubicBezTo>
                  <a:pt x="0" y="357"/>
                  <a:pt x="0" y="357"/>
                  <a:pt x="0" y="357"/>
                </a:cubicBezTo>
                <a:cubicBezTo>
                  <a:pt x="203" y="547"/>
                  <a:pt x="203" y="547"/>
                  <a:pt x="203" y="547"/>
                </a:cubicBezTo>
                <a:cubicBezTo>
                  <a:pt x="230" y="0"/>
                  <a:pt x="230" y="0"/>
                  <a:pt x="230" y="0"/>
                </a:cubicBezTo>
                <a:cubicBezTo>
                  <a:pt x="255" y="237"/>
                  <a:pt x="255" y="237"/>
                  <a:pt x="255" y="237"/>
                </a:cubicBezTo>
                <a:cubicBezTo>
                  <a:pt x="271" y="439"/>
                  <a:pt x="271" y="439"/>
                  <a:pt x="271" y="439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291" y="500"/>
                  <a:pt x="291" y="500"/>
                  <a:pt x="291" y="500"/>
                </a:cubicBezTo>
                <a:cubicBezTo>
                  <a:pt x="291" y="500"/>
                  <a:pt x="268" y="500"/>
                  <a:pt x="282" y="660"/>
                </a:cubicBezTo>
                <a:cubicBezTo>
                  <a:pt x="295" y="819"/>
                  <a:pt x="307" y="905"/>
                  <a:pt x="307" y="905"/>
                </a:cubicBezTo>
                <a:lnTo>
                  <a:pt x="173" y="90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0" y="4472781"/>
            <a:ext cx="9144000" cy="664970"/>
          </a:xfrm>
          <a:custGeom>
            <a:avLst/>
            <a:gdLst/>
            <a:ahLst/>
            <a:cxnLst>
              <a:cxn ang="0">
                <a:pos x="0" y="1489"/>
              </a:cxn>
              <a:cxn ang="0">
                <a:pos x="0" y="700"/>
              </a:cxn>
              <a:cxn ang="0">
                <a:pos x="940" y="320"/>
              </a:cxn>
              <a:cxn ang="0">
                <a:pos x="3842" y="0"/>
              </a:cxn>
              <a:cxn ang="0">
                <a:pos x="6745" y="320"/>
              </a:cxn>
              <a:cxn ang="0">
                <a:pos x="7680" y="696"/>
              </a:cxn>
              <a:cxn ang="0">
                <a:pos x="7680" y="1492"/>
              </a:cxn>
              <a:cxn ang="0">
                <a:pos x="7659" y="1506"/>
              </a:cxn>
              <a:cxn ang="0">
                <a:pos x="25" y="1506"/>
              </a:cxn>
              <a:cxn ang="0">
                <a:pos x="0" y="1489"/>
              </a:cxn>
            </a:cxnLst>
            <a:rect l="0" t="0" r="r" b="b"/>
            <a:pathLst>
              <a:path w="7680" h="1506">
                <a:moveTo>
                  <a:pt x="0" y="1489"/>
                </a:moveTo>
                <a:cubicBezTo>
                  <a:pt x="0" y="700"/>
                  <a:pt x="0" y="700"/>
                  <a:pt x="0" y="700"/>
                </a:cubicBezTo>
                <a:cubicBezTo>
                  <a:pt x="199" y="561"/>
                  <a:pt x="512" y="434"/>
                  <a:pt x="940" y="320"/>
                </a:cubicBezTo>
                <a:cubicBezTo>
                  <a:pt x="1741" y="107"/>
                  <a:pt x="2709" y="0"/>
                  <a:pt x="3842" y="0"/>
                </a:cubicBezTo>
                <a:cubicBezTo>
                  <a:pt x="4976" y="0"/>
                  <a:pt x="5943" y="107"/>
                  <a:pt x="6745" y="320"/>
                </a:cubicBezTo>
                <a:cubicBezTo>
                  <a:pt x="7168" y="433"/>
                  <a:pt x="7480" y="559"/>
                  <a:pt x="7680" y="696"/>
                </a:cubicBezTo>
                <a:cubicBezTo>
                  <a:pt x="7680" y="1492"/>
                  <a:pt x="7680" y="1492"/>
                  <a:pt x="7680" y="1492"/>
                </a:cubicBezTo>
                <a:cubicBezTo>
                  <a:pt x="7673" y="1497"/>
                  <a:pt x="7666" y="1501"/>
                  <a:pt x="7659" y="1506"/>
                </a:cubicBezTo>
                <a:cubicBezTo>
                  <a:pt x="25" y="1506"/>
                  <a:pt x="25" y="1506"/>
                  <a:pt x="25" y="1506"/>
                </a:cubicBezTo>
                <a:cubicBezTo>
                  <a:pt x="16" y="1500"/>
                  <a:pt x="8" y="1494"/>
                  <a:pt x="0" y="148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257300" y="1114668"/>
            <a:ext cx="1341670" cy="1341668"/>
          </a:xfrm>
          <a:prstGeom prst="ellipse">
            <a:avLst/>
          </a:prstGeom>
          <a:solidFill>
            <a:schemeClr val="accent2"/>
          </a:solidFill>
          <a:ln w="38100" cmpd="sng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83364" y="2456336"/>
            <a:ext cx="1094733" cy="1094733"/>
          </a:xfrm>
          <a:prstGeom prst="ellipse">
            <a:avLst/>
          </a:prstGeom>
          <a:solidFill>
            <a:schemeClr val="accent3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endParaRPr lang="en-US" sz="3200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9933" y="2403583"/>
            <a:ext cx="1094733" cy="1094733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26" name="Freeform 126"/>
          <p:cNvSpPr>
            <a:spLocks/>
          </p:cNvSpPr>
          <p:nvPr/>
        </p:nvSpPr>
        <p:spPr bwMode="auto">
          <a:xfrm>
            <a:off x="1063505" y="2705073"/>
            <a:ext cx="387589" cy="498842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127"/>
          <p:cNvSpPr>
            <a:spLocks/>
          </p:cNvSpPr>
          <p:nvPr/>
        </p:nvSpPr>
        <p:spPr bwMode="auto">
          <a:xfrm>
            <a:off x="2459889" y="2821394"/>
            <a:ext cx="363410" cy="400425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56"/>
          <p:cNvSpPr>
            <a:spLocks noEditPoints="1"/>
          </p:cNvSpPr>
          <p:nvPr/>
        </p:nvSpPr>
        <p:spPr bwMode="auto">
          <a:xfrm>
            <a:off x="882873" y="1969928"/>
            <a:ext cx="361263" cy="361263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24"/>
          <p:cNvSpPr>
            <a:spLocks noEditPoints="1"/>
          </p:cNvSpPr>
          <p:nvPr/>
        </p:nvSpPr>
        <p:spPr bwMode="auto">
          <a:xfrm>
            <a:off x="2641594" y="2042320"/>
            <a:ext cx="304604" cy="330782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5"/>
          <p:cNvSpPr>
            <a:spLocks noEditPoints="1"/>
          </p:cNvSpPr>
          <p:nvPr/>
        </p:nvSpPr>
        <p:spPr bwMode="auto">
          <a:xfrm>
            <a:off x="1685359" y="1527927"/>
            <a:ext cx="622633" cy="622633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8" grpId="0" animBg="1"/>
      <p:bldP spid="9" grpId="0" animBg="1"/>
      <p:bldP spid="12" grpId="0" animBg="1"/>
      <p:bldP spid="13" grpId="0" animBg="1"/>
      <p:bldP spid="16" grpId="0" animBg="1"/>
      <p:bldP spid="26" grpId="0" animBg="1"/>
      <p:bldP spid="29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 descr="C:\Users\acer\Desktop\Sw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52256"/>
            <a:ext cx="6800850" cy="485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4724" y="267470"/>
            <a:ext cx="7798686" cy="5326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Виды инновационных стратегий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2" name="Group 32"/>
          <p:cNvGrpSpPr/>
          <p:nvPr/>
        </p:nvGrpSpPr>
        <p:grpSpPr>
          <a:xfrm>
            <a:off x="1047194" y="1006164"/>
            <a:ext cx="874884" cy="3551765"/>
            <a:chOff x="4129088" y="2282825"/>
            <a:chExt cx="531813" cy="2159000"/>
          </a:xfrm>
        </p:grpSpPr>
        <p:sp>
          <p:nvSpPr>
            <p:cNvPr id="2057" name="Freeform 9"/>
            <p:cNvSpPr>
              <a:spLocks noEditPoints="1"/>
            </p:cNvSpPr>
            <p:nvPr/>
          </p:nvSpPr>
          <p:spPr bwMode="auto">
            <a:xfrm>
              <a:off x="4129088" y="2282825"/>
              <a:ext cx="531813" cy="2159000"/>
            </a:xfrm>
            <a:custGeom>
              <a:avLst/>
              <a:gdLst/>
              <a:ahLst/>
              <a:cxnLst>
                <a:cxn ang="0">
                  <a:pos x="107" y="1"/>
                </a:cxn>
                <a:cxn ang="0">
                  <a:pos x="147" y="36"/>
                </a:cxn>
                <a:cxn ang="0">
                  <a:pos x="154" y="62"/>
                </a:cxn>
                <a:cxn ang="0">
                  <a:pos x="160" y="98"/>
                </a:cxn>
                <a:cxn ang="0">
                  <a:pos x="171" y="133"/>
                </a:cxn>
                <a:cxn ang="0">
                  <a:pos x="178" y="151"/>
                </a:cxn>
                <a:cxn ang="0">
                  <a:pos x="210" y="170"/>
                </a:cxn>
                <a:cxn ang="0">
                  <a:pos x="221" y="238"/>
                </a:cxn>
                <a:cxn ang="0">
                  <a:pos x="214" y="296"/>
                </a:cxn>
                <a:cxn ang="0">
                  <a:pos x="191" y="313"/>
                </a:cxn>
                <a:cxn ang="0">
                  <a:pos x="198" y="371"/>
                </a:cxn>
                <a:cxn ang="0">
                  <a:pos x="206" y="414"/>
                </a:cxn>
                <a:cxn ang="0">
                  <a:pos x="194" y="416"/>
                </a:cxn>
                <a:cxn ang="0">
                  <a:pos x="189" y="474"/>
                </a:cxn>
                <a:cxn ang="0">
                  <a:pos x="172" y="570"/>
                </a:cxn>
                <a:cxn ang="0">
                  <a:pos x="165" y="582"/>
                </a:cxn>
                <a:cxn ang="0">
                  <a:pos x="157" y="582"/>
                </a:cxn>
                <a:cxn ang="0">
                  <a:pos x="155" y="611"/>
                </a:cxn>
                <a:cxn ang="0">
                  <a:pos x="149" y="670"/>
                </a:cxn>
                <a:cxn ang="0">
                  <a:pos x="123" y="764"/>
                </a:cxn>
                <a:cxn ang="0">
                  <a:pos x="141" y="817"/>
                </a:cxn>
                <a:cxn ang="0">
                  <a:pos x="156" y="852"/>
                </a:cxn>
                <a:cxn ang="0">
                  <a:pos x="133" y="854"/>
                </a:cxn>
                <a:cxn ang="0">
                  <a:pos x="122" y="846"/>
                </a:cxn>
                <a:cxn ang="0">
                  <a:pos x="125" y="864"/>
                </a:cxn>
                <a:cxn ang="0">
                  <a:pos x="112" y="905"/>
                </a:cxn>
                <a:cxn ang="0">
                  <a:pos x="107" y="905"/>
                </a:cxn>
                <a:cxn ang="0">
                  <a:pos x="107" y="636"/>
                </a:cxn>
                <a:cxn ang="0">
                  <a:pos x="109" y="621"/>
                </a:cxn>
                <a:cxn ang="0">
                  <a:pos x="109" y="580"/>
                </a:cxn>
                <a:cxn ang="0">
                  <a:pos x="107" y="596"/>
                </a:cxn>
                <a:cxn ang="0">
                  <a:pos x="107" y="1"/>
                </a:cxn>
                <a:cxn ang="0">
                  <a:pos x="106" y="1"/>
                </a:cxn>
                <a:cxn ang="0">
                  <a:pos x="107" y="1"/>
                </a:cxn>
                <a:cxn ang="0">
                  <a:pos x="107" y="596"/>
                </a:cxn>
                <a:cxn ang="0">
                  <a:pos x="104" y="611"/>
                </a:cxn>
                <a:cxn ang="0">
                  <a:pos x="105" y="632"/>
                </a:cxn>
                <a:cxn ang="0">
                  <a:pos x="106" y="645"/>
                </a:cxn>
                <a:cxn ang="0">
                  <a:pos x="107" y="636"/>
                </a:cxn>
                <a:cxn ang="0">
                  <a:pos x="107" y="905"/>
                </a:cxn>
                <a:cxn ang="0">
                  <a:pos x="89" y="869"/>
                </a:cxn>
                <a:cxn ang="0">
                  <a:pos x="88" y="831"/>
                </a:cxn>
                <a:cxn ang="0">
                  <a:pos x="81" y="789"/>
                </a:cxn>
                <a:cxn ang="0">
                  <a:pos x="52" y="662"/>
                </a:cxn>
                <a:cxn ang="0">
                  <a:pos x="53" y="606"/>
                </a:cxn>
                <a:cxn ang="0">
                  <a:pos x="50" y="579"/>
                </a:cxn>
                <a:cxn ang="0">
                  <a:pos x="34" y="565"/>
                </a:cxn>
                <a:cxn ang="0">
                  <a:pos x="29" y="465"/>
                </a:cxn>
                <a:cxn ang="0">
                  <a:pos x="31" y="410"/>
                </a:cxn>
                <a:cxn ang="0">
                  <a:pos x="11" y="407"/>
                </a:cxn>
                <a:cxn ang="0">
                  <a:pos x="27" y="360"/>
                </a:cxn>
                <a:cxn ang="0">
                  <a:pos x="30" y="326"/>
                </a:cxn>
                <a:cxn ang="0">
                  <a:pos x="2" y="302"/>
                </a:cxn>
                <a:cxn ang="0">
                  <a:pos x="2" y="234"/>
                </a:cxn>
                <a:cxn ang="0">
                  <a:pos x="7" y="204"/>
                </a:cxn>
                <a:cxn ang="0">
                  <a:pos x="27" y="154"/>
                </a:cxn>
                <a:cxn ang="0">
                  <a:pos x="48" y="145"/>
                </a:cxn>
                <a:cxn ang="0">
                  <a:pos x="50" y="126"/>
                </a:cxn>
                <a:cxn ang="0">
                  <a:pos x="63" y="101"/>
                </a:cxn>
                <a:cxn ang="0">
                  <a:pos x="64" y="64"/>
                </a:cxn>
                <a:cxn ang="0">
                  <a:pos x="106" y="1"/>
                </a:cxn>
              </a:cxnLst>
              <a:rect l="0" t="0" r="r" b="b"/>
              <a:pathLst>
                <a:path w="223" h="905">
                  <a:moveTo>
                    <a:pt x="107" y="1"/>
                  </a:moveTo>
                  <a:cubicBezTo>
                    <a:pt x="127" y="0"/>
                    <a:pt x="143" y="19"/>
                    <a:pt x="147" y="36"/>
                  </a:cubicBezTo>
                  <a:cubicBezTo>
                    <a:pt x="151" y="54"/>
                    <a:pt x="154" y="53"/>
                    <a:pt x="154" y="62"/>
                  </a:cubicBezTo>
                  <a:cubicBezTo>
                    <a:pt x="154" y="72"/>
                    <a:pt x="158" y="83"/>
                    <a:pt x="160" y="98"/>
                  </a:cubicBezTo>
                  <a:cubicBezTo>
                    <a:pt x="162" y="114"/>
                    <a:pt x="163" y="124"/>
                    <a:pt x="171" y="133"/>
                  </a:cubicBezTo>
                  <a:cubicBezTo>
                    <a:pt x="179" y="142"/>
                    <a:pt x="178" y="151"/>
                    <a:pt x="178" y="151"/>
                  </a:cubicBezTo>
                  <a:cubicBezTo>
                    <a:pt x="178" y="151"/>
                    <a:pt x="204" y="153"/>
                    <a:pt x="210" y="170"/>
                  </a:cubicBezTo>
                  <a:cubicBezTo>
                    <a:pt x="217" y="188"/>
                    <a:pt x="218" y="218"/>
                    <a:pt x="221" y="238"/>
                  </a:cubicBezTo>
                  <a:cubicBezTo>
                    <a:pt x="223" y="258"/>
                    <a:pt x="221" y="281"/>
                    <a:pt x="214" y="296"/>
                  </a:cubicBezTo>
                  <a:cubicBezTo>
                    <a:pt x="207" y="311"/>
                    <a:pt x="191" y="313"/>
                    <a:pt x="191" y="313"/>
                  </a:cubicBezTo>
                  <a:cubicBezTo>
                    <a:pt x="191" y="313"/>
                    <a:pt x="189" y="344"/>
                    <a:pt x="198" y="371"/>
                  </a:cubicBezTo>
                  <a:cubicBezTo>
                    <a:pt x="207" y="399"/>
                    <a:pt x="213" y="413"/>
                    <a:pt x="206" y="414"/>
                  </a:cubicBezTo>
                  <a:cubicBezTo>
                    <a:pt x="198" y="416"/>
                    <a:pt x="194" y="416"/>
                    <a:pt x="194" y="416"/>
                  </a:cubicBezTo>
                  <a:cubicBezTo>
                    <a:pt x="194" y="416"/>
                    <a:pt x="194" y="451"/>
                    <a:pt x="189" y="474"/>
                  </a:cubicBezTo>
                  <a:cubicBezTo>
                    <a:pt x="184" y="497"/>
                    <a:pt x="172" y="555"/>
                    <a:pt x="172" y="570"/>
                  </a:cubicBezTo>
                  <a:cubicBezTo>
                    <a:pt x="172" y="584"/>
                    <a:pt x="171" y="582"/>
                    <a:pt x="165" y="582"/>
                  </a:cubicBezTo>
                  <a:cubicBezTo>
                    <a:pt x="160" y="582"/>
                    <a:pt x="157" y="582"/>
                    <a:pt x="157" y="582"/>
                  </a:cubicBezTo>
                  <a:cubicBezTo>
                    <a:pt x="157" y="582"/>
                    <a:pt x="158" y="605"/>
                    <a:pt x="155" y="611"/>
                  </a:cubicBezTo>
                  <a:cubicBezTo>
                    <a:pt x="152" y="616"/>
                    <a:pt x="157" y="642"/>
                    <a:pt x="149" y="670"/>
                  </a:cubicBezTo>
                  <a:cubicBezTo>
                    <a:pt x="140" y="697"/>
                    <a:pt x="123" y="744"/>
                    <a:pt x="123" y="764"/>
                  </a:cubicBezTo>
                  <a:cubicBezTo>
                    <a:pt x="123" y="783"/>
                    <a:pt x="132" y="807"/>
                    <a:pt x="141" y="817"/>
                  </a:cubicBezTo>
                  <a:cubicBezTo>
                    <a:pt x="150" y="827"/>
                    <a:pt x="163" y="847"/>
                    <a:pt x="156" y="852"/>
                  </a:cubicBezTo>
                  <a:cubicBezTo>
                    <a:pt x="149" y="857"/>
                    <a:pt x="139" y="856"/>
                    <a:pt x="133" y="854"/>
                  </a:cubicBezTo>
                  <a:cubicBezTo>
                    <a:pt x="127" y="852"/>
                    <a:pt x="122" y="846"/>
                    <a:pt x="122" y="846"/>
                  </a:cubicBezTo>
                  <a:cubicBezTo>
                    <a:pt x="122" y="846"/>
                    <a:pt x="122" y="856"/>
                    <a:pt x="125" y="864"/>
                  </a:cubicBezTo>
                  <a:cubicBezTo>
                    <a:pt x="128" y="871"/>
                    <a:pt x="125" y="905"/>
                    <a:pt x="112" y="905"/>
                  </a:cubicBezTo>
                  <a:cubicBezTo>
                    <a:pt x="110" y="905"/>
                    <a:pt x="108" y="905"/>
                    <a:pt x="107" y="905"/>
                  </a:cubicBezTo>
                  <a:cubicBezTo>
                    <a:pt x="107" y="636"/>
                    <a:pt x="107" y="636"/>
                    <a:pt x="107" y="636"/>
                  </a:cubicBezTo>
                  <a:cubicBezTo>
                    <a:pt x="107" y="631"/>
                    <a:pt x="108" y="624"/>
                    <a:pt x="109" y="621"/>
                  </a:cubicBezTo>
                  <a:cubicBezTo>
                    <a:pt x="112" y="614"/>
                    <a:pt x="110" y="600"/>
                    <a:pt x="109" y="580"/>
                  </a:cubicBezTo>
                  <a:cubicBezTo>
                    <a:pt x="109" y="580"/>
                    <a:pt x="108" y="588"/>
                    <a:pt x="107" y="596"/>
                  </a:cubicBezTo>
                  <a:lnTo>
                    <a:pt x="107" y="1"/>
                  </a:lnTo>
                  <a:close/>
                  <a:moveTo>
                    <a:pt x="106" y="1"/>
                  </a:moveTo>
                  <a:cubicBezTo>
                    <a:pt x="107" y="1"/>
                    <a:pt x="107" y="1"/>
                    <a:pt x="107" y="1"/>
                  </a:cubicBezTo>
                  <a:cubicBezTo>
                    <a:pt x="107" y="596"/>
                    <a:pt x="107" y="596"/>
                    <a:pt x="107" y="596"/>
                  </a:cubicBezTo>
                  <a:cubicBezTo>
                    <a:pt x="106" y="602"/>
                    <a:pt x="105" y="608"/>
                    <a:pt x="104" y="611"/>
                  </a:cubicBezTo>
                  <a:cubicBezTo>
                    <a:pt x="102" y="620"/>
                    <a:pt x="105" y="626"/>
                    <a:pt x="105" y="632"/>
                  </a:cubicBezTo>
                  <a:cubicBezTo>
                    <a:pt x="105" y="637"/>
                    <a:pt x="106" y="645"/>
                    <a:pt x="106" y="645"/>
                  </a:cubicBezTo>
                  <a:cubicBezTo>
                    <a:pt x="106" y="645"/>
                    <a:pt x="106" y="641"/>
                    <a:pt x="107" y="636"/>
                  </a:cubicBezTo>
                  <a:cubicBezTo>
                    <a:pt x="107" y="905"/>
                    <a:pt x="107" y="905"/>
                    <a:pt x="107" y="905"/>
                  </a:cubicBezTo>
                  <a:cubicBezTo>
                    <a:pt x="96" y="901"/>
                    <a:pt x="88" y="888"/>
                    <a:pt x="89" y="869"/>
                  </a:cubicBezTo>
                  <a:cubicBezTo>
                    <a:pt x="89" y="847"/>
                    <a:pt x="84" y="843"/>
                    <a:pt x="88" y="831"/>
                  </a:cubicBezTo>
                  <a:cubicBezTo>
                    <a:pt x="91" y="818"/>
                    <a:pt x="87" y="809"/>
                    <a:pt x="81" y="789"/>
                  </a:cubicBezTo>
                  <a:cubicBezTo>
                    <a:pt x="75" y="769"/>
                    <a:pt x="51" y="684"/>
                    <a:pt x="52" y="662"/>
                  </a:cubicBezTo>
                  <a:cubicBezTo>
                    <a:pt x="53" y="640"/>
                    <a:pt x="56" y="621"/>
                    <a:pt x="53" y="606"/>
                  </a:cubicBezTo>
                  <a:cubicBezTo>
                    <a:pt x="51" y="592"/>
                    <a:pt x="50" y="579"/>
                    <a:pt x="50" y="579"/>
                  </a:cubicBezTo>
                  <a:cubicBezTo>
                    <a:pt x="50" y="579"/>
                    <a:pt x="34" y="586"/>
                    <a:pt x="34" y="565"/>
                  </a:cubicBezTo>
                  <a:cubicBezTo>
                    <a:pt x="34" y="544"/>
                    <a:pt x="31" y="483"/>
                    <a:pt x="29" y="465"/>
                  </a:cubicBezTo>
                  <a:cubicBezTo>
                    <a:pt x="28" y="446"/>
                    <a:pt x="31" y="410"/>
                    <a:pt x="31" y="410"/>
                  </a:cubicBezTo>
                  <a:cubicBezTo>
                    <a:pt x="31" y="410"/>
                    <a:pt x="16" y="409"/>
                    <a:pt x="11" y="407"/>
                  </a:cubicBezTo>
                  <a:cubicBezTo>
                    <a:pt x="6" y="405"/>
                    <a:pt x="24" y="373"/>
                    <a:pt x="27" y="360"/>
                  </a:cubicBezTo>
                  <a:cubicBezTo>
                    <a:pt x="31" y="348"/>
                    <a:pt x="30" y="326"/>
                    <a:pt x="30" y="326"/>
                  </a:cubicBezTo>
                  <a:cubicBezTo>
                    <a:pt x="30" y="326"/>
                    <a:pt x="3" y="325"/>
                    <a:pt x="2" y="302"/>
                  </a:cubicBezTo>
                  <a:cubicBezTo>
                    <a:pt x="1" y="279"/>
                    <a:pt x="0" y="247"/>
                    <a:pt x="2" y="234"/>
                  </a:cubicBezTo>
                  <a:cubicBezTo>
                    <a:pt x="4" y="220"/>
                    <a:pt x="5" y="222"/>
                    <a:pt x="7" y="204"/>
                  </a:cubicBezTo>
                  <a:cubicBezTo>
                    <a:pt x="9" y="186"/>
                    <a:pt x="18" y="155"/>
                    <a:pt x="27" y="154"/>
                  </a:cubicBezTo>
                  <a:cubicBezTo>
                    <a:pt x="36" y="153"/>
                    <a:pt x="48" y="145"/>
                    <a:pt x="48" y="145"/>
                  </a:cubicBezTo>
                  <a:cubicBezTo>
                    <a:pt x="48" y="145"/>
                    <a:pt x="39" y="135"/>
                    <a:pt x="50" y="126"/>
                  </a:cubicBezTo>
                  <a:cubicBezTo>
                    <a:pt x="61" y="117"/>
                    <a:pt x="68" y="113"/>
                    <a:pt x="63" y="101"/>
                  </a:cubicBezTo>
                  <a:cubicBezTo>
                    <a:pt x="58" y="89"/>
                    <a:pt x="61" y="80"/>
                    <a:pt x="64" y="64"/>
                  </a:cubicBezTo>
                  <a:cubicBezTo>
                    <a:pt x="67" y="49"/>
                    <a:pt x="75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4343401" y="2589213"/>
              <a:ext cx="127000" cy="24447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24"/>
                </a:cxn>
                <a:cxn ang="0">
                  <a:pos x="24" y="72"/>
                </a:cxn>
                <a:cxn ang="0">
                  <a:pos x="33" y="52"/>
                </a:cxn>
                <a:cxn ang="0">
                  <a:pos x="37" y="28"/>
                </a:cxn>
                <a:cxn ang="0">
                  <a:pos x="52" y="0"/>
                </a:cxn>
                <a:cxn ang="0">
                  <a:pos x="53" y="19"/>
                </a:cxn>
                <a:cxn ang="0">
                  <a:pos x="38" y="65"/>
                </a:cxn>
                <a:cxn ang="0">
                  <a:pos x="25" y="97"/>
                </a:cxn>
                <a:cxn ang="0">
                  <a:pos x="13" y="67"/>
                </a:cxn>
                <a:cxn ang="0">
                  <a:pos x="1" y="3"/>
                </a:cxn>
              </a:cxnLst>
              <a:rect l="0" t="0" r="r" b="b"/>
              <a:pathLst>
                <a:path w="53" h="103">
                  <a:moveTo>
                    <a:pt x="1" y="3"/>
                  </a:moveTo>
                  <a:cubicBezTo>
                    <a:pt x="1" y="3"/>
                    <a:pt x="15" y="15"/>
                    <a:pt x="15" y="24"/>
                  </a:cubicBezTo>
                  <a:cubicBezTo>
                    <a:pt x="15" y="33"/>
                    <a:pt x="21" y="63"/>
                    <a:pt x="24" y="72"/>
                  </a:cubicBezTo>
                  <a:cubicBezTo>
                    <a:pt x="27" y="82"/>
                    <a:pt x="28" y="61"/>
                    <a:pt x="33" y="52"/>
                  </a:cubicBezTo>
                  <a:cubicBezTo>
                    <a:pt x="38" y="43"/>
                    <a:pt x="40" y="35"/>
                    <a:pt x="37" y="28"/>
                  </a:cubicBezTo>
                  <a:cubicBezTo>
                    <a:pt x="35" y="21"/>
                    <a:pt x="45" y="18"/>
                    <a:pt x="52" y="0"/>
                  </a:cubicBezTo>
                  <a:cubicBezTo>
                    <a:pt x="53" y="7"/>
                    <a:pt x="53" y="12"/>
                    <a:pt x="53" y="19"/>
                  </a:cubicBezTo>
                  <a:cubicBezTo>
                    <a:pt x="52" y="26"/>
                    <a:pt x="41" y="58"/>
                    <a:pt x="38" y="65"/>
                  </a:cubicBezTo>
                  <a:cubicBezTo>
                    <a:pt x="35" y="71"/>
                    <a:pt x="26" y="91"/>
                    <a:pt x="25" y="97"/>
                  </a:cubicBezTo>
                  <a:cubicBezTo>
                    <a:pt x="25" y="103"/>
                    <a:pt x="17" y="86"/>
                    <a:pt x="13" y="67"/>
                  </a:cubicBezTo>
                  <a:cubicBezTo>
                    <a:pt x="8" y="48"/>
                    <a:pt x="0" y="21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4279901" y="2927350"/>
              <a:ext cx="23813" cy="52387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9" y="9"/>
                </a:cxn>
                <a:cxn ang="0">
                  <a:pos x="9" y="0"/>
                </a:cxn>
                <a:cxn ang="0">
                  <a:pos x="2" y="1"/>
                </a:cxn>
                <a:cxn ang="0">
                  <a:pos x="0" y="19"/>
                </a:cxn>
                <a:cxn ang="0">
                  <a:pos x="7" y="22"/>
                </a:cxn>
              </a:cxnLst>
              <a:rect l="0" t="0" r="r" b="b"/>
              <a:pathLst>
                <a:path w="10" h="22">
                  <a:moveTo>
                    <a:pt x="7" y="22"/>
                  </a:moveTo>
                  <a:cubicBezTo>
                    <a:pt x="7" y="22"/>
                    <a:pt x="9" y="16"/>
                    <a:pt x="9" y="9"/>
                  </a:cubicBezTo>
                  <a:cubicBezTo>
                    <a:pt x="10" y="2"/>
                    <a:pt x="9" y="0"/>
                    <a:pt x="9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5"/>
                    <a:pt x="0" y="19"/>
                  </a:cubicBezTo>
                  <a:cubicBezTo>
                    <a:pt x="3" y="22"/>
                    <a:pt x="7" y="22"/>
                    <a:pt x="7" y="2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4456113" y="3035300"/>
              <a:ext cx="26988" cy="539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18"/>
                </a:cxn>
                <a:cxn ang="0">
                  <a:pos x="11" y="18"/>
                </a:cxn>
                <a:cxn ang="0">
                  <a:pos x="11" y="0"/>
                </a:cxn>
                <a:cxn ang="0">
                  <a:pos x="3" y="0"/>
                </a:cxn>
              </a:cxnLst>
              <a:rect l="0" t="0" r="r" b="b"/>
              <a:pathLst>
                <a:path w="11" h="23">
                  <a:moveTo>
                    <a:pt x="3" y="0"/>
                  </a:moveTo>
                  <a:cubicBezTo>
                    <a:pt x="3" y="0"/>
                    <a:pt x="1" y="14"/>
                    <a:pt x="1" y="18"/>
                  </a:cubicBezTo>
                  <a:cubicBezTo>
                    <a:pt x="0" y="23"/>
                    <a:pt x="11" y="18"/>
                    <a:pt x="11" y="18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" name="Group 33"/>
          <p:cNvGrpSpPr/>
          <p:nvPr/>
        </p:nvGrpSpPr>
        <p:grpSpPr>
          <a:xfrm>
            <a:off x="2226565" y="1084095"/>
            <a:ext cx="1020474" cy="3503900"/>
            <a:chOff x="4948238" y="2751138"/>
            <a:chExt cx="585788" cy="2011362"/>
          </a:xfrm>
        </p:grpSpPr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4948238" y="2751138"/>
              <a:ext cx="585788" cy="2011362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44" y="41"/>
                </a:cxn>
                <a:cxn ang="0">
                  <a:pos x="140" y="85"/>
                </a:cxn>
                <a:cxn ang="0">
                  <a:pos x="136" y="92"/>
                </a:cxn>
                <a:cxn ang="0">
                  <a:pos x="131" y="113"/>
                </a:cxn>
                <a:cxn ang="0">
                  <a:pos x="124" y="124"/>
                </a:cxn>
                <a:cxn ang="0">
                  <a:pos x="132" y="139"/>
                </a:cxn>
                <a:cxn ang="0">
                  <a:pos x="168" y="154"/>
                </a:cxn>
                <a:cxn ang="0">
                  <a:pos x="194" y="179"/>
                </a:cxn>
                <a:cxn ang="0">
                  <a:pos x="220" y="221"/>
                </a:cxn>
                <a:cxn ang="0">
                  <a:pos x="242" y="268"/>
                </a:cxn>
                <a:cxn ang="0">
                  <a:pos x="200" y="292"/>
                </a:cxn>
                <a:cxn ang="0">
                  <a:pos x="181" y="284"/>
                </a:cxn>
                <a:cxn ang="0">
                  <a:pos x="194" y="361"/>
                </a:cxn>
                <a:cxn ang="0">
                  <a:pos x="203" y="440"/>
                </a:cxn>
                <a:cxn ang="0">
                  <a:pos x="188" y="448"/>
                </a:cxn>
                <a:cxn ang="0">
                  <a:pos x="176" y="549"/>
                </a:cxn>
                <a:cxn ang="0">
                  <a:pos x="162" y="646"/>
                </a:cxn>
                <a:cxn ang="0">
                  <a:pos x="160" y="707"/>
                </a:cxn>
                <a:cxn ang="0">
                  <a:pos x="188" y="746"/>
                </a:cxn>
                <a:cxn ang="0">
                  <a:pos x="221" y="753"/>
                </a:cxn>
                <a:cxn ang="0">
                  <a:pos x="217" y="768"/>
                </a:cxn>
                <a:cxn ang="0">
                  <a:pos x="165" y="763"/>
                </a:cxn>
                <a:cxn ang="0">
                  <a:pos x="146" y="755"/>
                </a:cxn>
                <a:cxn ang="0">
                  <a:pos x="132" y="765"/>
                </a:cxn>
                <a:cxn ang="0">
                  <a:pos x="112" y="753"/>
                </a:cxn>
                <a:cxn ang="0">
                  <a:pos x="109" y="720"/>
                </a:cxn>
                <a:cxn ang="0">
                  <a:pos x="113" y="683"/>
                </a:cxn>
                <a:cxn ang="0">
                  <a:pos x="106" y="629"/>
                </a:cxn>
                <a:cxn ang="0">
                  <a:pos x="106" y="585"/>
                </a:cxn>
                <a:cxn ang="0">
                  <a:pos x="111" y="544"/>
                </a:cxn>
                <a:cxn ang="0">
                  <a:pos x="110" y="516"/>
                </a:cxn>
                <a:cxn ang="0">
                  <a:pos x="95" y="594"/>
                </a:cxn>
                <a:cxn ang="0">
                  <a:pos x="87" y="685"/>
                </a:cxn>
                <a:cxn ang="0">
                  <a:pos x="73" y="742"/>
                </a:cxn>
                <a:cxn ang="0">
                  <a:pos x="68" y="767"/>
                </a:cxn>
                <a:cxn ang="0">
                  <a:pos x="75" y="798"/>
                </a:cxn>
                <a:cxn ang="0">
                  <a:pos x="69" y="843"/>
                </a:cxn>
                <a:cxn ang="0">
                  <a:pos x="30" y="816"/>
                </a:cxn>
                <a:cxn ang="0">
                  <a:pos x="27" y="772"/>
                </a:cxn>
                <a:cxn ang="0">
                  <a:pos x="22" y="738"/>
                </a:cxn>
                <a:cxn ang="0">
                  <a:pos x="22" y="690"/>
                </a:cxn>
                <a:cxn ang="0">
                  <a:pos x="29" y="607"/>
                </a:cxn>
                <a:cxn ang="0">
                  <a:pos x="38" y="506"/>
                </a:cxn>
                <a:cxn ang="0">
                  <a:pos x="39" y="453"/>
                </a:cxn>
                <a:cxn ang="0">
                  <a:pos x="13" y="442"/>
                </a:cxn>
                <a:cxn ang="0">
                  <a:pos x="23" y="379"/>
                </a:cxn>
                <a:cxn ang="0">
                  <a:pos x="37" y="314"/>
                </a:cxn>
                <a:cxn ang="0">
                  <a:pos x="33" y="270"/>
                </a:cxn>
                <a:cxn ang="0">
                  <a:pos x="10" y="214"/>
                </a:cxn>
                <a:cxn ang="0">
                  <a:pos x="9" y="152"/>
                </a:cxn>
                <a:cxn ang="0">
                  <a:pos x="47" y="139"/>
                </a:cxn>
                <a:cxn ang="0">
                  <a:pos x="67" y="116"/>
                </a:cxn>
                <a:cxn ang="0">
                  <a:pos x="74" y="107"/>
                </a:cxn>
                <a:cxn ang="0">
                  <a:pos x="72" y="93"/>
                </a:cxn>
                <a:cxn ang="0">
                  <a:pos x="61" y="79"/>
                </a:cxn>
                <a:cxn ang="0">
                  <a:pos x="60" y="33"/>
                </a:cxn>
                <a:cxn ang="0">
                  <a:pos x="102" y="0"/>
                </a:cxn>
              </a:cxnLst>
              <a:rect l="0" t="0" r="r" b="b"/>
              <a:pathLst>
                <a:path w="246" h="843">
                  <a:moveTo>
                    <a:pt x="102" y="0"/>
                  </a:moveTo>
                  <a:cubicBezTo>
                    <a:pt x="118" y="0"/>
                    <a:pt x="144" y="16"/>
                    <a:pt x="144" y="41"/>
                  </a:cubicBezTo>
                  <a:cubicBezTo>
                    <a:pt x="144" y="66"/>
                    <a:pt x="142" y="77"/>
                    <a:pt x="140" y="85"/>
                  </a:cubicBezTo>
                  <a:cubicBezTo>
                    <a:pt x="138" y="93"/>
                    <a:pt x="136" y="92"/>
                    <a:pt x="136" y="92"/>
                  </a:cubicBezTo>
                  <a:cubicBezTo>
                    <a:pt x="136" y="92"/>
                    <a:pt x="136" y="109"/>
                    <a:pt x="131" y="113"/>
                  </a:cubicBezTo>
                  <a:cubicBezTo>
                    <a:pt x="125" y="117"/>
                    <a:pt x="124" y="119"/>
                    <a:pt x="124" y="124"/>
                  </a:cubicBezTo>
                  <a:cubicBezTo>
                    <a:pt x="124" y="129"/>
                    <a:pt x="127" y="133"/>
                    <a:pt x="132" y="139"/>
                  </a:cubicBezTo>
                  <a:cubicBezTo>
                    <a:pt x="137" y="144"/>
                    <a:pt x="157" y="150"/>
                    <a:pt x="168" y="154"/>
                  </a:cubicBezTo>
                  <a:cubicBezTo>
                    <a:pt x="179" y="158"/>
                    <a:pt x="188" y="165"/>
                    <a:pt x="194" y="179"/>
                  </a:cubicBezTo>
                  <a:cubicBezTo>
                    <a:pt x="200" y="192"/>
                    <a:pt x="209" y="209"/>
                    <a:pt x="220" y="221"/>
                  </a:cubicBezTo>
                  <a:cubicBezTo>
                    <a:pt x="232" y="232"/>
                    <a:pt x="246" y="251"/>
                    <a:pt x="242" y="268"/>
                  </a:cubicBezTo>
                  <a:cubicBezTo>
                    <a:pt x="238" y="286"/>
                    <a:pt x="213" y="299"/>
                    <a:pt x="200" y="292"/>
                  </a:cubicBezTo>
                  <a:cubicBezTo>
                    <a:pt x="186" y="284"/>
                    <a:pt x="181" y="284"/>
                    <a:pt x="181" y="284"/>
                  </a:cubicBezTo>
                  <a:cubicBezTo>
                    <a:pt x="181" y="284"/>
                    <a:pt x="190" y="322"/>
                    <a:pt x="194" y="361"/>
                  </a:cubicBezTo>
                  <a:cubicBezTo>
                    <a:pt x="198" y="400"/>
                    <a:pt x="209" y="437"/>
                    <a:pt x="203" y="440"/>
                  </a:cubicBezTo>
                  <a:cubicBezTo>
                    <a:pt x="197" y="444"/>
                    <a:pt x="188" y="448"/>
                    <a:pt x="188" y="448"/>
                  </a:cubicBezTo>
                  <a:cubicBezTo>
                    <a:pt x="188" y="448"/>
                    <a:pt x="186" y="502"/>
                    <a:pt x="176" y="549"/>
                  </a:cubicBezTo>
                  <a:cubicBezTo>
                    <a:pt x="167" y="597"/>
                    <a:pt x="163" y="618"/>
                    <a:pt x="162" y="646"/>
                  </a:cubicBezTo>
                  <a:cubicBezTo>
                    <a:pt x="160" y="674"/>
                    <a:pt x="157" y="695"/>
                    <a:pt x="160" y="707"/>
                  </a:cubicBezTo>
                  <a:cubicBezTo>
                    <a:pt x="162" y="718"/>
                    <a:pt x="179" y="742"/>
                    <a:pt x="188" y="746"/>
                  </a:cubicBezTo>
                  <a:cubicBezTo>
                    <a:pt x="197" y="750"/>
                    <a:pt x="214" y="750"/>
                    <a:pt x="221" y="753"/>
                  </a:cubicBezTo>
                  <a:cubicBezTo>
                    <a:pt x="228" y="756"/>
                    <a:pt x="233" y="765"/>
                    <a:pt x="217" y="768"/>
                  </a:cubicBezTo>
                  <a:cubicBezTo>
                    <a:pt x="202" y="770"/>
                    <a:pt x="172" y="766"/>
                    <a:pt x="165" y="763"/>
                  </a:cubicBezTo>
                  <a:cubicBezTo>
                    <a:pt x="157" y="761"/>
                    <a:pt x="146" y="755"/>
                    <a:pt x="146" y="755"/>
                  </a:cubicBezTo>
                  <a:cubicBezTo>
                    <a:pt x="146" y="755"/>
                    <a:pt x="149" y="765"/>
                    <a:pt x="132" y="765"/>
                  </a:cubicBezTo>
                  <a:cubicBezTo>
                    <a:pt x="116" y="765"/>
                    <a:pt x="112" y="763"/>
                    <a:pt x="112" y="753"/>
                  </a:cubicBezTo>
                  <a:cubicBezTo>
                    <a:pt x="111" y="742"/>
                    <a:pt x="112" y="728"/>
                    <a:pt x="109" y="720"/>
                  </a:cubicBezTo>
                  <a:cubicBezTo>
                    <a:pt x="107" y="713"/>
                    <a:pt x="119" y="693"/>
                    <a:pt x="113" y="683"/>
                  </a:cubicBezTo>
                  <a:cubicBezTo>
                    <a:pt x="107" y="672"/>
                    <a:pt x="101" y="645"/>
                    <a:pt x="106" y="629"/>
                  </a:cubicBezTo>
                  <a:cubicBezTo>
                    <a:pt x="112" y="612"/>
                    <a:pt x="104" y="596"/>
                    <a:pt x="106" y="585"/>
                  </a:cubicBezTo>
                  <a:cubicBezTo>
                    <a:pt x="108" y="575"/>
                    <a:pt x="111" y="561"/>
                    <a:pt x="111" y="544"/>
                  </a:cubicBezTo>
                  <a:cubicBezTo>
                    <a:pt x="111" y="528"/>
                    <a:pt x="110" y="516"/>
                    <a:pt x="110" y="516"/>
                  </a:cubicBezTo>
                  <a:cubicBezTo>
                    <a:pt x="110" y="516"/>
                    <a:pt x="98" y="577"/>
                    <a:pt x="95" y="594"/>
                  </a:cubicBezTo>
                  <a:cubicBezTo>
                    <a:pt x="92" y="610"/>
                    <a:pt x="87" y="668"/>
                    <a:pt x="87" y="685"/>
                  </a:cubicBezTo>
                  <a:cubicBezTo>
                    <a:pt x="87" y="703"/>
                    <a:pt x="74" y="727"/>
                    <a:pt x="73" y="742"/>
                  </a:cubicBezTo>
                  <a:cubicBezTo>
                    <a:pt x="73" y="758"/>
                    <a:pt x="72" y="767"/>
                    <a:pt x="68" y="767"/>
                  </a:cubicBezTo>
                  <a:cubicBezTo>
                    <a:pt x="63" y="767"/>
                    <a:pt x="72" y="785"/>
                    <a:pt x="75" y="798"/>
                  </a:cubicBezTo>
                  <a:cubicBezTo>
                    <a:pt x="78" y="812"/>
                    <a:pt x="87" y="843"/>
                    <a:pt x="69" y="843"/>
                  </a:cubicBezTo>
                  <a:cubicBezTo>
                    <a:pt x="51" y="843"/>
                    <a:pt x="31" y="835"/>
                    <a:pt x="30" y="816"/>
                  </a:cubicBezTo>
                  <a:cubicBezTo>
                    <a:pt x="29" y="796"/>
                    <a:pt x="32" y="780"/>
                    <a:pt x="27" y="772"/>
                  </a:cubicBezTo>
                  <a:cubicBezTo>
                    <a:pt x="22" y="765"/>
                    <a:pt x="21" y="748"/>
                    <a:pt x="22" y="738"/>
                  </a:cubicBezTo>
                  <a:cubicBezTo>
                    <a:pt x="23" y="728"/>
                    <a:pt x="19" y="712"/>
                    <a:pt x="22" y="690"/>
                  </a:cubicBezTo>
                  <a:cubicBezTo>
                    <a:pt x="24" y="669"/>
                    <a:pt x="24" y="634"/>
                    <a:pt x="29" y="607"/>
                  </a:cubicBezTo>
                  <a:cubicBezTo>
                    <a:pt x="34" y="580"/>
                    <a:pt x="36" y="539"/>
                    <a:pt x="38" y="506"/>
                  </a:cubicBezTo>
                  <a:cubicBezTo>
                    <a:pt x="41" y="474"/>
                    <a:pt x="43" y="458"/>
                    <a:pt x="39" y="453"/>
                  </a:cubicBezTo>
                  <a:cubicBezTo>
                    <a:pt x="36" y="448"/>
                    <a:pt x="18" y="443"/>
                    <a:pt x="13" y="442"/>
                  </a:cubicBezTo>
                  <a:cubicBezTo>
                    <a:pt x="8" y="441"/>
                    <a:pt x="19" y="407"/>
                    <a:pt x="23" y="379"/>
                  </a:cubicBezTo>
                  <a:cubicBezTo>
                    <a:pt x="26" y="351"/>
                    <a:pt x="33" y="334"/>
                    <a:pt x="37" y="314"/>
                  </a:cubicBezTo>
                  <a:cubicBezTo>
                    <a:pt x="41" y="294"/>
                    <a:pt x="41" y="285"/>
                    <a:pt x="33" y="270"/>
                  </a:cubicBezTo>
                  <a:cubicBezTo>
                    <a:pt x="24" y="256"/>
                    <a:pt x="14" y="247"/>
                    <a:pt x="10" y="214"/>
                  </a:cubicBezTo>
                  <a:cubicBezTo>
                    <a:pt x="6" y="182"/>
                    <a:pt x="0" y="160"/>
                    <a:pt x="9" y="152"/>
                  </a:cubicBezTo>
                  <a:cubicBezTo>
                    <a:pt x="18" y="144"/>
                    <a:pt x="34" y="149"/>
                    <a:pt x="47" y="139"/>
                  </a:cubicBezTo>
                  <a:cubicBezTo>
                    <a:pt x="59" y="129"/>
                    <a:pt x="61" y="117"/>
                    <a:pt x="67" y="116"/>
                  </a:cubicBezTo>
                  <a:cubicBezTo>
                    <a:pt x="73" y="115"/>
                    <a:pt x="74" y="114"/>
                    <a:pt x="74" y="107"/>
                  </a:cubicBezTo>
                  <a:cubicBezTo>
                    <a:pt x="74" y="100"/>
                    <a:pt x="72" y="93"/>
                    <a:pt x="72" y="93"/>
                  </a:cubicBezTo>
                  <a:cubicBezTo>
                    <a:pt x="72" y="93"/>
                    <a:pt x="63" y="87"/>
                    <a:pt x="61" y="79"/>
                  </a:cubicBezTo>
                  <a:cubicBezTo>
                    <a:pt x="59" y="70"/>
                    <a:pt x="58" y="48"/>
                    <a:pt x="60" y="33"/>
                  </a:cubicBezTo>
                  <a:cubicBezTo>
                    <a:pt x="63" y="18"/>
                    <a:pt x="7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5111751" y="3011488"/>
              <a:ext cx="146050" cy="111125"/>
            </a:xfrm>
            <a:custGeom>
              <a:avLst/>
              <a:gdLst/>
              <a:ahLst/>
              <a:cxnLst>
                <a:cxn ang="0">
                  <a:pos x="57" y="21"/>
                </a:cxn>
                <a:cxn ang="0">
                  <a:pos x="61" y="27"/>
                </a:cxn>
                <a:cxn ang="0">
                  <a:pos x="58" y="47"/>
                </a:cxn>
                <a:cxn ang="0">
                  <a:pos x="45" y="27"/>
                </a:cxn>
                <a:cxn ang="0">
                  <a:pos x="35" y="35"/>
                </a:cxn>
                <a:cxn ang="0">
                  <a:pos x="33" y="44"/>
                </a:cxn>
                <a:cxn ang="0">
                  <a:pos x="0" y="7"/>
                </a:cxn>
                <a:cxn ang="0">
                  <a:pos x="5" y="0"/>
                </a:cxn>
                <a:cxn ang="0">
                  <a:pos x="44" y="26"/>
                </a:cxn>
                <a:cxn ang="0">
                  <a:pos x="57" y="21"/>
                </a:cxn>
              </a:cxnLst>
              <a:rect l="0" t="0" r="r" b="b"/>
              <a:pathLst>
                <a:path w="61" h="47">
                  <a:moveTo>
                    <a:pt x="57" y="21"/>
                  </a:moveTo>
                  <a:cubicBezTo>
                    <a:pt x="58" y="23"/>
                    <a:pt x="59" y="25"/>
                    <a:pt x="61" y="27"/>
                  </a:cubicBezTo>
                  <a:cubicBezTo>
                    <a:pt x="59" y="34"/>
                    <a:pt x="58" y="41"/>
                    <a:pt x="58" y="47"/>
                  </a:cubicBezTo>
                  <a:cubicBezTo>
                    <a:pt x="49" y="41"/>
                    <a:pt x="53" y="28"/>
                    <a:pt x="45" y="27"/>
                  </a:cubicBezTo>
                  <a:cubicBezTo>
                    <a:pt x="37" y="26"/>
                    <a:pt x="36" y="30"/>
                    <a:pt x="35" y="35"/>
                  </a:cubicBezTo>
                  <a:cubicBezTo>
                    <a:pt x="34" y="40"/>
                    <a:pt x="33" y="44"/>
                    <a:pt x="33" y="44"/>
                  </a:cubicBezTo>
                  <a:cubicBezTo>
                    <a:pt x="33" y="44"/>
                    <a:pt x="7" y="17"/>
                    <a:pt x="0" y="7"/>
                  </a:cubicBezTo>
                  <a:cubicBezTo>
                    <a:pt x="3" y="6"/>
                    <a:pt x="4" y="4"/>
                    <a:pt x="5" y="0"/>
                  </a:cubicBezTo>
                  <a:cubicBezTo>
                    <a:pt x="13" y="9"/>
                    <a:pt x="34" y="26"/>
                    <a:pt x="44" y="26"/>
                  </a:cubicBezTo>
                  <a:cubicBezTo>
                    <a:pt x="49" y="26"/>
                    <a:pt x="53" y="24"/>
                    <a:pt x="57" y="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5262563" y="3311525"/>
              <a:ext cx="66675" cy="84137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0" y="0"/>
                </a:cxn>
                <a:cxn ang="0">
                  <a:pos x="13" y="19"/>
                </a:cxn>
                <a:cxn ang="0">
                  <a:pos x="13" y="33"/>
                </a:cxn>
                <a:cxn ang="0">
                  <a:pos x="24" y="35"/>
                </a:cxn>
                <a:cxn ang="0">
                  <a:pos x="25" y="16"/>
                </a:cxn>
                <a:cxn ang="0">
                  <a:pos x="15" y="1"/>
                </a:cxn>
              </a:cxnLst>
              <a:rect l="0" t="0" r="r" b="b"/>
              <a:pathLst>
                <a:path w="28" h="35">
                  <a:moveTo>
                    <a:pt x="15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3" y="9"/>
                    <a:pt x="13" y="19"/>
                  </a:cubicBezTo>
                  <a:cubicBezTo>
                    <a:pt x="13" y="28"/>
                    <a:pt x="13" y="33"/>
                    <a:pt x="13" y="33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8" y="26"/>
                    <a:pt x="25" y="16"/>
                  </a:cubicBezTo>
                  <a:cubicBezTo>
                    <a:pt x="21" y="7"/>
                    <a:pt x="18" y="4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5300663" y="3514725"/>
              <a:ext cx="25400" cy="730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11" y="29"/>
                </a:cxn>
                <a:cxn ang="0">
                  <a:pos x="3" y="0"/>
                </a:cxn>
              </a:cxnLst>
              <a:rect l="0" t="0" r="r" b="b"/>
              <a:pathLst>
                <a:path w="11" h="31">
                  <a:moveTo>
                    <a:pt x="3" y="0"/>
                  </a:moveTo>
                  <a:cubicBezTo>
                    <a:pt x="3" y="0"/>
                    <a:pt x="1" y="18"/>
                    <a:pt x="0" y="23"/>
                  </a:cubicBezTo>
                  <a:cubicBezTo>
                    <a:pt x="0" y="29"/>
                    <a:pt x="0" y="31"/>
                    <a:pt x="0" y="3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8" y="15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4672225" y="1006164"/>
            <a:ext cx="4105086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400" b="1" dirty="0" smtClean="0"/>
              <a:t>Наступательная;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72225" y="1697138"/>
            <a:ext cx="3859977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400" b="1" dirty="0" smtClean="0"/>
              <a:t>Оборонительная;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87118" y="2411256"/>
            <a:ext cx="3632507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400" b="1" dirty="0" smtClean="0"/>
              <a:t>Имитационная;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672225" y="3149548"/>
            <a:ext cx="2060969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400" b="1" dirty="0" smtClean="0"/>
              <a:t>Сегментная;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672225" y="3821741"/>
            <a:ext cx="378118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400" b="1" dirty="0" smtClean="0"/>
              <a:t>Традиционная;</a:t>
            </a:r>
            <a:r>
              <a:rPr lang="ru-RU" sz="1000" dirty="0" smtClean="0"/>
              <a:t> 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72225" y="4454401"/>
            <a:ext cx="315732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400" b="1" dirty="0" smtClean="0"/>
              <a:t>Зависимая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81"/>
          <p:cNvGrpSpPr/>
          <p:nvPr/>
        </p:nvGrpSpPr>
        <p:grpSpPr>
          <a:xfrm>
            <a:off x="4016660" y="4368140"/>
            <a:ext cx="469021" cy="455593"/>
            <a:chOff x="6299532" y="4190009"/>
            <a:chExt cx="469021" cy="455593"/>
          </a:xfrm>
        </p:grpSpPr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3" name="Group 84"/>
          <p:cNvGrpSpPr/>
          <p:nvPr/>
        </p:nvGrpSpPr>
        <p:grpSpPr>
          <a:xfrm>
            <a:off x="4016660" y="1006164"/>
            <a:ext cx="469021" cy="455593"/>
            <a:chOff x="630683" y="3383511"/>
            <a:chExt cx="469021" cy="455593"/>
          </a:xfrm>
        </p:grpSpPr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 117"/>
            <p:cNvSpPr>
              <a:spLocks/>
            </p:cNvSpPr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4" name="Group 87"/>
          <p:cNvGrpSpPr/>
          <p:nvPr/>
        </p:nvGrpSpPr>
        <p:grpSpPr>
          <a:xfrm>
            <a:off x="4016660" y="3732423"/>
            <a:ext cx="469021" cy="455593"/>
            <a:chOff x="3428938" y="4190009"/>
            <a:chExt cx="469021" cy="455593"/>
          </a:xfrm>
        </p:grpSpPr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5" name="Group 90"/>
          <p:cNvGrpSpPr/>
          <p:nvPr/>
        </p:nvGrpSpPr>
        <p:grpSpPr>
          <a:xfrm>
            <a:off x="4016660" y="1697059"/>
            <a:ext cx="469021" cy="455593"/>
            <a:chOff x="6299532" y="3384456"/>
            <a:chExt cx="469021" cy="455593"/>
          </a:xfrm>
        </p:grpSpPr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6" name="Group 93"/>
          <p:cNvGrpSpPr/>
          <p:nvPr/>
        </p:nvGrpSpPr>
        <p:grpSpPr>
          <a:xfrm>
            <a:off x="4016660" y="3069022"/>
            <a:ext cx="469021" cy="455593"/>
            <a:chOff x="630683" y="4190009"/>
            <a:chExt cx="469021" cy="455593"/>
          </a:xfrm>
        </p:grpSpPr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7" name="Group 96"/>
          <p:cNvGrpSpPr/>
          <p:nvPr/>
        </p:nvGrpSpPr>
        <p:grpSpPr>
          <a:xfrm>
            <a:off x="4016660" y="2414304"/>
            <a:ext cx="469021" cy="455593"/>
            <a:chOff x="3425803" y="3384456"/>
            <a:chExt cx="469021" cy="455593"/>
          </a:xfrm>
        </p:grpSpPr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9_Blue_Green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23759"/>
      </a:accent1>
      <a:accent2>
        <a:srgbClr val="0E5A8B"/>
      </a:accent2>
      <a:accent3>
        <a:srgbClr val="198C8F"/>
      </a:accent3>
      <a:accent4>
        <a:srgbClr val="8BB106"/>
      </a:accent4>
      <a:accent5>
        <a:srgbClr val="63A406"/>
      </a:accent5>
      <a:accent6>
        <a:srgbClr val="4A7B04"/>
      </a:accent6>
      <a:hlink>
        <a:srgbClr val="0066CC"/>
      </a:hlink>
      <a:folHlink>
        <a:srgbClr val="29B5E5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31736</TotalTime>
  <Words>541</Words>
  <Application>Microsoft Office PowerPoint</Application>
  <PresentationFormat>Экран (16:9)</PresentationFormat>
  <Paragraphs>116</Paragraphs>
  <Slides>24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1_Custom Design</vt:lpstr>
      <vt:lpstr>Слайд 1</vt:lpstr>
      <vt:lpstr>Слайд 2</vt:lpstr>
      <vt:lpstr>Основные обобщенные функции в Стандарте руководителя:</vt:lpstr>
      <vt:lpstr>Слайд 4</vt:lpstr>
      <vt:lpstr>Анализ внутренней среды организации</vt:lpstr>
      <vt:lpstr>Слайд 6</vt:lpstr>
      <vt:lpstr>Стратегическая инновационная  позиция организации определяется   при совместном  рассмотрении  внутренней и внешней среды,  и такая оценка происходит  с помощью различных матриц.</vt:lpstr>
      <vt:lpstr>Слайд 8</vt:lpstr>
      <vt:lpstr>Виды инновационных стратегий</vt:lpstr>
      <vt:lpstr>Слайд 10</vt:lpstr>
      <vt:lpstr>Эффективные коммуникации</vt:lpstr>
      <vt:lpstr>Слайд 12</vt:lpstr>
      <vt:lpstr>Причины нежелания руководителей  делегировать полномочия:</vt:lpstr>
      <vt:lpstr>Подчиненные избегают ответственности и блокируют  процесс делегирования по следующим причинам:</vt:lpstr>
      <vt:lpstr>«Менеджмент – это обеспечение выполнения  работы с помощью других лиц»</vt:lpstr>
      <vt:lpstr>«Лидерство – это искусство заставлять других  делать то, что ты хочешь, так,  что бы они думали, будто сами  хотят делать это» </vt:lpstr>
      <vt:lpstr>Слайд 17</vt:lpstr>
      <vt:lpstr>Стили лидерства:</vt:lpstr>
      <vt:lpstr>Слайд 19</vt:lpstr>
      <vt:lpstr>Слайд 20</vt:lpstr>
      <vt:lpstr>Слайд 21</vt:lpstr>
      <vt:lpstr>Слайд 22</vt:lpstr>
      <vt:lpstr>Слайд 23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dfdfdfdfd</dc:title>
  <dc:creator>High Tech</dc:creator>
  <cp:lastModifiedBy>User</cp:lastModifiedBy>
  <cp:revision>7471</cp:revision>
  <dcterms:created xsi:type="dcterms:W3CDTF">2014-09-03T19:30:44Z</dcterms:created>
  <dcterms:modified xsi:type="dcterms:W3CDTF">2019-03-23T19:57:21Z</dcterms:modified>
</cp:coreProperties>
</file>