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9" r:id="rId9"/>
    <p:sldId id="271" r:id="rId10"/>
    <p:sldId id="270" r:id="rId11"/>
    <p:sldId id="265" r:id="rId12"/>
    <p:sldId id="272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167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обучено</c:v>
                </c:pt>
                <c:pt idx="1">
                  <c:v>всего воспит групп раннего возраста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84</c:v>
                </c:pt>
                <c:pt idx="1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24936" cy="194421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МБУ ДПО </a:t>
            </a:r>
            <a:br>
              <a:rPr lang="ru-RU" sz="2800" b="1" dirty="0" smtClean="0"/>
            </a:br>
            <a:r>
              <a:rPr lang="ru-RU" sz="2800" b="1" dirty="0" smtClean="0"/>
              <a:t>«Учебно –методический центр «Коломна»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Городской округ Коломна</a:t>
            </a:r>
            <a:br>
              <a:rPr lang="ru-RU" sz="2400" dirty="0" smtClean="0"/>
            </a:br>
            <a:r>
              <a:rPr lang="ru-RU" sz="2400" dirty="0" smtClean="0"/>
              <a:t>Московская область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136904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 работы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дошкольных образовательных организаций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Городского округа Коломна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 внедрению инновационной программы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«Теремок»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teremok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6" y="400101"/>
            <a:ext cx="186411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101"/>
            <a:ext cx="1361306" cy="13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400" dirty="0" err="1" smtClean="0"/>
              <a:t>Взаимопосещения</a:t>
            </a:r>
            <a:endParaRPr lang="ru-RU" sz="4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63887" cy="40544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Irina\Desktop\гладкова\IMG-20220128-WA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56898"/>
            <a:ext cx="3124955" cy="379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ОО «Художественно-эстетическое развитие»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10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Диссеминация опыта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2062"/>
            <a:ext cx="3600400" cy="3600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9935"/>
            <a:ext cx="4432872" cy="33246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5229200"/>
            <a:ext cx="4216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VIII Всероссийская научно-практическая конференция «Актуальные </a:t>
            </a:r>
            <a:r>
              <a:rPr lang="ru-RU" b="1" dirty="0"/>
              <a:t>проблемы начального, дошкольного и специального  </a:t>
            </a:r>
            <a:r>
              <a:rPr lang="ru-RU" b="1" dirty="0" smtClean="0"/>
              <a:t>образования»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0260" y="5229200"/>
            <a:ext cx="4159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«Опыт </a:t>
            </a:r>
            <a:r>
              <a:rPr lang="ru-RU" b="1" dirty="0"/>
              <a:t>моделирования социокультурной образовательной среды с учетом особенностей </a:t>
            </a:r>
            <a:r>
              <a:rPr lang="ru-RU" b="1" dirty="0" smtClean="0"/>
              <a:t>региона» </a:t>
            </a:r>
          </a:p>
          <a:p>
            <a:pPr algn="ctr"/>
            <a:r>
              <a:rPr lang="ru-RU" b="1" dirty="0" smtClean="0"/>
              <a:t>(ФГБНУ «ИХО и КРАО»)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93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20762"/>
          <a:stretch/>
        </p:blipFill>
        <p:spPr bwMode="auto">
          <a:xfrm>
            <a:off x="251520" y="1268760"/>
            <a:ext cx="4176464" cy="38753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15804" r="20435" b="7717"/>
          <a:stretch/>
        </p:blipFill>
        <p:spPr bwMode="auto">
          <a:xfrm>
            <a:off x="3851920" y="260648"/>
            <a:ext cx="5033474" cy="359777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02" y="5589240"/>
            <a:ext cx="89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Публикация материалов и документов на сайте МБУ ДПО УМЦ «Коломна»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17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/>
              <a:t>Социально-коммуникативное развитие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9578"/>
            <a:ext cx="8064896" cy="40219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Обеспечивать </a:t>
            </a:r>
            <a:r>
              <a:rPr lang="ru-RU" b="1" dirty="0">
                <a:solidFill>
                  <a:schemeClr val="tx1"/>
                </a:solidFill>
              </a:rPr>
              <a:t>благоприятную социальную адаптацию ребенка в детском </a:t>
            </a:r>
            <a:r>
              <a:rPr lang="ru-RU" b="1" dirty="0" smtClean="0">
                <a:solidFill>
                  <a:schemeClr val="tx1"/>
                </a:solidFill>
              </a:rPr>
              <a:t>саду.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Вовлекать </a:t>
            </a:r>
            <a:r>
              <a:rPr lang="ru-RU" b="1" dirty="0">
                <a:solidFill>
                  <a:schemeClr val="tx1"/>
                </a:solidFill>
              </a:rPr>
              <a:t>ребенка в систему социальных отношений в близком </a:t>
            </a:r>
            <a:r>
              <a:rPr lang="ru-RU" b="1" dirty="0" smtClean="0">
                <a:solidFill>
                  <a:schemeClr val="tx1"/>
                </a:solidFill>
              </a:rPr>
              <a:t>социуме.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Закладывать </a:t>
            </a:r>
            <a:r>
              <a:rPr lang="ru-RU" b="1" dirty="0">
                <a:solidFill>
                  <a:schemeClr val="tx1"/>
                </a:solidFill>
              </a:rPr>
              <a:t>основу будущего образа «Я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Знакомить </a:t>
            </a:r>
            <a:r>
              <a:rPr lang="ru-RU" b="1" dirty="0">
                <a:solidFill>
                  <a:schemeClr val="tx1"/>
                </a:solidFill>
              </a:rPr>
              <a:t>с правилами и нормами поведения в </a:t>
            </a:r>
            <a:r>
              <a:rPr lang="ru-RU" b="1" dirty="0" smtClean="0">
                <a:solidFill>
                  <a:schemeClr val="tx1"/>
                </a:solidFill>
              </a:rPr>
              <a:t>обществе.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Поддерживать </a:t>
            </a:r>
            <a:r>
              <a:rPr lang="ru-RU" b="1" dirty="0">
                <a:solidFill>
                  <a:schemeClr val="tx1"/>
                </a:solidFill>
              </a:rPr>
              <a:t>становление и развитие игровой </a:t>
            </a:r>
            <a:r>
              <a:rPr lang="ru-RU" b="1" dirty="0" smtClean="0">
                <a:solidFill>
                  <a:schemeClr val="tx1"/>
                </a:solidFill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457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400" dirty="0" err="1" smtClean="0"/>
              <a:t>Взаимопосещения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13394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ОО «Социально-коммуникативное развитие»</a:t>
            </a:r>
            <a:endParaRPr lang="ru-RU" b="1" dirty="0"/>
          </a:p>
        </p:txBody>
      </p:sp>
      <p:pic>
        <p:nvPicPr>
          <p:cNvPr id="1026" name="Picture 2" descr="C:\Users\user\Desktop\IMG_20220119_144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840427" cy="288032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x0_400x300__size__IMG_20220218_13423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08176"/>
            <a:ext cx="3788139" cy="284110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449960" cy="2587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268760"/>
            <a:ext cx="8781139" cy="489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Анализ </a:t>
            </a:r>
            <a:r>
              <a:rPr lang="ru-RU" b="1" dirty="0">
                <a:solidFill>
                  <a:schemeClr val="tx1"/>
                </a:solidFill>
              </a:rPr>
              <a:t>развивающей </a:t>
            </a:r>
            <a:r>
              <a:rPr lang="ru-RU" b="1" dirty="0" smtClean="0">
                <a:solidFill>
                  <a:schemeClr val="tx1"/>
                </a:solidFill>
              </a:rPr>
              <a:t>среды.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Оптимизация </a:t>
            </a:r>
            <a:r>
              <a:rPr lang="ru-RU" b="1" dirty="0">
                <a:solidFill>
                  <a:schemeClr val="tx1"/>
                </a:solidFill>
              </a:rPr>
              <a:t>задач </a:t>
            </a:r>
            <a:r>
              <a:rPr lang="ru-RU" b="1" dirty="0" smtClean="0">
                <a:solidFill>
                  <a:schemeClr val="tx1"/>
                </a:solidFill>
              </a:rPr>
              <a:t>содержания.</a:t>
            </a:r>
          </a:p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бучение педагогов.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остроение </a:t>
            </a:r>
            <a:r>
              <a:rPr lang="ru-RU" b="1" dirty="0">
                <a:solidFill>
                  <a:schemeClr val="tx1"/>
                </a:solidFill>
              </a:rPr>
              <a:t>образовательной </a:t>
            </a:r>
            <a:r>
              <a:rPr lang="ru-RU" b="1" dirty="0" smtClean="0">
                <a:solidFill>
                  <a:schemeClr val="tx1"/>
                </a:solidFill>
              </a:rPr>
              <a:t>среды.</a:t>
            </a:r>
          </a:p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пределение </a:t>
            </a:r>
            <a:r>
              <a:rPr lang="ru-RU" b="1" dirty="0">
                <a:solidFill>
                  <a:schemeClr val="tx1"/>
                </a:solidFill>
              </a:rPr>
              <a:t>лексических </a:t>
            </a:r>
            <a:r>
              <a:rPr lang="ru-RU" b="1" dirty="0" smtClean="0">
                <a:solidFill>
                  <a:schemeClr val="tx1"/>
                </a:solidFill>
              </a:rPr>
              <a:t>тем.</a:t>
            </a:r>
          </a:p>
          <a:p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етодические </a:t>
            </a:r>
            <a:r>
              <a:rPr lang="ru-RU" b="1" dirty="0">
                <a:solidFill>
                  <a:schemeClr val="tx1"/>
                </a:solidFill>
              </a:rPr>
              <a:t>разработки образовательных </a:t>
            </a:r>
            <a:r>
              <a:rPr lang="ru-RU" b="1" dirty="0" smtClean="0">
                <a:solidFill>
                  <a:schemeClr val="tx1"/>
                </a:solidFill>
              </a:rPr>
              <a:t>ситуаций.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Систематизация </a:t>
            </a:r>
            <a:r>
              <a:rPr lang="ru-RU" b="1" dirty="0">
                <a:solidFill>
                  <a:schemeClr val="tx1"/>
                </a:solidFill>
              </a:rPr>
              <a:t>дидактических </a:t>
            </a:r>
            <a:r>
              <a:rPr lang="ru-RU" b="1" dirty="0" smtClean="0">
                <a:solidFill>
                  <a:schemeClr val="tx1"/>
                </a:solidFill>
              </a:rPr>
              <a:t>материалов.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ыбор </a:t>
            </a:r>
            <a:r>
              <a:rPr lang="ru-RU" b="1" dirty="0">
                <a:solidFill>
                  <a:schemeClr val="tx1"/>
                </a:solidFill>
              </a:rPr>
              <a:t>форм сотрудничества  и общения с </a:t>
            </a:r>
            <a:r>
              <a:rPr lang="ru-RU" b="1" dirty="0" smtClean="0">
                <a:solidFill>
                  <a:schemeClr val="tx1"/>
                </a:solidFill>
              </a:rPr>
              <a:t>детьми.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ыбор </a:t>
            </a:r>
            <a:r>
              <a:rPr lang="ru-RU" b="1" dirty="0">
                <a:solidFill>
                  <a:schemeClr val="tx1"/>
                </a:solidFill>
              </a:rPr>
              <a:t>видов детской </a:t>
            </a:r>
            <a:r>
              <a:rPr lang="ru-RU" b="1" dirty="0" smtClean="0">
                <a:solidFill>
                  <a:schemeClr val="tx1"/>
                </a:solidFill>
              </a:rPr>
              <a:t>деятельности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79167\Desktop\slide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76" y="260648"/>
            <a:ext cx="29560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691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Программа </a:t>
            </a:r>
            <a:br>
              <a:rPr lang="ru-RU" sz="4000" dirty="0" smtClean="0"/>
            </a:br>
            <a:r>
              <a:rPr lang="ru-RU" sz="4000" dirty="0" smtClean="0"/>
              <a:t>повышения квалификации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«Профессиональная </a:t>
            </a:r>
            <a:r>
              <a:rPr lang="ru-RU" b="1" dirty="0">
                <a:solidFill>
                  <a:schemeClr val="tx1"/>
                </a:solidFill>
              </a:rPr>
              <a:t>и личностная готовность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воспитателя к педагогическому сопровождению </a:t>
            </a:r>
            <a:r>
              <a:rPr lang="ru-RU" b="1" dirty="0" smtClean="0">
                <a:solidFill>
                  <a:schemeClr val="tx1"/>
                </a:solidFill>
              </a:rPr>
              <a:t>детей раннего возраста»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943007"/>
              </p:ext>
            </p:extLst>
          </p:nvPr>
        </p:nvGraphicFramePr>
        <p:xfrm>
          <a:off x="1907704" y="2780928"/>
          <a:ext cx="50405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7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ru-RU" dirty="0"/>
              <a:t>Практикумы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57069"/>
            <a:ext cx="4292212" cy="42922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52" y="1657067"/>
            <a:ext cx="4292213" cy="42922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8376" y="6237312"/>
            <a:ext cx="642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Игровые приемы  в работе с детьми раннего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5881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/>
              <a:t>Семинары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0" y="1874939"/>
            <a:ext cx="4139213" cy="31044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843" y="5301208"/>
            <a:ext cx="341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Организация работы </a:t>
            </a:r>
            <a:endParaRPr lang="ru-RU" b="1" dirty="0" smtClean="0">
              <a:latin typeface="Times New Roman"/>
              <a:ea typeface="Calibri"/>
            </a:endParaRPr>
          </a:p>
          <a:p>
            <a:pPr algn="ctr"/>
            <a:r>
              <a:rPr lang="ru-RU" b="1" dirty="0" smtClean="0">
                <a:latin typeface="Times New Roman"/>
                <a:ea typeface="Calibri"/>
              </a:rPr>
              <a:t>с </a:t>
            </a:r>
            <a:r>
              <a:rPr lang="ru-RU" b="1" dirty="0">
                <a:latin typeface="Times New Roman"/>
                <a:ea typeface="Calibri"/>
              </a:rPr>
              <a:t>детьми раннего возраста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5573" y="533610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Театрализованная деятельность </a:t>
            </a:r>
            <a:endParaRPr lang="ru-RU" b="1" dirty="0" smtClean="0"/>
          </a:p>
          <a:p>
            <a:pPr algn="ctr"/>
            <a:r>
              <a:rPr lang="ru-RU" b="1" dirty="0" smtClean="0"/>
              <a:t>как </a:t>
            </a:r>
            <a:r>
              <a:rPr lang="ru-RU" b="1" dirty="0"/>
              <a:t>игровой </a:t>
            </a:r>
            <a:r>
              <a:rPr lang="ru-RU" b="1" dirty="0" smtClean="0"/>
              <a:t>прием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развития речи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28" y="1819440"/>
            <a:ext cx="3511720" cy="315990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48" y="116632"/>
            <a:ext cx="8229600" cy="1124744"/>
          </a:xfrm>
        </p:spPr>
        <p:txBody>
          <a:bodyPr/>
          <a:lstStyle/>
          <a:p>
            <a:r>
              <a:rPr lang="ru-RU" dirty="0"/>
              <a:t>Мастер-классы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4376437" cy="291908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detsad46-kolomna.edumsko.ru/uploads/33000/32960/section/661050/IMG-20210917-WA0004.jpg?16318662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5869"/>
            <a:ext cx="3572976" cy="357297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4790" y="5733256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Адаптационные игры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67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4000" dirty="0"/>
              <a:t>Открытые просмотры </a:t>
            </a:r>
            <a:r>
              <a:rPr lang="ru-RU" sz="4000" dirty="0" smtClean="0"/>
              <a:t>занятий </a:t>
            </a:r>
            <a:endParaRPr lang="ru-RU" sz="4000" dirty="0"/>
          </a:p>
        </p:txBody>
      </p:sp>
      <p:pic>
        <p:nvPicPr>
          <p:cNvPr id="4104" name="Picture 8" descr="https://detsad50-kolomna.edumsko.ru/uploads/33000/32953/section/660635/DSC0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7551"/>
            <a:ext cx="3816424" cy="286231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151" y="5373216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ОО «Физическое развитие»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39104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ОО</a:t>
            </a:r>
            <a:r>
              <a:rPr lang="ru-RU" b="1" dirty="0"/>
              <a:t> </a:t>
            </a:r>
            <a:r>
              <a:rPr lang="ru-RU" b="1" dirty="0" smtClean="0"/>
              <a:t>«Познавательное  развитие»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19185" r="32896" b="19052"/>
          <a:stretch/>
        </p:blipFill>
        <p:spPr bwMode="auto">
          <a:xfrm>
            <a:off x="4716016" y="1783876"/>
            <a:ext cx="3856190" cy="28617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План мероприятий </a:t>
            </a:r>
            <a:br>
              <a:rPr lang="ru-RU" sz="2800" b="1" dirty="0"/>
            </a:br>
            <a:r>
              <a:rPr lang="ru-RU" sz="2800" b="1" dirty="0" smtClean="0"/>
              <a:t>по </a:t>
            </a:r>
            <a:r>
              <a:rPr lang="ru-RU" sz="2800" b="1" dirty="0"/>
              <a:t>методическому сопровождению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06520" cy="50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2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36904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Нормативное обеспечение </a:t>
            </a:r>
            <a:r>
              <a:rPr lang="ru-RU" sz="2200" dirty="0" smtClean="0">
                <a:solidFill>
                  <a:schemeClr val="tx1"/>
                </a:solidFill>
              </a:rPr>
              <a:t>(разработка и обновление локальных документов)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Информационно-методическое сопровождение </a:t>
            </a:r>
            <a:r>
              <a:rPr lang="ru-RU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chemeClr val="tx1"/>
                </a:solidFill>
              </a:rPr>
              <a:t>o</a:t>
            </a:r>
            <a:r>
              <a:rPr lang="ru-RU" sz="2200" dirty="0" err="1" smtClean="0">
                <a:solidFill>
                  <a:schemeClr val="tx1"/>
                </a:solidFill>
              </a:rPr>
              <a:t>бновление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раздела сайта, информирование о </a:t>
            </a:r>
            <a:r>
              <a:rPr lang="ru-RU" sz="2200" dirty="0" err="1" smtClean="0">
                <a:solidFill>
                  <a:schemeClr val="tx1"/>
                </a:solidFill>
              </a:rPr>
              <a:t>профсобытиях</a:t>
            </a:r>
            <a:r>
              <a:rPr lang="ru-RU" sz="2200" dirty="0" smtClean="0">
                <a:solidFill>
                  <a:schemeClr val="tx1"/>
                </a:solidFill>
              </a:rPr>
              <a:t> и мероприятиях, проведение совещаний, обновление электронного банка информационных продуктов, обзор новинок).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Организационно-методическое сопровождение </a:t>
            </a:r>
            <a:r>
              <a:rPr lang="ru-RU" sz="2200" dirty="0" smtClean="0">
                <a:solidFill>
                  <a:schemeClr val="tx1"/>
                </a:solidFill>
              </a:rPr>
              <a:t>(разработка плана работы, </a:t>
            </a:r>
            <a:r>
              <a:rPr lang="ru-RU" sz="2200" smtClean="0">
                <a:solidFill>
                  <a:schemeClr val="tx1"/>
                </a:solidFill>
              </a:rPr>
              <a:t>сбор практических материалов</a:t>
            </a:r>
            <a:r>
              <a:rPr lang="ru-RU" sz="2200" dirty="0" smtClean="0">
                <a:solidFill>
                  <a:schemeClr val="tx1"/>
                </a:solidFill>
              </a:rPr>
              <a:t>, методическое сопровождение инновационного процесса в инновационных группах ДОО, рабочие встречи по анализу выполнения задач, проведение индивидуальных консультаций).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Обмен опытом </a:t>
            </a:r>
            <a:r>
              <a:rPr lang="ru-RU" sz="2200" dirty="0" smtClean="0">
                <a:solidFill>
                  <a:schemeClr val="tx1"/>
                </a:solidFill>
              </a:rPr>
              <a:t>(публикация материалов методических наработок, </a:t>
            </a:r>
            <a:r>
              <a:rPr lang="ru-RU" sz="2200" dirty="0" err="1" smtClean="0">
                <a:solidFill>
                  <a:schemeClr val="tx1"/>
                </a:solidFill>
              </a:rPr>
              <a:t>взаимопосещения</a:t>
            </a:r>
            <a:r>
              <a:rPr lang="ru-RU" sz="2200" dirty="0" smtClean="0">
                <a:solidFill>
                  <a:schemeClr val="tx1"/>
                </a:solidFill>
              </a:rPr>
              <a:t>, круглый стол).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Аналитическая деятельность </a:t>
            </a:r>
            <a:r>
              <a:rPr lang="ru-RU" sz="2200" dirty="0" smtClean="0">
                <a:solidFill>
                  <a:schemeClr val="tx1"/>
                </a:solidFill>
              </a:rPr>
              <a:t>(мониторинг профессиональных потребностей и затруднений, анализ инновационной деятельности)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91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252</TotalTime>
  <Words>299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 МБУ ДПО  «Учебно –методический центр «Коломна» Городской округ Коломна Московская область</vt:lpstr>
      <vt:lpstr>Презентация PowerPoint</vt:lpstr>
      <vt:lpstr>Программа  повышения квалификации</vt:lpstr>
      <vt:lpstr>Практикумы</vt:lpstr>
      <vt:lpstr>Семинары</vt:lpstr>
      <vt:lpstr>Мастер-классы </vt:lpstr>
      <vt:lpstr>Открытые просмотры занятий </vt:lpstr>
      <vt:lpstr>План мероприятий  по методическому сопровождению </vt:lpstr>
      <vt:lpstr>Презентация PowerPoint</vt:lpstr>
      <vt:lpstr> Взаимопосещения</vt:lpstr>
      <vt:lpstr>Диссеминация опыта </vt:lpstr>
      <vt:lpstr>Презентация PowerPoint</vt:lpstr>
      <vt:lpstr>   Социально-коммуникативное развитие</vt:lpstr>
      <vt:lpstr> Взаимопосещения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романова</dc:creator>
  <cp:lastModifiedBy>светлана романова</cp:lastModifiedBy>
  <cp:revision>43</cp:revision>
  <dcterms:created xsi:type="dcterms:W3CDTF">2022-03-21T13:19:16Z</dcterms:created>
  <dcterms:modified xsi:type="dcterms:W3CDTF">2022-03-22T15:52:26Z</dcterms:modified>
</cp:coreProperties>
</file>