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handoutMasterIdLst>
    <p:handoutMasterId r:id="rId33"/>
  </p:handoutMasterIdLst>
  <p:sldIdLst>
    <p:sldId id="315" r:id="rId2"/>
    <p:sldId id="386" r:id="rId3"/>
    <p:sldId id="387" r:id="rId4"/>
    <p:sldId id="391" r:id="rId5"/>
    <p:sldId id="430" r:id="rId6"/>
    <p:sldId id="434" r:id="rId7"/>
    <p:sldId id="436" r:id="rId8"/>
    <p:sldId id="393" r:id="rId9"/>
    <p:sldId id="404" r:id="rId10"/>
    <p:sldId id="405" r:id="rId11"/>
    <p:sldId id="435" r:id="rId12"/>
    <p:sldId id="439" r:id="rId13"/>
    <p:sldId id="438" r:id="rId14"/>
    <p:sldId id="409" r:id="rId15"/>
    <p:sldId id="440" r:id="rId16"/>
    <p:sldId id="44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24" r:id="rId25"/>
    <p:sldId id="425" r:id="rId26"/>
    <p:sldId id="426" r:id="rId27"/>
    <p:sldId id="427" r:id="rId28"/>
    <p:sldId id="428" r:id="rId29"/>
    <p:sldId id="429" r:id="rId30"/>
    <p:sldId id="372" r:id="rId31"/>
  </p:sldIdLst>
  <p:sldSz cx="9144000" cy="6858000" type="screen4x3"/>
  <p:notesSz cx="6797675" cy="9926638"/>
  <p:custDataLst>
    <p:tags r:id="rId3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84C3B"/>
    <a:srgbClr val="008000"/>
    <a:srgbClr val="FF0000"/>
    <a:srgbClr val="CC3300"/>
    <a:srgbClr val="DB13A2"/>
    <a:srgbClr val="F8A208"/>
    <a:srgbClr val="008080"/>
    <a:srgbClr val="00FF00"/>
    <a:srgbClr val="5E0E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67" autoAdjust="0"/>
    <p:restoredTop sz="82776" autoAdjust="0"/>
  </p:normalViewPr>
  <p:slideViewPr>
    <p:cSldViewPr>
      <p:cViewPr varScale="1">
        <p:scale>
          <a:sx n="60" d="100"/>
          <a:sy n="60" d="100"/>
        </p:scale>
        <p:origin x="-14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DF14-84F8-4C7D-A8ED-6C9E890D242E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EC450-C827-4177-87F5-AA2626AB5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91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BC9A3-5A03-4FCE-B00F-355F1396BFFA}" type="datetimeFigureOut">
              <a:rPr lang="ru-RU" smtClean="0"/>
              <a:t>17.10.2017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7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6C2D0-1A88-43B8-A2DE-43527CC40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843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C2D0-1A88-43B8-A2DE-43527CC4070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222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C2D0-1A88-43B8-A2DE-43527CC4070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199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C2D0-1A88-43B8-A2DE-43527CC4070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50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C2D0-1A88-43B8-A2DE-43527CC4070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746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C2D0-1A88-43B8-A2DE-43527CC4070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849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94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78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128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63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129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51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844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25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68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59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63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microsoft.com/office/2007/relationships/hdphoto" Target="../media/hdphoto2.wdp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microsoft.com/office/2007/relationships/hdphoto" Target="../media/hdphoto5.wdp"/><Relationship Id="rId5" Type="http://schemas.openxmlformats.org/officeDocument/2006/relationships/image" Target="../media/image26.png"/><Relationship Id="rId15" Type="http://schemas.microsoft.com/office/2007/relationships/hdphoto" Target="../media/hdphoto7.wdp"/><Relationship Id="rId10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41.pn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microsoft.com/office/2007/relationships/hdphoto" Target="../media/hdphoto8.wdp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jpg"/><Relationship Id="rId10" Type="http://schemas.openxmlformats.org/officeDocument/2006/relationships/image" Target="../media/image66.jp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1" y="908720"/>
            <a:ext cx="8640962" cy="5483306"/>
          </a:xfrm>
        </p:spPr>
        <p:txBody>
          <a:bodyPr>
            <a:normAutofit fontScale="90000"/>
          </a:bodyPr>
          <a:lstStyle/>
          <a:p>
            <a:pPr algn="r"/>
            <a:r>
              <a:rPr lang="ru-RU" sz="49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4900" b="1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latin typeface="Georgia" panose="02040502050405020303" pitchFamily="18" charset="0"/>
              </a:rPr>
              <a:t>            	 </a:t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>
                <a:latin typeface="Georgia" panose="02040502050405020303" pitchFamily="18" charset="0"/>
              </a:rPr>
              <a:t/>
            </a:r>
            <a:br>
              <a:rPr lang="ru-RU" dirty="0"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>                          </a:t>
            </a:r>
            <a:r>
              <a:rPr lang="ru-RU" sz="3100" b="1" i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Ирина</a:t>
            </a:r>
            <a:r>
              <a:rPr lang="ru-RU" b="1" i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 </a:t>
            </a:r>
            <a:r>
              <a:rPr lang="ru-RU" sz="3100" b="1" i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Ивановна</a:t>
            </a:r>
            <a:br>
              <a:rPr lang="ru-RU" sz="3100" b="1" i="1" dirty="0" smtClean="0">
                <a:solidFill>
                  <a:srgbClr val="0000CC"/>
                </a:solidFill>
                <a:latin typeface="Georgia" panose="02040502050405020303" pitchFamily="18" charset="0"/>
              </a:rPr>
            </a:br>
            <a:r>
              <a:rPr lang="ru-RU" sz="3100" b="1" i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 Казунина</a:t>
            </a:r>
            <a:br>
              <a:rPr lang="ru-RU" sz="3100" b="1" i="1" dirty="0" smtClean="0">
                <a:solidFill>
                  <a:srgbClr val="0000CC"/>
                </a:solidFill>
                <a:latin typeface="Georgia" panose="02040502050405020303" pitchFamily="18" charset="0"/>
              </a:rPr>
            </a:br>
            <a:r>
              <a:rPr lang="ru-RU" sz="3000" dirty="0">
                <a:solidFill>
                  <a:srgbClr val="C00000"/>
                </a:solidFill>
                <a:latin typeface="Georgia" panose="02040502050405020303" pitchFamily="18" charset="0"/>
              </a:rPr>
              <a:t>руководитель УМЦ</a:t>
            </a:r>
            <a:br>
              <a:rPr lang="ru-RU" sz="3000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3000" dirty="0">
                <a:solidFill>
                  <a:srgbClr val="C00000"/>
                </a:solidFill>
                <a:latin typeface="Georgia" panose="02040502050405020303" pitchFamily="18" charset="0"/>
              </a:rPr>
              <a:t>ГК «ЭЛТИ-КУДИЦ»,</a:t>
            </a:r>
            <a:br>
              <a:rPr lang="ru-RU" sz="3000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3000" dirty="0">
                <a:solidFill>
                  <a:srgbClr val="C00000"/>
                </a:solidFill>
                <a:latin typeface="Georgia" panose="02040502050405020303" pitchFamily="18" charset="0"/>
              </a:rPr>
              <a:t>директор МОО</a:t>
            </a:r>
            <a:br>
              <a:rPr lang="ru-RU" sz="3000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3000" dirty="0">
                <a:solidFill>
                  <a:srgbClr val="C00000"/>
                </a:solidFill>
                <a:latin typeface="Georgia" panose="02040502050405020303" pitchFamily="18" charset="0"/>
              </a:rPr>
              <a:t> «Экспертиза для детей»,</a:t>
            </a:r>
            <a:br>
              <a:rPr lang="ru-RU" sz="3000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3000" dirty="0">
                <a:solidFill>
                  <a:srgbClr val="C00000"/>
                </a:solidFill>
                <a:latin typeface="Georgia" panose="02040502050405020303" pitchFamily="18" charset="0"/>
              </a:rPr>
              <a:t>Советник государственной</a:t>
            </a:r>
            <a:br>
              <a:rPr lang="ru-RU" sz="3000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3000" dirty="0">
                <a:solidFill>
                  <a:srgbClr val="C00000"/>
                </a:solidFill>
                <a:latin typeface="Georgia" panose="02040502050405020303" pitchFamily="18" charset="0"/>
              </a:rPr>
              <a:t> службы </a:t>
            </a:r>
            <a:r>
              <a:rPr lang="en-US" sz="3000" dirty="0">
                <a:solidFill>
                  <a:srgbClr val="C00000"/>
                </a:solidFill>
                <a:latin typeface="Georgia" panose="02040502050405020303" pitchFamily="18" charset="0"/>
              </a:rPr>
              <a:t>I</a:t>
            </a:r>
            <a:r>
              <a:rPr lang="ru-RU" sz="3000" dirty="0">
                <a:solidFill>
                  <a:srgbClr val="C00000"/>
                </a:solidFill>
                <a:latin typeface="Georgia" panose="02040502050405020303" pitchFamily="18" charset="0"/>
              </a:rPr>
              <a:t> класса</a:t>
            </a:r>
            <a:r>
              <a:rPr lang="ru-RU" sz="3200" b="1" i="1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3600" b="1" i="1" dirty="0">
                <a:solidFill>
                  <a:srgbClr val="C00000"/>
                </a:solidFill>
                <a:latin typeface="Georgia" panose="02040502050405020303" pitchFamily="18" charset="0"/>
              </a:rPr>
              <a:t/>
            </a:r>
            <a:br>
              <a:rPr lang="ru-RU" sz="3600" b="1" i="1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3100" b="1" i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/>
            </a:r>
            <a:br>
              <a:rPr lang="ru-RU" sz="3100" b="1" i="1" dirty="0" smtClean="0">
                <a:solidFill>
                  <a:srgbClr val="0000CC"/>
                </a:solidFill>
                <a:latin typeface="Georgia" panose="02040502050405020303" pitchFamily="18" charset="0"/>
              </a:rPr>
            </a:br>
            <a:r>
              <a:rPr lang="ru-RU" dirty="0" smtClean="0">
                <a:latin typeface="Georgia" panose="02040502050405020303" pitchFamily="18" charset="0"/>
              </a:rPr>
              <a:t/>
            </a:r>
            <a:br>
              <a:rPr lang="ru-RU" dirty="0" smtClean="0">
                <a:latin typeface="Georgia" panose="02040502050405020303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	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                                                                     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88640"/>
            <a:ext cx="828092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solidFill>
                <a:srgbClr val="0000CC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Инклюзивное образование: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от образовательной политики к образовательной среде ДОО                              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093296"/>
            <a:ext cx="2664183" cy="597460"/>
          </a:xfrm>
          <a:prstGeom prst="rect">
            <a:avLst/>
          </a:prstGeom>
        </p:spPr>
      </p:pic>
      <p:pic>
        <p:nvPicPr>
          <p:cNvPr id="1026" name="Picture 2" descr="C:\Users\User\Desktop\картинки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16" y="2599286"/>
            <a:ext cx="4140460" cy="32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Основные принципы проектирования инклюзивной образовательной среды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8600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Безопасность</a:t>
            </a:r>
          </a:p>
          <a:p>
            <a:pPr marL="514350" indent="-514350">
              <a:buFont typeface="+mj-lt"/>
              <a:buAutoNum type="arabicPeriod"/>
            </a:pPr>
            <a:endParaRPr lang="ru-RU" b="1" dirty="0">
              <a:solidFill>
                <a:srgbClr val="0000CC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00CC"/>
              </a:solidFill>
              <a:latin typeface="Georgia" panose="02040502050405020303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b="1" dirty="0">
              <a:solidFill>
                <a:srgbClr val="0000CC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800" b="1" i="1" dirty="0" smtClean="0">
              <a:solidFill>
                <a:srgbClr val="184C3B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184C3B"/>
                </a:solidFill>
                <a:latin typeface="Georgia" panose="02040502050405020303" pitchFamily="18" charset="0"/>
              </a:rPr>
              <a:t>Минимизировать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184C3B"/>
                </a:solidFill>
                <a:latin typeface="Georgia" panose="02040502050405020303" pitchFamily="18" charset="0"/>
              </a:rPr>
              <a:t>чувство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184C3B"/>
                </a:solidFill>
                <a:latin typeface="Georgia" panose="02040502050405020303" pitchFamily="18" charset="0"/>
              </a:rPr>
              <a:t>неуверенности 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184C3B"/>
                </a:solidFill>
                <a:latin typeface="Georgia" panose="02040502050405020303" pitchFamily="18" charset="0"/>
              </a:rPr>
              <a:t>и страха</a:t>
            </a:r>
          </a:p>
          <a:p>
            <a:pPr marL="0" indent="0">
              <a:buNone/>
            </a:pPr>
            <a:endParaRPr lang="ru-RU" b="1" dirty="0" smtClean="0">
              <a:solidFill>
                <a:srgbClr val="0000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95434"/>
            <a:ext cx="4896544" cy="3672408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34" y="2036998"/>
            <a:ext cx="2846191" cy="24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6174012"/>
            <a:ext cx="2304256" cy="5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288" y="1484313"/>
            <a:ext cx="8497887" cy="5264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2600" b="1" dirty="0">
                <a:solidFill>
                  <a:srgbClr val="002060"/>
                </a:solidFill>
                <a:latin typeface="Georgia" panose="02040502050405020303" pitchFamily="18" charset="0"/>
              </a:rPr>
              <a:t>Конструкция  и материал.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2600" b="1" dirty="0">
                <a:solidFill>
                  <a:srgbClr val="002060"/>
                </a:solidFill>
                <a:latin typeface="Georgia" panose="02040502050405020303" pitchFamily="18" charset="0"/>
              </a:rPr>
              <a:t>Воспламеняемость. 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2600" b="1" dirty="0">
                <a:solidFill>
                  <a:srgbClr val="002060"/>
                </a:solidFill>
                <a:latin typeface="Georgia" panose="02040502050405020303" pitchFamily="18" charset="0"/>
              </a:rPr>
              <a:t>Радиационная безопасность.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2600" b="1" dirty="0">
                <a:solidFill>
                  <a:srgbClr val="002060"/>
                </a:solidFill>
                <a:latin typeface="Georgia" panose="02040502050405020303" pitchFamily="18" charset="0"/>
              </a:rPr>
              <a:t>Маркировка и упаковка.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600" b="1" dirty="0">
                <a:solidFill>
                  <a:srgbClr val="184C3B"/>
                </a:solidFill>
                <a:latin typeface="Georgia" panose="02040502050405020303" pitchFamily="18" charset="0"/>
              </a:rPr>
              <a:t>     </a:t>
            </a:r>
            <a:r>
              <a:rPr lang="ru-RU" sz="2600" b="1" u="sng" dirty="0">
                <a:solidFill>
                  <a:srgbClr val="184C3B"/>
                </a:solidFill>
                <a:latin typeface="Georgia" panose="02040502050405020303" pitchFamily="18" charset="0"/>
              </a:rPr>
              <a:t>Свойства:                      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ru-RU" sz="26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ru-RU" sz="26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600" b="1" dirty="0">
                <a:solidFill>
                  <a:srgbClr val="FF0000"/>
                </a:solidFill>
                <a:latin typeface="Georgia" panose="02040502050405020303" pitchFamily="18" charset="0"/>
              </a:rPr>
              <a:t>      </a:t>
            </a:r>
            <a:r>
              <a:rPr lang="ru-RU" sz="2600" b="1" u="sng" dirty="0">
                <a:solidFill>
                  <a:srgbClr val="184C3B"/>
                </a:solidFill>
                <a:latin typeface="Georgia" panose="02040502050405020303" pitchFamily="18" charset="0"/>
              </a:rPr>
              <a:t>Показатели: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2600" b="1" dirty="0">
                <a:solidFill>
                  <a:srgbClr val="002060"/>
                </a:solidFill>
                <a:latin typeface="Georgia" panose="02040502050405020303" pitchFamily="18" charset="0"/>
              </a:rPr>
              <a:t>  токсиколого-гигиенические,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2600" b="1" dirty="0">
                <a:solidFill>
                  <a:srgbClr val="002060"/>
                </a:solidFill>
                <a:latin typeface="Georgia" panose="02040502050405020303" pitchFamily="18" charset="0"/>
              </a:rPr>
              <a:t>  органолептические;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2600" b="1" dirty="0">
                <a:solidFill>
                  <a:srgbClr val="002060"/>
                </a:solidFill>
                <a:latin typeface="Georgia" panose="02040502050405020303" pitchFamily="18" charset="0"/>
              </a:rPr>
              <a:t>  микробиологические.</a:t>
            </a:r>
          </a:p>
        </p:txBody>
      </p:sp>
      <p:sp>
        <p:nvSpPr>
          <p:cNvPr id="68611" name="Прямоугольник 4"/>
          <p:cNvSpPr>
            <a:spLocks noChangeArrowheads="1"/>
          </p:cNvSpPr>
          <p:nvPr/>
        </p:nvSpPr>
        <p:spPr bwMode="auto">
          <a:xfrm>
            <a:off x="1116013" y="188913"/>
            <a:ext cx="73437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 b="1">
                <a:solidFill>
                  <a:srgbClr val="0000CC"/>
                </a:solidFill>
                <a:latin typeface="Georgia" pitchFamily="18" charset="0"/>
              </a:rPr>
              <a:t>ТЕХНИЧЕСКИЙ РЕГЛАМЕНТ</a:t>
            </a:r>
          </a:p>
          <a:p>
            <a:pPr algn="r"/>
            <a:r>
              <a:rPr lang="ru-RU" sz="2400" b="1">
                <a:solidFill>
                  <a:srgbClr val="002060"/>
                </a:solidFill>
                <a:latin typeface="Georgia" pitchFamily="18" charset="0"/>
              </a:rPr>
              <a:t>Таможенного союза ТР ТС 008/2011 </a:t>
            </a:r>
          </a:p>
          <a:p>
            <a:pPr algn="r"/>
            <a:r>
              <a:rPr lang="ru-RU" sz="2400" b="1" u="sng">
                <a:solidFill>
                  <a:srgbClr val="0000CC"/>
                </a:solidFill>
                <a:latin typeface="Georgia" pitchFamily="18" charset="0"/>
              </a:rPr>
              <a:t>«О БЕЗОПАСНОСТИ ИГРУШЕК»</a:t>
            </a:r>
          </a:p>
          <a:p>
            <a:pPr algn="ctr"/>
            <a:endParaRPr lang="ru-RU" sz="2400" u="sng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2850" y="1484313"/>
            <a:ext cx="25908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6015038"/>
            <a:ext cx="26638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12763" y="3860800"/>
          <a:ext cx="8162925" cy="1008063"/>
        </p:xfrm>
        <a:graphic>
          <a:graphicData uri="http://schemas.openxmlformats.org/drawingml/2006/table">
            <a:tbl>
              <a:tblPr/>
              <a:tblGrid>
                <a:gridCol w="4081462"/>
                <a:gridCol w="4081463"/>
              </a:tblGrid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eorgia" pitchFamily="18" charset="0"/>
                        </a:rPr>
                        <a:t>   физические,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eorgia" pitchFamily="18" charset="0"/>
                        </a:rPr>
                        <a:t>   механические,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eorgia" pitchFamily="18" charset="0"/>
                        </a:rPr>
                        <a:t>  химические,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Georgia" pitchFamily="18" charset="0"/>
                        </a:rPr>
                        <a:t>  электрические,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 rot="19594075">
            <a:off x="661988" y="820738"/>
            <a:ext cx="2111375" cy="2921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БЕЗОПАСНА</a:t>
            </a:r>
          </a:p>
        </p:txBody>
      </p:sp>
    </p:spTree>
    <p:extLst>
      <p:ext uri="{BB962C8B-B14F-4D97-AF65-F5344CB8AC3E}">
        <p14:creationId xmlns:p14="http://schemas.microsoft.com/office/powerpoint/2010/main" val="163051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СУХАРЕВА\страшные игрушки\voinr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375" y="222137"/>
            <a:ext cx="2911840" cy="33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2" y="4660790"/>
            <a:ext cx="1690564" cy="2018733"/>
          </a:xfrm>
          <a:prstGeom prst="rect">
            <a:avLst/>
          </a:prstGeom>
        </p:spPr>
      </p:pic>
      <p:pic>
        <p:nvPicPr>
          <p:cNvPr id="1026" name="Picture 2" descr="Z:\СУХАРЕВА\страшные игрушки\9965930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36" y="4145526"/>
            <a:ext cx="4511140" cy="253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СУХАРЕВА\страшные игрушки\кукла-гермафроди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48" y="196727"/>
            <a:ext cx="3321600" cy="310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5614724" y="3305745"/>
            <a:ext cx="3469248" cy="713159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Georgia" panose="02040502050405020303" pitchFamily="18" charset="0"/>
              </a:rPr>
              <a:t>к</a:t>
            </a:r>
            <a:r>
              <a:rPr lang="ru-RU" sz="2400" b="1" dirty="0" smtClean="0">
                <a:latin typeface="Georgia" panose="02040502050405020303" pitchFamily="18" charset="0"/>
              </a:rPr>
              <a:t>укла-гермафродит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1029" name="Picture 5" descr="Z:\СУХАРЕВА\страшные игрушки\j100384_14170108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783" y="4181899"/>
            <a:ext cx="2523365" cy="252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СУХАРЕВА\страшные игрушки\71U+qt9XfcL._SL1300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15" b="94231" l="5188" r="899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079" y="836120"/>
            <a:ext cx="2237808" cy="334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f2.mylove.ru/R_2om9Nl9z6ZRuDm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16" b="98852" l="16471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41" y="1124312"/>
            <a:ext cx="2196455" cy="3536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011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Основные принципы проектирования инклюзивной образовательной среды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805" y="1623943"/>
            <a:ext cx="8208537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2. Насыщенность культурно значимыми объектами.</a:t>
            </a: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800" b="1" i="1" dirty="0" smtClean="0">
              <a:solidFill>
                <a:srgbClr val="184C3B"/>
              </a:solidFill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ru-RU" sz="2800" b="1" i="1" dirty="0" smtClean="0">
                <a:solidFill>
                  <a:srgbClr val="184C3B"/>
                </a:solidFill>
                <a:latin typeface="Georgia" panose="02040502050405020303" pitchFamily="18" charset="0"/>
              </a:rPr>
              <a:t>контакт с разнообразными носителями информации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01764"/>
            <a:ext cx="2742566" cy="186193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99083" l="9830" r="91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375" y="3032859"/>
            <a:ext cx="2616091" cy="2695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63" y="1171721"/>
            <a:ext cx="2016224" cy="1400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6093296"/>
            <a:ext cx="2664183" cy="597460"/>
          </a:xfrm>
          <a:prstGeom prst="rect">
            <a:avLst/>
          </a:prstGeom>
        </p:spPr>
      </p:pic>
      <p:pic>
        <p:nvPicPr>
          <p:cNvPr id="8" name="Picture 2" descr="W:\ЧЕРНИКОВА\PlayPad2\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55" y="2729451"/>
            <a:ext cx="2725278" cy="181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W:\ЧЕРНИКОВА\ФОТО ПРОДУКЦИИ\РУС\РУС Митя Строитель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06" l="18132" r="829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44" y="2625718"/>
            <a:ext cx="2592288" cy="327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W:\ЧЕРНИКОВА\ФОТО ПРОДУКЦИИ\РУС\РУС Митя моряк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78" b="92883" l="10579" r="85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488941"/>
            <a:ext cx="1958535" cy="324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W:\ЧЕРНИКОВА\ФОТО ПРОДУКЦИИ\РУС\РУС Митя кулинар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80" l="18124" r="85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612210"/>
            <a:ext cx="1795933" cy="265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W:\ЧЕРНИКОВА\ФОТО ПРОДУКЦИИ\РУС\РУС Митя пограничник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9259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40" y="3759718"/>
            <a:ext cx="1993492" cy="25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2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Основные принципы проектирования инклюзивной образовательной среды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541" y="1196752"/>
            <a:ext cx="4536504" cy="5517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3. Доступность для </a:t>
            </a:r>
            <a:r>
              <a:rPr lang="ru-RU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полисенсорного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восприятия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3000" b="1" i="1" dirty="0" smtClean="0">
              <a:solidFill>
                <a:srgbClr val="184C3B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79" y="2657636"/>
            <a:ext cx="3044485" cy="2459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37991" y="4400546"/>
            <a:ext cx="3312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000" b="1" i="1" dirty="0">
                <a:solidFill>
                  <a:srgbClr val="184C3B"/>
                </a:solidFill>
                <a:latin typeface="Georgia" panose="02040502050405020303" pitchFamily="18" charset="0"/>
              </a:rPr>
              <a:t>Информация</a:t>
            </a:r>
          </a:p>
          <a:p>
            <a:pPr lvl="0" algn="ctr">
              <a:spcBef>
                <a:spcPct val="20000"/>
              </a:spcBef>
            </a:pPr>
            <a:r>
              <a:rPr lang="ru-RU" sz="3000" b="1" i="1" dirty="0">
                <a:solidFill>
                  <a:srgbClr val="184C3B"/>
                </a:solidFill>
                <a:latin typeface="Georgia" panose="02040502050405020303" pitchFamily="18" charset="0"/>
              </a:rPr>
              <a:t>от различных органов чувств</a:t>
            </a:r>
          </a:p>
        </p:txBody>
      </p:sp>
      <p:pic>
        <p:nvPicPr>
          <p:cNvPr id="4" name="Picture 2" descr="X:\ЧЕРНИКОВА\ФОТО ПРОДУКЦИИ\Nathan\Для сайта\337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214" y="4524993"/>
            <a:ext cx="340334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721" y="1096575"/>
            <a:ext cx="4035902" cy="2121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425" y="2149819"/>
            <a:ext cx="4090771" cy="17375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203" y="2889552"/>
            <a:ext cx="4336031" cy="18468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3" y="6157985"/>
            <a:ext cx="1856662" cy="41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583581">
            <a:off x="62965" y="1472918"/>
            <a:ext cx="3063180" cy="1143000"/>
          </a:xfrm>
        </p:spPr>
        <p:txBody>
          <a:bodyPr>
            <a:normAutofit/>
          </a:bodyPr>
          <a:lstStyle/>
          <a:p>
            <a:r>
              <a:rPr lang="ru-RU" sz="2800" b="1" dirty="0" err="1" smtClean="0"/>
              <a:t>Полисенсорное</a:t>
            </a:r>
            <a:r>
              <a:rPr lang="ru-RU" sz="2800" b="1" dirty="0" smtClean="0"/>
              <a:t> восприятие</a:t>
            </a:r>
            <a:endParaRPr lang="ru-RU" sz="2800" b="1" dirty="0"/>
          </a:p>
        </p:txBody>
      </p:sp>
      <p:pic>
        <p:nvPicPr>
          <p:cNvPr id="2051" name="Picture 3" descr="W:\ЧЕРНИКОВА\ФОТО ПРОДУКЦИИ\Маруся\домино геометрич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77" y="3563169"/>
            <a:ext cx="4190190" cy="31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:\ЧЕРНИКОВА\ФОТО ПРОДУКЦИИ\Маруся\домино точ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4" y="3563169"/>
            <a:ext cx="4190196" cy="31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W:\ЧЕРНИКОВА\ФОТО ПРОДУКЦИИ\Маруся\ДФ_И Тактильные парочки Счет до 10 (комплект из 10-ти пар дощечек 8,5х5,5см)\ДФ_И Тактильные парочки Счет до 10 (комплект из 10-ти пар дощечек 8,5х5,5см)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564" y="224916"/>
            <a:ext cx="4190936" cy="31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42" y="6217088"/>
            <a:ext cx="26638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6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Основные принципы проектирования инклюзивной образовательной среды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872" y="1164334"/>
            <a:ext cx="8655607" cy="5318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5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4. Смысловая упорядоченность:</a:t>
            </a: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ru-RU" b="1" i="1" dirty="0" smtClean="0">
                <a:solidFill>
                  <a:srgbClr val="184C3B"/>
                </a:solidFill>
              </a:rPr>
              <a:t>организация отношений </a:t>
            </a:r>
          </a:p>
          <a:p>
            <a:pPr marL="0" indent="0" algn="r">
              <a:buNone/>
            </a:pPr>
            <a:r>
              <a:rPr lang="ru-RU" b="1" i="1" dirty="0" smtClean="0">
                <a:solidFill>
                  <a:srgbClr val="184C3B"/>
                </a:solidFill>
              </a:rPr>
              <a:t>в соответствии с </a:t>
            </a:r>
          </a:p>
          <a:p>
            <a:pPr marL="0" indent="0" algn="r">
              <a:buNone/>
            </a:pPr>
            <a:r>
              <a:rPr lang="ru-RU" b="1" i="1" dirty="0" smtClean="0">
                <a:solidFill>
                  <a:srgbClr val="184C3B"/>
                </a:solidFill>
              </a:rPr>
              <a:t>определенной</a:t>
            </a:r>
          </a:p>
          <a:p>
            <a:pPr marL="0" indent="0" algn="r">
              <a:buNone/>
            </a:pPr>
            <a:r>
              <a:rPr lang="ru-RU" b="1" i="1" dirty="0" smtClean="0">
                <a:solidFill>
                  <a:srgbClr val="184C3B"/>
                </a:solidFill>
              </a:rPr>
              <a:t> системой правил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3" y="2285055"/>
            <a:ext cx="2035163" cy="3933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3" y="1628225"/>
            <a:ext cx="2378394" cy="4437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1" y="6152807"/>
            <a:ext cx="2376264" cy="53289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41749" y="4563450"/>
            <a:ext cx="1318284" cy="130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WED-3080 DressingPuzz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233" y="1799009"/>
            <a:ext cx="2577972" cy="208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презентации\МУЛЬТИКИ (мультстудия)\фото мультстудии\золотой медвежоно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353822"/>
            <a:ext cx="1307652" cy="13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:\ЧЕРНИКОВА\ФОТО ПРОДУКЦИИ\Miniland\30765 Comida niños 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51762"/>
            <a:ext cx="2232248" cy="24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8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Основные принципы проектирования инклюзивной образовательной среды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21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5. Погружение в систему социальных отношений</a:t>
            </a: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b="1" i="1" dirty="0" smtClean="0">
              <a:solidFill>
                <a:srgbClr val="184C3B"/>
              </a:solidFill>
            </a:endParaRPr>
          </a:p>
          <a:p>
            <a:pPr marL="0" indent="0" algn="r">
              <a:buNone/>
            </a:pPr>
            <a:endParaRPr lang="ru-RU" b="1" i="1" dirty="0" smtClean="0">
              <a:solidFill>
                <a:srgbClr val="184C3B"/>
              </a:solidFill>
            </a:endParaRPr>
          </a:p>
          <a:p>
            <a:pPr marL="0" indent="0" algn="r">
              <a:buNone/>
            </a:pPr>
            <a:r>
              <a:rPr lang="ru-RU" b="1" i="1" dirty="0" smtClean="0">
                <a:solidFill>
                  <a:srgbClr val="184C3B"/>
                </a:solidFill>
              </a:rPr>
              <a:t>Обеспечение событийной общности, взаимодействие и сотрудничество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093296"/>
            <a:ext cx="2664183" cy="5974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0489" y="2307674"/>
            <a:ext cx="3378750" cy="253406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8448" y1="62708" x2="33046" y2="72917"/>
                      </a14:backgroundRemoval>
                    </a14:imgEffect>
                    <a14:imgEffect>
                      <a14:brightnessContrast bright="37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2" r="14726" b="8552"/>
          <a:stretch/>
        </p:blipFill>
        <p:spPr bwMode="auto">
          <a:xfrm>
            <a:off x="6456734" y="908719"/>
            <a:ext cx="2774261" cy="458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W:\Мария Обухова\ФОТО\ФОТОГРАФИИ ЭЛТИК\грр\сюжетка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6936"/>
            <a:ext cx="3888432" cy="291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1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200799" cy="724942"/>
          </a:xfrm>
        </p:spPr>
        <p:txBody>
          <a:bodyPr>
            <a:noAutofit/>
          </a:bodyPr>
          <a:lstStyle/>
          <a:p>
            <a:pPr algn="r"/>
            <a:r>
              <a:rPr lang="ru-RU" sz="2500" b="1" dirty="0">
                <a:solidFill>
                  <a:srgbClr val="0000CC"/>
                </a:solidFill>
                <a:latin typeface="Georgia" panose="02040502050405020303" pitchFamily="18" charset="0"/>
              </a:rPr>
              <a:t>Основные принципы проектирования инклюзивной образовательной среды</a:t>
            </a:r>
            <a:endParaRPr lang="ru-RU" sz="25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50986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6. Развивающий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характер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800" i="1" dirty="0" smtClean="0">
                <a:latin typeface="Georgia" panose="02040502050405020303" pitchFamily="18" charset="0"/>
              </a:rPr>
              <a:t>формирование </a:t>
            </a:r>
            <a:r>
              <a:rPr lang="ru-RU" sz="2800" i="1" dirty="0">
                <a:latin typeface="Georgia" panose="02040502050405020303" pitchFamily="18" charset="0"/>
              </a:rPr>
              <a:t>высших </a:t>
            </a:r>
            <a:endParaRPr lang="ru-RU" sz="2800" i="1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800" i="1" dirty="0" smtClean="0">
                <a:latin typeface="Georgia" panose="02040502050405020303" pitchFamily="18" charset="0"/>
              </a:rPr>
              <a:t>психических </a:t>
            </a:r>
            <a:r>
              <a:rPr lang="ru-RU" sz="2800" i="1" dirty="0">
                <a:latin typeface="Georgia" panose="02040502050405020303" pitchFamily="18" charset="0"/>
              </a:rPr>
              <a:t>функций </a:t>
            </a:r>
            <a:endParaRPr lang="ru-RU" sz="2800" i="1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800" i="1" dirty="0" smtClean="0">
                <a:latin typeface="Georgia" panose="02040502050405020303" pitchFamily="18" charset="0"/>
              </a:rPr>
              <a:t>у </a:t>
            </a:r>
            <a:r>
              <a:rPr lang="ru-RU" sz="2800" i="1" dirty="0">
                <a:latin typeface="Georgia" panose="02040502050405020303" pitchFamily="18" charset="0"/>
              </a:rPr>
              <a:t>детей с ОВЗ</a:t>
            </a:r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19" y="2650777"/>
            <a:ext cx="3281982" cy="2461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484784"/>
            <a:ext cx="1823242" cy="1367773"/>
          </a:xfrm>
          <a:prstGeom prst="rect">
            <a:avLst/>
          </a:prstGeom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50043"/>
            <a:ext cx="4776849" cy="31845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08331" y="5373215"/>
            <a:ext cx="3433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184C3B"/>
                </a:solidFill>
                <a:latin typeface="Georgia" panose="02040502050405020303" pitchFamily="18" charset="0"/>
              </a:rPr>
              <a:t>Система продуманных препятствий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7952"/>
            <a:ext cx="26638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0096" y="4628635"/>
            <a:ext cx="1503904" cy="148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358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Основные принципы проектирования инклюзивной образовательной среды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805" y="1340768"/>
            <a:ext cx="8671275" cy="5352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7. Ориентация на охрану и развитие нарушенных анализаторных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систем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.</a:t>
            </a: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2800" b="1" i="1" dirty="0" smtClean="0">
              <a:solidFill>
                <a:srgbClr val="184C3B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2" descr="X:\ЧЕРНИКОВА\ФОТО ПРОДУКЦИИ\Nathan\336031(1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3" t="85094" r="14812" b="2586"/>
          <a:stretch>
            <a:fillRect/>
          </a:stretch>
        </p:blipFill>
        <p:spPr bwMode="auto">
          <a:xfrm>
            <a:off x="341017" y="2355210"/>
            <a:ext cx="497205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X:\ЧЕРНИКОВА\ФОТО ПРОДУКЦИИ\Nathan\3360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984" y="4581128"/>
            <a:ext cx="30241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2506789" y="3394182"/>
            <a:ext cx="3518637" cy="1979826"/>
            <a:chOff x="176062" y="3696437"/>
            <a:chExt cx="5532003" cy="2745966"/>
          </a:xfrm>
        </p:grpSpPr>
        <p:pic>
          <p:nvPicPr>
            <p:cNvPr id="7" name="Picture 2" descr="X:\ЧЕРНИКОВА\ФОТО ПРОДУКЦИИ\Nathan\336031(19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2" t="2513" b="47311"/>
            <a:stretch>
              <a:fillRect/>
            </a:stretch>
          </p:blipFill>
          <p:spPr bwMode="auto">
            <a:xfrm>
              <a:off x="251520" y="3696437"/>
              <a:ext cx="5456545" cy="274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X:\ЧЕРНИКОВА\ФОТО ПРОДУКЦИИ\Nathan\336031(19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66" r="88771" b="59077"/>
            <a:stretch>
              <a:fillRect/>
            </a:stretch>
          </p:blipFill>
          <p:spPr bwMode="auto">
            <a:xfrm>
              <a:off x="176062" y="3881272"/>
              <a:ext cx="629344" cy="55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5436096" y="2355210"/>
            <a:ext cx="3517984" cy="26776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>
                <a:latin typeface="+mj-lt"/>
              </a:rPr>
              <a:t>Игра «5 чувств»: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altLang="ru-RU" sz="2000" dirty="0">
                <a:latin typeface="+mj-lt"/>
              </a:rPr>
              <a:t>35 фотографий 24х18 см;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altLang="ru-RU" sz="2000" dirty="0">
                <a:latin typeface="+mj-lt"/>
              </a:rPr>
              <a:t>5 фишек с маркерами </a:t>
            </a:r>
            <a:r>
              <a:rPr lang="en-US" altLang="ru-RU" sz="2000" dirty="0">
                <a:latin typeface="+mj-lt"/>
              </a:rPr>
              <a:t>d=6 </a:t>
            </a:r>
            <a:r>
              <a:rPr lang="ru-RU" altLang="ru-RU" sz="2000" dirty="0">
                <a:latin typeface="+mj-lt"/>
              </a:rPr>
              <a:t>см;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altLang="ru-RU" sz="2000" dirty="0">
                <a:latin typeface="+mj-lt"/>
              </a:rPr>
              <a:t>5 двусторонних карточек с лото 24х18 см;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altLang="ru-RU" sz="2000" dirty="0">
                <a:latin typeface="+mj-lt"/>
              </a:rPr>
              <a:t>25 карточек с изображениями 8х7 см.</a:t>
            </a:r>
          </a:p>
        </p:txBody>
      </p:sp>
      <p:pic>
        <p:nvPicPr>
          <p:cNvPr id="10" name="Picture 2" descr="X:\ЧЕРНИКОВА\ФОТО ПРОДУКЦИИ\Nathan\336031(19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53543" r="4465" b="14230"/>
          <a:stretch>
            <a:fillRect/>
          </a:stretch>
        </p:blipFill>
        <p:spPr bwMode="auto">
          <a:xfrm>
            <a:off x="341017" y="3622678"/>
            <a:ext cx="2031083" cy="9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706936" y="5402163"/>
            <a:ext cx="6247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84C3B"/>
                </a:solidFill>
                <a:latin typeface="Georgia" panose="02040502050405020303" pitchFamily="18" charset="0"/>
              </a:rPr>
              <a:t>Использование </a:t>
            </a:r>
            <a:r>
              <a:rPr lang="ru-RU" sz="2400" b="1" i="1" dirty="0">
                <a:solidFill>
                  <a:srgbClr val="184C3B"/>
                </a:solidFill>
                <a:latin typeface="Georgia" panose="02040502050405020303" pitchFamily="18" charset="0"/>
              </a:rPr>
              <a:t>реальных и</a:t>
            </a:r>
          </a:p>
          <a:p>
            <a:pPr algn="ctr"/>
            <a:r>
              <a:rPr lang="ru-RU" sz="2400" b="1" i="1" dirty="0">
                <a:solidFill>
                  <a:srgbClr val="184C3B"/>
                </a:solidFill>
                <a:latin typeface="Georgia" panose="02040502050405020303" pitchFamily="18" charset="0"/>
              </a:rPr>
              <a:t> </a:t>
            </a:r>
            <a:r>
              <a:rPr lang="ru-RU" sz="2400" b="1" i="1" dirty="0" smtClean="0">
                <a:solidFill>
                  <a:srgbClr val="184C3B"/>
                </a:solidFill>
                <a:latin typeface="Georgia" panose="02040502050405020303" pitchFamily="18" charset="0"/>
              </a:rPr>
              <a:t>потенциальных познавательных</a:t>
            </a:r>
            <a:endParaRPr lang="ru-RU" sz="2400" b="1" i="1" dirty="0">
              <a:solidFill>
                <a:srgbClr val="184C3B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b="1" i="1" dirty="0">
                <a:solidFill>
                  <a:srgbClr val="184C3B"/>
                </a:solidFill>
                <a:latin typeface="Georgia" panose="02040502050405020303" pitchFamily="18" charset="0"/>
              </a:rPr>
              <a:t> возможностей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9" y="6261100"/>
            <a:ext cx="26638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59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28" y="3636336"/>
            <a:ext cx="3505572" cy="26700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Нормативно-правовая база</a:t>
            </a:r>
            <a:endParaRPr lang="ru-RU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0000CC"/>
                </a:solidFill>
                <a:latin typeface="Georgia" panose="02040502050405020303" pitchFamily="18" charset="0"/>
              </a:rPr>
              <a:t>Документы: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CC"/>
                </a:solidFill>
                <a:latin typeface="Georgia" panose="02040502050405020303" pitchFamily="18" charset="0"/>
              </a:rPr>
              <a:t>м</a:t>
            </a:r>
            <a:r>
              <a:rPr lang="ru-RU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еждународные,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федеральные,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CC"/>
                </a:solidFill>
                <a:latin typeface="Georgia" panose="02040502050405020303" pitchFamily="18" charset="0"/>
              </a:rPr>
              <a:t>п</a:t>
            </a:r>
            <a:r>
              <a:rPr lang="ru-RU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равительственные,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CC"/>
                </a:solidFill>
                <a:latin typeface="Georgia" panose="02040502050405020303" pitchFamily="18" charset="0"/>
              </a:rPr>
              <a:t>в</a:t>
            </a:r>
            <a:r>
              <a:rPr lang="ru-RU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едомственные,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CC"/>
                </a:solidFill>
                <a:latin typeface="Georgia" panose="02040502050405020303" pitchFamily="18" charset="0"/>
              </a:rPr>
              <a:t>р</a:t>
            </a:r>
            <a:r>
              <a:rPr lang="ru-RU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егиональные.</a:t>
            </a:r>
            <a:endParaRPr lang="ru-RU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16447"/>
            <a:ext cx="3653076" cy="36530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6093296"/>
            <a:ext cx="2664183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0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94" y="620688"/>
            <a:ext cx="6090198" cy="5136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56084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Сенсорная интеграция </a:t>
            </a:r>
            <a:b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</a:b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3" y="5949978"/>
            <a:ext cx="26638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3203848" y="2307198"/>
            <a:ext cx="3877624" cy="34163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altLang="ru-RU" sz="2800" b="1" dirty="0">
                <a:latin typeface="+mj-lt"/>
              </a:rPr>
              <a:t>т</a:t>
            </a:r>
            <a:r>
              <a:rPr lang="ru-RU" altLang="ru-RU" sz="2800" b="1" dirty="0" smtClean="0">
                <a:latin typeface="+mj-lt"/>
              </a:rPr>
              <a:t>актильные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altLang="ru-RU" sz="2800" b="1" dirty="0" smtClean="0">
                <a:latin typeface="+mj-lt"/>
              </a:rPr>
              <a:t>вестибулярные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altLang="ru-RU" sz="2800" b="1" dirty="0" err="1" smtClean="0">
                <a:latin typeface="+mj-lt"/>
              </a:rPr>
              <a:t>проприоцептивные</a:t>
            </a:r>
            <a:endParaRPr lang="ru-RU" altLang="ru-RU" sz="2800" b="1" dirty="0" smtClean="0">
              <a:latin typeface="+mj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altLang="ru-RU" sz="2800" b="1" dirty="0" smtClean="0">
                <a:latin typeface="+mj-lt"/>
              </a:rPr>
              <a:t>визуальные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altLang="ru-RU" sz="2800" b="1" dirty="0" smtClean="0">
                <a:latin typeface="+mj-lt"/>
              </a:rPr>
              <a:t>аудиторные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altLang="ru-RU" sz="2800" b="1" dirty="0" smtClean="0">
                <a:latin typeface="+mj-lt"/>
              </a:rPr>
              <a:t>обоняние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altLang="ru-RU" sz="2800" b="1" dirty="0" smtClean="0">
                <a:latin typeface="+mj-lt"/>
              </a:rPr>
              <a:t>вкус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dirty="0" smtClean="0">
              <a:latin typeface="+mj-lt"/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2974437" y="1668607"/>
            <a:ext cx="4100215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b="1" u="sng" dirty="0" smtClean="0">
                <a:solidFill>
                  <a:srgbClr val="FF0000"/>
                </a:solidFill>
                <a:latin typeface="+mj-lt"/>
              </a:rPr>
              <a:t>Ощущения: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771800" y="5417002"/>
            <a:ext cx="57333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как фундамент обучения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9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808801" y="546646"/>
            <a:ext cx="8658708" cy="6036023"/>
            <a:chOff x="305780" y="692696"/>
            <a:chExt cx="8244408" cy="603602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80" y="692696"/>
              <a:ext cx="8244408" cy="6036023"/>
            </a:xfrm>
            <a:prstGeom prst="rect">
              <a:avLst/>
            </a:prstGeom>
          </p:spPr>
        </p:pic>
        <p:sp>
          <p:nvSpPr>
            <p:cNvPr id="4" name="Овал 3"/>
            <p:cNvSpPr/>
            <p:nvPr/>
          </p:nvSpPr>
          <p:spPr>
            <a:xfrm>
              <a:off x="2483768" y="1700808"/>
              <a:ext cx="3852664" cy="3737603"/>
            </a:xfrm>
            <a:prstGeom prst="ellipse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990063">
            <a:off x="-2264119" y="1075249"/>
            <a:ext cx="9003132" cy="121092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Сенсорная интеграция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75" y="6014475"/>
            <a:ext cx="26638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080275" y="1805327"/>
            <a:ext cx="3962936" cy="32364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трудности </a:t>
            </a:r>
          </a:p>
          <a:p>
            <a:pPr marL="0" indent="0" algn="ctr">
              <a:buNone/>
            </a:pP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5-10%</a:t>
            </a:r>
          </a:p>
          <a:p>
            <a:pPr marL="0" indent="0" algn="ctr">
              <a:buNone/>
            </a:pP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------------------------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нарушения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в обработке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5,3%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7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21390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000" b="1" i="1" u="sng" dirty="0" smtClean="0">
                <a:latin typeface="Georgia" panose="02040502050405020303" pitchFamily="18" charset="0"/>
              </a:rPr>
              <a:t>Гипер</a:t>
            </a:r>
            <a:r>
              <a:rPr lang="ru-RU" sz="3000" u="sng" dirty="0" smtClean="0">
                <a:latin typeface="Georgia" panose="02040502050405020303" pitchFamily="18" charset="0"/>
              </a:rPr>
              <a:t>чувствительность</a:t>
            </a:r>
            <a:r>
              <a:rPr lang="ru-RU" sz="3000" dirty="0" smtClean="0">
                <a:latin typeface="Georgia" panose="02040502050405020303" pitchFamily="18" charset="0"/>
              </a:rPr>
              <a:t>       </a:t>
            </a:r>
            <a:r>
              <a:rPr lang="ru-RU" sz="3000" b="1" i="1" u="sng" dirty="0" err="1" smtClean="0">
                <a:latin typeface="Georgia" panose="02040502050405020303" pitchFamily="18" charset="0"/>
              </a:rPr>
              <a:t>Гипо</a:t>
            </a:r>
            <a:r>
              <a:rPr lang="ru-RU" sz="3000" u="sng" dirty="0" err="1" smtClean="0">
                <a:latin typeface="Georgia" panose="02040502050405020303" pitchFamily="18" charset="0"/>
              </a:rPr>
              <a:t>чувствительность</a:t>
            </a:r>
            <a:endParaRPr lang="ru-RU" sz="3000" u="sng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19</a:t>
            </a:r>
            <a:r>
              <a:rPr lang="ru-RU" sz="2800" b="1" dirty="0">
                <a:solidFill>
                  <a:srgbClr val="0000CC"/>
                </a:solidFill>
                <a:latin typeface="Georgia" panose="02040502050405020303" pitchFamily="18" charset="0"/>
              </a:rPr>
              <a:t>%</a:t>
            </a:r>
            <a:r>
              <a:rPr lang="ru-RU" sz="2800" b="1" dirty="0">
                <a:latin typeface="Georgia" panose="02040502050405020303" pitchFamily="18" charset="0"/>
              </a:rPr>
              <a:t>	</a:t>
            </a:r>
            <a:r>
              <a:rPr lang="ru-RU" sz="2800" dirty="0">
                <a:latin typeface="Georgia" panose="02040502050405020303" pitchFamily="18" charset="0"/>
              </a:rPr>
              <a:t>			</a:t>
            </a:r>
            <a:r>
              <a:rPr lang="ru-RU" sz="2800" b="1" dirty="0">
                <a:latin typeface="Georgia" panose="02040502050405020303" pitchFamily="18" charset="0"/>
              </a:rPr>
              <a:t>  </a:t>
            </a:r>
            <a:r>
              <a:rPr lang="ru-RU" sz="2800" b="1" dirty="0" smtClean="0">
                <a:latin typeface="Georgia" panose="02040502050405020303" pitchFamily="18" charset="0"/>
              </a:rPr>
              <a:t>                                                </a:t>
            </a:r>
            <a:r>
              <a:rPr lang="ru-RU" sz="28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39%</a:t>
            </a:r>
            <a:endParaRPr lang="ru-RU" sz="2800" b="1" dirty="0">
              <a:solidFill>
                <a:srgbClr val="0000CC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Georgia" panose="02040502050405020303" pitchFamily="18" charset="0"/>
              </a:rPr>
              <a:t>		</a:t>
            </a:r>
            <a:endParaRPr lang="ru-RU" sz="2800" dirty="0">
              <a:latin typeface="Georgia" panose="02040502050405020303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06170" y="332656"/>
            <a:ext cx="1495608" cy="9361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36%</a:t>
            </a:r>
            <a:endParaRPr lang="ru-RU" sz="24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2" y="2031423"/>
            <a:ext cx="1005333" cy="1005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128" y="1769897"/>
            <a:ext cx="1190513" cy="11972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263" y="1991542"/>
            <a:ext cx="359485" cy="3594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128" y="2148534"/>
            <a:ext cx="994551" cy="9945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63" y="3212811"/>
            <a:ext cx="1533073" cy="14984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70" y="5236656"/>
            <a:ext cx="1459267" cy="12156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791" y="4424865"/>
            <a:ext cx="3625911" cy="18876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77" y="3212811"/>
            <a:ext cx="1098418" cy="11247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6964" y="2465976"/>
            <a:ext cx="56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1.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4847" y="2681420"/>
            <a:ext cx="47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2.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059" y="3405869"/>
            <a:ext cx="47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3.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0856" y="3793383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4.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7634" y="5848608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5.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14223" y="2120194"/>
            <a:ext cx="535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1.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94164" y="2542920"/>
            <a:ext cx="47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Georgia" panose="02040502050405020303" pitchFamily="18" charset="0"/>
              </a:rPr>
              <a:t>2</a:t>
            </a:r>
            <a:r>
              <a:rPr lang="ru-RU" sz="2400" b="1" dirty="0" smtClean="0">
                <a:latin typeface="Georgia" panose="02040502050405020303" pitchFamily="18" charset="0"/>
              </a:rPr>
              <a:t>.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45369" y="3201450"/>
            <a:ext cx="47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Georgia" panose="02040502050405020303" pitchFamily="18" charset="0"/>
              </a:rPr>
              <a:t>3</a:t>
            </a:r>
            <a:r>
              <a:rPr lang="ru-RU" sz="2400" b="1" dirty="0" smtClean="0">
                <a:latin typeface="Georgia" panose="02040502050405020303" pitchFamily="18" charset="0"/>
              </a:rPr>
              <a:t>.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45369" y="3989317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4.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88424" y="4523717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5.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7399" y="6150790"/>
            <a:ext cx="484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6.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70" y="2171284"/>
            <a:ext cx="1061929" cy="1061929"/>
          </a:xfrm>
          <a:prstGeom prst="rect">
            <a:avLst/>
          </a:prstGeom>
        </p:spPr>
      </p:pic>
      <p:sp>
        <p:nvSpPr>
          <p:cNvPr id="28" name="Правая фигурная скобка 27"/>
          <p:cNvSpPr/>
          <p:nvPr/>
        </p:nvSpPr>
        <p:spPr>
          <a:xfrm>
            <a:off x="6050284" y="3330252"/>
            <a:ext cx="537939" cy="116936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3287079"/>
            <a:ext cx="1455039" cy="121253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41" y="4413983"/>
            <a:ext cx="2798719" cy="209344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78" y="5271313"/>
            <a:ext cx="1638641" cy="136553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9553" y="6173154"/>
            <a:ext cx="2308082" cy="5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1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4653136"/>
            <a:ext cx="4104456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Магнитный лабиринт</a:t>
            </a:r>
            <a:br>
              <a:rPr lang="ru-RU" sz="2800" b="1" dirty="0" smtClean="0"/>
            </a:br>
            <a:r>
              <a:rPr lang="ru-RU" sz="2800" b="1" dirty="0" smtClean="0"/>
              <a:t>двойной (настольный)</a:t>
            </a:r>
            <a:endParaRPr lang="ru-RU" sz="2800" b="1" dirty="0"/>
          </a:p>
        </p:txBody>
      </p:sp>
      <p:pic>
        <p:nvPicPr>
          <p:cNvPr id="1026" name="Picture 2" descr="W:\ЧЕРНИКОВА\ФОТО ПРОДУКЦИИ\Маруся\ДФ_И Магнитный лабиринт двойной (настольный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640"/>
            <a:ext cx="5455521" cy="40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:\ЧЕРНИКОВА\ФОТО ПРОДУКЦИИ\Маруся\ДФ_И Магнитный лабиринт двойной (настольный)_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934" y="6093296"/>
            <a:ext cx="26638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3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Материал для формирования сенсорной культуры</a:t>
            </a:r>
            <a:endParaRPr lang="ru-RU" sz="3200" b="1" dirty="0">
              <a:solidFill>
                <a:srgbClr val="0000CC"/>
              </a:solidFill>
              <a:latin typeface="Georgia" panose="02040502050405020303" pitchFamily="18" charset="0"/>
            </a:endParaRPr>
          </a:p>
        </p:txBody>
      </p:sp>
      <p:pic>
        <p:nvPicPr>
          <p:cNvPr id="3074" name="Picture 2" descr="W:\ЧЕРНИКОВА\ФОТО ПРОДУКЦИИ\Маруся\ДФ_И Набор Цветные формы для диагностики и коррекции\FullSizeRender (2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86072"/>
            <a:ext cx="3349047" cy="23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W:\ЧЕРНИКОВА\ФОТО ПРОДУКЦИИ\Маруся\ДФ_И Сравни фигуры (4 формы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996952"/>
            <a:ext cx="5761754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:\ЧЕРНИКОВА\ФОТО ПРОДУКЦИИ\Маруся\ДФ_И Сравни фигуры (5 форм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345026"/>
            <a:ext cx="4495317" cy="337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:\ЧЕРНИКОВА\ФОТО ПРОДУКЦИИ\Маруся\ДФ_И Сравни фигуры (5 форм)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024336" cy="208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52" y="6202417"/>
            <a:ext cx="26638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1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580" y="5085184"/>
            <a:ext cx="8445624" cy="1143000"/>
          </a:xfrm>
        </p:spPr>
        <p:txBody>
          <a:bodyPr>
            <a:normAutofit/>
          </a:bodyPr>
          <a:lstStyle/>
          <a:p>
            <a:r>
              <a:rPr lang="ru-RU" sz="3000" b="1" dirty="0" smtClean="0"/>
              <a:t>Материалы для диагностического обследования (на основе досок </a:t>
            </a:r>
            <a:r>
              <a:rPr lang="ru-RU" sz="3000" b="1" dirty="0" err="1" smtClean="0"/>
              <a:t>Сегена</a:t>
            </a:r>
            <a:r>
              <a:rPr lang="ru-RU" sz="3000" b="1" dirty="0" smtClean="0"/>
              <a:t>)</a:t>
            </a:r>
            <a:endParaRPr lang="ru-RU" sz="3000" b="1" dirty="0"/>
          </a:p>
        </p:txBody>
      </p:sp>
      <p:pic>
        <p:nvPicPr>
          <p:cNvPr id="4098" name="Picture 2" descr="W:\ЧЕРНИКОВА\ФОТО ПРОДУКЦИИ\Маруся\для отправки регионам\ДФ_И Материалы для диагностического обследования, набор из 4-х штук №1 - №4 (на основе досок Сегена)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632"/>
            <a:ext cx="5709932" cy="42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:\ЧЕРНИКОВА\ФОТО ПРОДУКЦИИ\Маруся\матер для диагн обсл из 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6" y="2257388"/>
            <a:ext cx="5793503" cy="318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93296"/>
            <a:ext cx="26638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17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3312368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К.Л. Печора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W:\ЧЕРНИКОВА\ФОТО ПРОДУКЦИИ\Ekud\0702\EKUD 0702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44" y="221757"/>
            <a:ext cx="4896543" cy="487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:\ЧЕРНИКОВА\ФОТО ПРОДУКЦИИ\Ekud\0702\листы с геом.формам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13070"/>
            <a:ext cx="3168352" cy="23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W:\ЧЕРНИКОВА\ФОТО ПРОДУКЦИИ\Ekud\0702\МЕТОДИЧ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7" y="1539542"/>
            <a:ext cx="4036702" cy="513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5150">
            <a:off x="6807987" y="5633544"/>
            <a:ext cx="2211678" cy="49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82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200" b="1" dirty="0">
                <a:solidFill>
                  <a:srgbClr val="0000CC"/>
                </a:solidFill>
                <a:latin typeface="Georgia" panose="02040502050405020303" pitchFamily="18" charset="0"/>
              </a:rPr>
              <a:t>Инклюзивный кластер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4006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создание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условий </a:t>
            </a:r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для детей </a:t>
            </a:r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с детским церебральным параличом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3" y="3501008"/>
            <a:ext cx="4315814" cy="3236860"/>
          </a:xfrm>
          <a:prstGeom prst="rect">
            <a:avLst/>
          </a:prstGeom>
        </p:spPr>
      </p:pic>
      <p:pic>
        <p:nvPicPr>
          <p:cNvPr id="5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2204864"/>
            <a:ext cx="4862969" cy="375521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029703"/>
            <a:ext cx="26638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6891"/>
            <a:ext cx="3672408" cy="51718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Каталог </a:t>
            </a:r>
            <a:br>
              <a:rPr lang="ru-RU" sz="3600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«Инклюзивное образование»</a:t>
            </a:r>
            <a:endParaRPr lang="ru-RU" sz="36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2661337"/>
            <a:ext cx="44644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Georgia" panose="02040502050405020303" pitchFamily="18" charset="0"/>
              </a:rPr>
              <a:t>Каталог можно скачать на сайте в разделе «Каталоги»</a:t>
            </a:r>
          </a:p>
          <a:p>
            <a:pPr algn="ctr"/>
            <a:r>
              <a:rPr lang="en-US" sz="2800" u="sng" dirty="0">
                <a:solidFill>
                  <a:srgbClr val="0000CC"/>
                </a:solidFill>
              </a:rPr>
              <a:t>http://vdm.ru/catalogs/</a:t>
            </a:r>
            <a:endParaRPr lang="ru-RU" sz="2800" u="sng" dirty="0">
              <a:solidFill>
                <a:srgbClr val="0000CC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985" y="5805264"/>
            <a:ext cx="2664183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 algn="r"/>
            <a:r>
              <a:rPr lang="ru-RU" altLang="ru-RU" sz="3600" b="1" i="1" smtClean="0">
                <a:solidFill>
                  <a:srgbClr val="EE1A7A"/>
                </a:solidFill>
                <a:latin typeface="Times New Roman" pitchFamily="18" charset="0"/>
              </a:rPr>
              <a:t>Понять…</a:t>
            </a:r>
          </a:p>
          <a:p>
            <a:pPr algn="r"/>
            <a:r>
              <a:rPr lang="ru-RU" altLang="ru-RU" sz="3600" b="1" i="1" smtClean="0">
                <a:solidFill>
                  <a:srgbClr val="EE1A7A"/>
                </a:solidFill>
                <a:latin typeface="Times New Roman" pitchFamily="18" charset="0"/>
              </a:rPr>
              <a:t>Принять… </a:t>
            </a:r>
          </a:p>
          <a:p>
            <a:pPr algn="r"/>
            <a:r>
              <a:rPr lang="ru-RU" altLang="ru-RU" sz="3600" b="1" i="1" smtClean="0">
                <a:solidFill>
                  <a:srgbClr val="EE1A7A"/>
                </a:solidFill>
                <a:latin typeface="Times New Roman" pitchFamily="18" charset="0"/>
              </a:rPr>
              <a:t>Признать…</a:t>
            </a:r>
          </a:p>
        </p:txBody>
      </p:sp>
      <p:pic>
        <p:nvPicPr>
          <p:cNvPr id="11268" name="Picture 4" descr="163 коп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4608512" cy="355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6253163"/>
            <a:ext cx="26638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884544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CC"/>
                </a:solidFill>
                <a:latin typeface="Georgia" panose="02040502050405020303" pitchFamily="18" charset="0"/>
              </a:rPr>
              <a:t>Обучение и развитие ребенка всегда происходит в определенных условиях, которые могут облегчать или затруднять организованные педагогические 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13760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6145" y="2780928"/>
            <a:ext cx="2524163" cy="32504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Законодательные основы</a:t>
            </a:r>
            <a:endParaRPr lang="ru-RU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71184"/>
            <a:ext cx="7200800" cy="549400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4500" dirty="0">
                <a:latin typeface="Georgia" panose="02040502050405020303" pitchFamily="18" charset="0"/>
              </a:rPr>
              <a:t>р</a:t>
            </a:r>
            <a:r>
              <a:rPr lang="ru-RU" sz="4500" dirty="0" smtClean="0">
                <a:latin typeface="Georgia" panose="02040502050405020303" pitchFamily="18" charset="0"/>
              </a:rPr>
              <a:t>авный доступ;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п</a:t>
            </a:r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раво на инклюзивное образование;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4000" dirty="0">
                <a:latin typeface="Georgia" panose="02040502050405020303" pitchFamily="18" charset="0"/>
              </a:rPr>
              <a:t>п</a:t>
            </a:r>
            <a:r>
              <a:rPr lang="ru-RU" sz="4000" dirty="0" smtClean="0">
                <a:latin typeface="Georgia" panose="02040502050405020303" pitchFamily="18" charset="0"/>
              </a:rPr>
              <a:t>о месту жительства;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в</a:t>
            </a:r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ыбор образовательного учреждения и формы обучения;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altLang="ru-RU" sz="4000" dirty="0" smtClean="0">
                <a:latin typeface="Georgia" panose="02040502050405020303" pitchFamily="18" charset="0"/>
              </a:rPr>
              <a:t>учитываются разнообразие </a:t>
            </a:r>
            <a:r>
              <a:rPr lang="ru-RU" altLang="ru-RU" sz="4000" u="sng" dirty="0">
                <a:latin typeface="Georgia" panose="02040502050405020303" pitchFamily="18" charset="0"/>
              </a:rPr>
              <a:t>особых образовательных потребностей </a:t>
            </a:r>
            <a:r>
              <a:rPr lang="ru-RU" altLang="ru-RU" sz="4000" dirty="0">
                <a:latin typeface="Georgia" panose="02040502050405020303" pitchFamily="18" charset="0"/>
              </a:rPr>
              <a:t>и индивидуальных </a:t>
            </a:r>
            <a:r>
              <a:rPr lang="ru-RU" altLang="ru-RU" sz="4000" dirty="0" smtClean="0">
                <a:latin typeface="Georgia" panose="02040502050405020303" pitchFamily="18" charset="0"/>
              </a:rPr>
              <a:t>возможностей;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alt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образование детей-инвалидов в </a:t>
            </a:r>
            <a:r>
              <a:rPr lang="ru-RU" alt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соответствии с индивидуальной программой реабилитации</a:t>
            </a:r>
            <a:r>
              <a:rPr lang="en-US" alt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 (</a:t>
            </a:r>
            <a:r>
              <a:rPr lang="ru-RU" alt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ИПР</a:t>
            </a:r>
            <a:r>
              <a:rPr lang="ru-RU" alt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).</a:t>
            </a:r>
            <a:endParaRPr lang="ru-RU" altLang="ru-RU" sz="4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3000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145" y="5977622"/>
            <a:ext cx="2664183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0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Co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36712"/>
            <a:ext cx="4715121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922644" y="336788"/>
            <a:ext cx="4441444" cy="496442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mc-edu@vdm.ru</a:t>
            </a:r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Москва</a:t>
            </a:r>
            <a:b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495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392-76-54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(495) 646-01-40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многокан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.)</a:t>
            </a:r>
            <a:b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4283968" y="338753"/>
            <a:ext cx="38739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www.vdm.ru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874" y="5900141"/>
            <a:ext cx="2664183" cy="597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" y="1046639"/>
            <a:ext cx="1798637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5661248"/>
            <a:ext cx="6029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Спасибо за внимание!</a:t>
            </a:r>
            <a:endParaRPr lang="ru-RU" sz="3600" b="1" i="1" u="sng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0123" y="5070518"/>
            <a:ext cx="4493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40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anose="02040502050405020303" pitchFamily="18" charset="0"/>
              </a:rPr>
              <a:t>www.eltiland.ru</a:t>
            </a:r>
            <a:endParaRPr lang="ru-RU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0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99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4" grpId="0"/>
      <p:bldP spid="860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</a:rPr>
              <a:t>Федеральный закон от 29.12.2012 №273-ФЗ </a:t>
            </a:r>
            <a:b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</a:rPr>
              <a:t>«Об образовании в Российской федерации»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</a:rPr>
            </a:br>
            <a:endParaRPr lang="ru-RU" altLang="ru-RU" sz="2800" b="1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96752"/>
            <a:ext cx="8712968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Статья </a:t>
            </a:r>
            <a:r>
              <a:rPr lang="ru-RU" altLang="ru-RU" sz="24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48.</a:t>
            </a:r>
          </a:p>
          <a:p>
            <a:pPr marL="0" indent="0" algn="ctr">
              <a:buNone/>
            </a:pPr>
            <a:r>
              <a:rPr lang="ru-RU" altLang="ru-RU" sz="28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Обязанности </a:t>
            </a:r>
            <a:r>
              <a:rPr lang="ru-RU" altLang="ru-RU" sz="28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и ответственность педагогических </a:t>
            </a:r>
            <a:r>
              <a:rPr lang="ru-RU" altLang="ru-RU" sz="28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работников.</a:t>
            </a:r>
          </a:p>
          <a:p>
            <a:pPr marL="0" indent="0">
              <a:buNone/>
            </a:pPr>
            <a:r>
              <a:rPr lang="ru-RU" altLang="ru-RU" sz="2400" b="1" dirty="0">
                <a:solidFill>
                  <a:srgbClr val="0000CC"/>
                </a:solidFill>
                <a:latin typeface="Georgia" panose="02040502050405020303" pitchFamily="18" charset="0"/>
              </a:rPr>
              <a:t>	</a:t>
            </a:r>
            <a:r>
              <a:rPr lang="ru-RU" alt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2400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Педагогические работники обязаны:</a:t>
            </a:r>
          </a:p>
          <a:p>
            <a:pPr marL="0" indent="0">
              <a:buNone/>
            </a:pPr>
            <a:r>
              <a:rPr lang="ru-RU" altLang="ru-RU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учитывать особенности психофизического развития обучающихся и состояние их здоровья, </a:t>
            </a:r>
            <a:r>
              <a:rPr lang="ru-RU" altLang="ru-RU" sz="2800" u="sng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соблюдать специальные условия, необходимые для получения образования лицами с ограниченными возможностями здоровья,</a:t>
            </a:r>
            <a:r>
              <a:rPr lang="ru-RU" altLang="ru-RU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взаимодействовать при необходимости с медицинскими организациями.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6093296"/>
            <a:ext cx="2664183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9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1763688" y="1196752"/>
            <a:ext cx="6912768" cy="72008"/>
          </a:xfrm>
        </p:spPr>
        <p:txBody>
          <a:bodyPr>
            <a:normAutofit fontScale="90000"/>
          </a:bodyPr>
          <a:lstStyle/>
          <a:p>
            <a:pPr algn="r">
              <a:lnSpc>
                <a:spcPct val="120000"/>
              </a:lnSpc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</a:rPr>
              <a:t>Федеральный закон от 29.12.2012 №273-ФЗ </a:t>
            </a:r>
            <a:b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</a:rPr>
              <a:t>«Об образовании в Российской федерации»</a:t>
            </a:r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altLang="ru-RU" sz="2800" i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ru-RU" altLang="ru-RU" sz="2800" i="1" dirty="0" smtClean="0">
                <a:solidFill>
                  <a:srgbClr val="002060"/>
                </a:solidFill>
                <a:latin typeface="Times New Roman" pitchFamily="18" charset="0"/>
              </a:rPr>
            </a:br>
            <a:endParaRPr lang="ru-RU" altLang="ru-RU" sz="2800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196752"/>
            <a:ext cx="8569325" cy="5400898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ru-RU" altLang="ru-RU" sz="2800" b="1" i="1" dirty="0" smtClean="0">
                <a:solidFill>
                  <a:srgbClr val="0000CC"/>
                </a:solidFill>
                <a:latin typeface="Times New Roman" pitchFamily="18" charset="0"/>
              </a:rPr>
              <a:t>статья 79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dirty="0" smtClean="0">
                <a:solidFill>
                  <a:srgbClr val="0000CC"/>
                </a:solidFill>
              </a:rPr>
              <a:t>	… </a:t>
            </a:r>
            <a:r>
              <a:rPr lang="ru-RU" altLang="ru-RU" b="1" dirty="0" smtClean="0">
                <a:solidFill>
                  <a:srgbClr val="0000CC"/>
                </a:solidFill>
              </a:rPr>
              <a:t>условия для глухих, слабослышащих, позднооглохших, слепых, слабовидящих. С тяжелыми нарушениями речи, с нарушениями опорно-двигательного аппарата, с задержкой психического развития, с умственной отсталостью, с расстройствами аутистического спектра (РАС), со сложными дефектами и других обучающихся с ограниченными возможностями здоровья.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6261100"/>
            <a:ext cx="26638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02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u="sng" dirty="0" smtClean="0">
                <a:solidFill>
                  <a:srgbClr val="FF0000"/>
                </a:solidFill>
              </a:rPr>
              <a:t>Интенсивно </a:t>
            </a:r>
            <a:r>
              <a:rPr lang="ru-RU" b="1" u="sng" dirty="0" smtClean="0">
                <a:solidFill>
                  <a:srgbClr val="FF0000"/>
                </a:solidFill>
              </a:rPr>
              <a:t>возрастают!</a:t>
            </a:r>
            <a:br>
              <a:rPr lang="ru-RU" b="1" u="sng" dirty="0" smtClean="0">
                <a:solidFill>
                  <a:srgbClr val="FF0000"/>
                </a:solidFill>
              </a:rPr>
            </a:b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052736"/>
            <a:ext cx="7776864" cy="561662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врожденные аномалии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болезни кожи,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болезни нервной системы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психические расстройства и расстройства в поведении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костно-мышечной системы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соединительной ткани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Georgia" panose="02040502050405020303" pitchFamily="18" charset="0"/>
              </a:rPr>
              <a:t>крови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системы кровообращения,</a:t>
            </a:r>
          </a:p>
          <a:p>
            <a:r>
              <a:rPr lang="ru-RU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Последствия воздействия внешних причин!</a:t>
            </a:r>
          </a:p>
          <a:p>
            <a:pPr marL="0" indent="0" algn="r">
              <a:buNone/>
            </a:pPr>
            <a:r>
              <a:rPr lang="ru-RU" sz="2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«Научный центр здоровья детей»</a:t>
            </a:r>
            <a:endParaRPr lang="ru-RU" sz="2600" b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237311"/>
            <a:ext cx="2304256" cy="51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4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8722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Влияние на психику </a:t>
            </a:r>
            <a:br>
              <a:rPr lang="ru-RU" sz="3200" b="1" dirty="0" smtClean="0">
                <a:solidFill>
                  <a:srgbClr val="0000CC"/>
                </a:solidFill>
              </a:rPr>
            </a:br>
            <a:r>
              <a:rPr lang="ru-RU" sz="3200" b="1" dirty="0" smtClean="0">
                <a:solidFill>
                  <a:srgbClr val="0000CC"/>
                </a:solidFill>
              </a:rPr>
              <a:t>современного ребенка факторов изменяющейся</a:t>
            </a:r>
            <a:r>
              <a:rPr lang="ru-RU" sz="3200" b="1" dirty="0">
                <a:solidFill>
                  <a:srgbClr val="0000CC"/>
                </a:solidFill>
              </a:rPr>
              <a:t> </a:t>
            </a:r>
            <a:r>
              <a:rPr lang="ru-RU" sz="3200" b="1" dirty="0" smtClean="0">
                <a:solidFill>
                  <a:srgbClr val="0000CC"/>
                </a:solidFill>
              </a:rPr>
              <a:t>внешней среды</a:t>
            </a:r>
            <a:endParaRPr lang="ru-RU" sz="3200" b="1" dirty="0">
              <a:solidFill>
                <a:srgbClr val="0000CC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800628"/>
            <a:ext cx="3672408" cy="2512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4124" y="6165304"/>
            <a:ext cx="666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«Сенсорная </a:t>
            </a:r>
            <a:r>
              <a:rPr lang="ru-RU" sz="2800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оборонительность</a:t>
            </a: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!»</a:t>
            </a:r>
            <a:endParaRPr lang="ru-RU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402451" y="1923494"/>
            <a:ext cx="3024336" cy="1122511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Дыхание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4860033" y="1923494"/>
            <a:ext cx="4140234" cy="1122511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Сновидения, бессонница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Облако 8"/>
          <p:cNvSpPr/>
          <p:nvPr/>
        </p:nvSpPr>
        <p:spPr>
          <a:xfrm flipH="1">
            <a:off x="251519" y="5157192"/>
            <a:ext cx="4608514" cy="1159579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Агрессивность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5797167" y="4708851"/>
            <a:ext cx="3024336" cy="1122511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Страх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39" y="172328"/>
            <a:ext cx="26638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86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28" y="3157089"/>
            <a:ext cx="2304928" cy="2410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220" y="3318124"/>
            <a:ext cx="1992192" cy="20885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8377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Здоровые дети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95" y="3822180"/>
            <a:ext cx="1513582" cy="158453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80" y="1215969"/>
            <a:ext cx="3020507" cy="1930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5510658"/>
            <a:ext cx="1120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Georgia" panose="02040502050405020303" pitchFamily="18" charset="0"/>
              </a:rPr>
              <a:t>10-12%</a:t>
            </a:r>
            <a:endParaRPr lang="ru-RU" sz="2000" b="1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5736" y="5526235"/>
            <a:ext cx="67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8</a:t>
            </a:r>
            <a:r>
              <a:rPr lang="ru-RU" b="1" dirty="0" smtClean="0">
                <a:latin typeface="Georgia" panose="02040502050405020303" pitchFamily="18" charset="0"/>
              </a:rPr>
              <a:t>%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6731" y="5495457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Georgia" panose="02040502050405020303" pitchFamily="18" charset="0"/>
              </a:rPr>
              <a:t>5%</a:t>
            </a:r>
            <a:endParaRPr lang="ru-RU" sz="2000" b="1" dirty="0"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104830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anose="02040502050405020303" pitchFamily="18" charset="0"/>
              </a:rPr>
              <a:t>6-7 лет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3375" y="2924944"/>
            <a:ext cx="324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Georgia" panose="02040502050405020303" pitchFamily="18" charset="0"/>
              </a:rPr>
              <a:t>20% не готовы</a:t>
            </a:r>
          </a:p>
          <a:p>
            <a:endParaRPr lang="ru-RU" sz="2800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Georgia" panose="02040502050405020303" pitchFamily="18" charset="0"/>
              </a:rPr>
              <a:t>35% имеют хронические заболевания</a:t>
            </a:r>
            <a:endParaRPr lang="ru-RU" sz="2800" dirty="0">
              <a:latin typeface="Georgia" panose="02040502050405020303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924254" y="1548436"/>
            <a:ext cx="1200147" cy="1354799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 flipH="1" flipV="1">
            <a:off x="5868144" y="2237698"/>
            <a:ext cx="1224136" cy="10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1619672" y="5999513"/>
            <a:ext cx="6408712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Georgia" panose="02040502050405020303" pitchFamily="18" charset="0"/>
              </a:rPr>
              <a:t>20% </a:t>
            </a:r>
            <a:r>
              <a:rPr lang="ru-RU" sz="3200" b="1" dirty="0" err="1">
                <a:solidFill>
                  <a:srgbClr val="C00000"/>
                </a:solidFill>
                <a:latin typeface="Georgia" panose="02040502050405020303" pitchFamily="18" charset="0"/>
              </a:rPr>
              <a:t>внутришкольная</a:t>
            </a:r>
            <a:r>
              <a:rPr lang="ru-RU" sz="3200" b="1" dirty="0">
                <a:solidFill>
                  <a:srgbClr val="C00000"/>
                </a:solidFill>
                <a:latin typeface="Georgia" panose="02040502050405020303" pitchFamily="18" charset="0"/>
              </a:rPr>
              <a:t> среда</a:t>
            </a:r>
          </a:p>
        </p:txBody>
      </p:sp>
      <p:sp>
        <p:nvSpPr>
          <p:cNvPr id="22" name="Стрелка вверх 21"/>
          <p:cNvSpPr/>
          <p:nvPr/>
        </p:nvSpPr>
        <p:spPr>
          <a:xfrm>
            <a:off x="4700397" y="2780928"/>
            <a:ext cx="231644" cy="3174213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0" y="6467641"/>
            <a:ext cx="1740681" cy="39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3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9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844824"/>
            <a:ext cx="73448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Georgia" panose="02040502050405020303" pitchFamily="18" charset="0"/>
              </a:rPr>
              <a:t>Основные принципы проектирования инклюзивной образовательной среды</a:t>
            </a:r>
            <a:endParaRPr lang="ru-RU" sz="4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6093296"/>
            <a:ext cx="2664183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2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f18934b68b5481f9d1e022169e815e3f15dcad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6768</TotalTime>
  <Words>520</Words>
  <Application>Microsoft Office PowerPoint</Application>
  <PresentationFormat>Экран (4:3)</PresentationFormat>
  <Paragraphs>191</Paragraphs>
  <Slides>30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                                             Ирина Ивановна  Казунина руководитель УМЦ ГК «ЭЛТИ-КУДИЦ», директор МОО  «Экспертиза для детей», Советник государственной  службы I класса                                                                            </vt:lpstr>
      <vt:lpstr>Нормативно-правовая база</vt:lpstr>
      <vt:lpstr>Законодательные основы</vt:lpstr>
      <vt:lpstr>Федеральный закон от 29.12.2012 №273-ФЗ  «Об образовании в Российской федерации» </vt:lpstr>
      <vt:lpstr>Федеральный закон от 29.12.2012 №273-ФЗ  «Об образовании в Российской федерации»  </vt:lpstr>
      <vt:lpstr>Интенсивно возрастают! </vt:lpstr>
      <vt:lpstr>Влияние на психику  современного ребенка факторов изменяющейся внешней среды</vt:lpstr>
      <vt:lpstr>Здоровые дети</vt:lpstr>
      <vt:lpstr>Презентация PowerPoint</vt:lpstr>
      <vt:lpstr>Основные принципы проектирования инклюзивной образовательной среды</vt:lpstr>
      <vt:lpstr>Презентация PowerPoint</vt:lpstr>
      <vt:lpstr>кукла-гермафродит</vt:lpstr>
      <vt:lpstr>Основные принципы проектирования инклюзивной образовательной среды</vt:lpstr>
      <vt:lpstr>Основные принципы проектирования инклюзивной образовательной среды</vt:lpstr>
      <vt:lpstr>Полисенсорное восприятие</vt:lpstr>
      <vt:lpstr>Основные принципы проектирования инклюзивной образовательной среды</vt:lpstr>
      <vt:lpstr>Основные принципы проектирования инклюзивной образовательной среды</vt:lpstr>
      <vt:lpstr>Основные принципы проектирования инклюзивной образовательной среды</vt:lpstr>
      <vt:lpstr>Основные принципы проектирования инклюзивной образовательной среды</vt:lpstr>
      <vt:lpstr>Сенсорная интеграция  </vt:lpstr>
      <vt:lpstr>Сенсорная интеграция</vt:lpstr>
      <vt:lpstr>Презентация PowerPoint</vt:lpstr>
      <vt:lpstr>Магнитный лабиринт двойной (настольный)</vt:lpstr>
      <vt:lpstr>Материал для формирования сенсорной культуры</vt:lpstr>
      <vt:lpstr>Материалы для диагностического обследования (на основе досок Сегена)</vt:lpstr>
      <vt:lpstr>К.Л. Печора</vt:lpstr>
      <vt:lpstr>Инклюзивный кластер</vt:lpstr>
      <vt:lpstr>Каталог  «Инклюзивное образование»</vt:lpstr>
      <vt:lpstr>Презентация PowerPoint</vt:lpstr>
      <vt:lpstr> e-mail: mc-edu@vdm.ru  Москва (495) 392-76-54 (495) 646-01-40 (многокан.)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iikazunina</dc:creator>
  <cp:lastModifiedBy>Admin</cp:lastModifiedBy>
  <cp:revision>529</cp:revision>
  <cp:lastPrinted>2017-03-10T14:50:31Z</cp:lastPrinted>
  <dcterms:created xsi:type="dcterms:W3CDTF">2015-05-24T10:15:51Z</dcterms:created>
  <dcterms:modified xsi:type="dcterms:W3CDTF">2017-10-17T17:23:41Z</dcterms:modified>
</cp:coreProperties>
</file>