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98" r:id="rId4"/>
    <p:sldId id="299" r:id="rId5"/>
    <p:sldId id="300" r:id="rId6"/>
    <p:sldId id="307" r:id="rId7"/>
    <p:sldId id="303" r:id="rId8"/>
    <p:sldId id="301" r:id="rId9"/>
    <p:sldId id="306" r:id="rId10"/>
    <p:sldId id="296" r:id="rId11"/>
    <p:sldId id="305" r:id="rId12"/>
    <p:sldId id="308" r:id="rId13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00" autoAdjust="0"/>
  </p:normalViewPr>
  <p:slideViewPr>
    <p:cSldViewPr>
      <p:cViewPr>
        <p:scale>
          <a:sx n="76" d="100"/>
          <a:sy n="76" d="100"/>
        </p:scale>
        <p:origin x="-162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42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7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ru-RU"/>
              <a:pPr/>
              <a:t>18.10.2017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7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9079741-D91A-468B-A015-A06318A5870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11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ru-R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ru-RU"/>
              <a:t>Сведения об авторе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96200" y="5791200"/>
            <a:ext cx="1371600" cy="1008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ru-RU"/>
              <a:pPr/>
              <a:t>18.10.2017</a:t>
            </a:fld>
            <a:endParaRPr kumimoji="0" lang="ru-RU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верху, 2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3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2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дгробные п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ru-RU" sz="1200"/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92797"/>
      </p:ext>
    </p:extLst>
  </p:cSld>
  <p:clrMapOvr>
    <a:masterClrMapping/>
  </p:clrMapOvr>
  <p:transition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015A-A12F-4EF0-ADE8-93337378C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54239"/>
      </p:ext>
    </p:extLst>
  </p:cSld>
  <p:clrMapOvr>
    <a:masterClrMapping/>
  </p:clrMapOvr>
  <p:transition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A31A-5C28-4EBB-AFF8-8BEB2E0EB7F4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0F90-5333-4093-9A15-E3AE4375E9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5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F17F374F-8F2E-42FC-B8C0-8EDFCA32CD96}" type="datetime1">
              <a:rPr kumimoji="0" lang="ru-RU" sz="1100"/>
              <a:pPr algn="r"/>
              <a:t>18.10.2017</a:t>
            </a:fld>
            <a:endParaRPr kumimoji="0" lang="ru-RU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A31A-5C28-4EBB-AFF8-8BEB2E0EB7F4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0F90-5333-4093-9A15-E3AE4375E9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06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78284"/>
      </p:ext>
    </p:extLst>
  </p:cSld>
  <p:clrMapOvr>
    <a:masterClrMapping/>
  </p:clrMapOvr>
  <p:transition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A31A-5C28-4EBB-AFF8-8BEB2E0EB7F4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0F90-5333-4093-9A15-E3AE4375E9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7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ru-RU"/>
              <a:pPr/>
              <a:t>18.10.2017</a:t>
            </a:fld>
            <a:endParaRPr kumimoji="0"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2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ru-RU"/>
              <a:pPr algn="r"/>
              <a:t>18.10.2017</a:t>
            </a:fld>
            <a:endParaRPr kumimoji="0" lang="ru-RU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ru-RU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ru-RU"/>
              <a:pPr algn="r"/>
              <a:t>18.10.2017</a:t>
            </a:fld>
            <a:endParaRPr kumimoji="0" lang="ru-RU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000"/>
            </a:lvl1pPr>
            <a:extLst/>
          </a:lstStyle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 sz="10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ru-RU" sz="10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ru-RU" sz="100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24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ru-RU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701118" cy="5334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dirty="0" smtClean="0">
                <a:solidFill>
                  <a:srgbClr val="FFFF00"/>
                </a:solidFill>
              </a:rPr>
              <a:t>Дошкольное отделение</a:t>
            </a:r>
            <a:endParaRPr lang="ru-RU" b="1" i="1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77550"/>
            <a:ext cx="6415102" cy="1937598"/>
          </a:xfrm>
        </p:spPr>
        <p:txBody>
          <a:bodyPr>
            <a:normAutofit/>
          </a:bodyPr>
          <a:lstStyle>
            <a:extLst/>
          </a:lstStyle>
          <a:p>
            <a:r>
              <a:rPr sz="1600" i="1" dirty="0" smtClean="0">
                <a:solidFill>
                  <a:srgbClr val="0070C0"/>
                </a:solidFill>
              </a:rPr>
              <a:t>Руководитель  </a:t>
            </a:r>
          </a:p>
          <a:p>
            <a:r>
              <a:rPr sz="1600" i="1" dirty="0" smtClean="0">
                <a:solidFill>
                  <a:srgbClr val="0070C0"/>
                </a:solidFill>
              </a:rPr>
              <a:t>психолого-педагогической службы 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к</a:t>
            </a:r>
            <a:r>
              <a:rPr sz="1600" i="1" dirty="0" err="1" smtClean="0">
                <a:solidFill>
                  <a:srgbClr val="0070C0"/>
                </a:solidFill>
              </a:rPr>
              <a:t>.п.н</a:t>
            </a:r>
            <a:r>
              <a:rPr sz="1600" i="1" dirty="0" smtClean="0">
                <a:solidFill>
                  <a:srgbClr val="0070C0"/>
                </a:solidFill>
              </a:rPr>
              <a:t>. Азизова Джавгарат Бадрузамановна</a:t>
            </a: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Описание: Описание: pt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16624"/>
            <a:ext cx="1259632" cy="11247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5436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000" dirty="0" smtClean="0">
                <a:solidFill>
                  <a:srgbClr val="FFFF00"/>
                </a:solidFill>
              </a:rPr>
              <a:t>Организация работы с детьми с ограниченными возможностями в государственном бюджетном образовательном учреждении </a:t>
            </a:r>
          </a:p>
          <a:p>
            <a:pPr algn="ctr"/>
            <a:r>
              <a:rPr sz="4000" dirty="0" smtClean="0">
                <a:solidFill>
                  <a:srgbClr val="FFFF00"/>
                </a:solidFill>
              </a:rPr>
              <a:t>г. Москвы </a:t>
            </a:r>
          </a:p>
          <a:p>
            <a:pPr algn="ctr"/>
            <a:r>
              <a:rPr sz="4000" dirty="0" smtClean="0">
                <a:solidFill>
                  <a:srgbClr val="FFFF00"/>
                </a:solidFill>
              </a:rPr>
              <a:t>Школа №324 "Жар-птица"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Ранняя помощь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04800" y="260648"/>
            <a:ext cx="8179654" cy="547670"/>
          </a:xfrm>
          <a:solidFill>
            <a:schemeClr val="accent6"/>
          </a:solidFill>
        </p:spPr>
        <p:txBody>
          <a:bodyPr anchor="ctr">
            <a:norm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ВЗАИМООБУЧЕНИЕ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C:\Users\Ram00\Downloads\IMG_88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30.05.17\фото\консульт\IMG_20170213_141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928934"/>
            <a:ext cx="1925529" cy="3429024"/>
          </a:xfrm>
          <a:prstGeom prst="rect">
            <a:avLst/>
          </a:prstGeom>
          <a:noFill/>
        </p:spPr>
      </p:pic>
      <p:pic>
        <p:nvPicPr>
          <p:cNvPr id="1026" name="Picture 2" descr="E:\30.05.17\фото\консульт\IMG_20170213_141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071546"/>
            <a:ext cx="4198206" cy="2357454"/>
          </a:xfrm>
          <a:prstGeom prst="rect">
            <a:avLst/>
          </a:prstGeom>
          <a:noFill/>
        </p:spPr>
      </p:pic>
      <p:pic>
        <p:nvPicPr>
          <p:cNvPr id="11" name="Содержимое 10" descr="C:\Users\Ram00\Downloads\IMG_8891.JPG"/>
          <p:cNvPicPr>
            <a:picLocks noGrp="1"/>
          </p:cNvPicPr>
          <p:nvPr>
            <p:ph sz="quarter" idx="1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71546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Ram00\Downloads\IMG_88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482" y="3662124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29" y="6093296"/>
            <a:ext cx="847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Оксана\Desktop\ФИЛЬМ И ФОТО для круглого стола ЛЕКОТЕКА ИНКЛЮЗИЯ\DSCN7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2376264" cy="3240360"/>
          </a:xfrm>
          <a:prstGeom prst="rect">
            <a:avLst/>
          </a:prstGeom>
          <a:noFill/>
        </p:spPr>
      </p:pic>
      <p:pic>
        <p:nvPicPr>
          <p:cNvPr id="12" name="Picture 21" descr="IMG_24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09120"/>
            <a:ext cx="240461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23528" y="1124744"/>
            <a:ext cx="30243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Trebuchet MS" pitchFamily="34" charset="0"/>
              </a:rPr>
              <a:t>Помещения</a:t>
            </a:r>
            <a:r>
              <a:rPr lang="ru-RU" sz="2000" b="1" i="1" dirty="0">
                <a:solidFill>
                  <a:srgbClr val="002060"/>
                </a:solidFill>
                <a:latin typeface="Trebuchet MS" pitchFamily="34" charset="0"/>
              </a:rPr>
              <a:t>:</a:t>
            </a:r>
          </a:p>
          <a:p>
            <a:pPr>
              <a:lnSpc>
                <a:spcPct val="100000"/>
              </a:lnSpc>
              <a:buSzPct val="91000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Групповые помещения;</a:t>
            </a:r>
          </a:p>
          <a:p>
            <a:pPr lvl="0">
              <a:buSzPct val="91000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Кабинеты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изостудия, кик, конструирования, </a:t>
            </a:r>
            <a:r>
              <a:rPr lang="ru-RU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лекотека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английского языка, специалистов;</a:t>
            </a:r>
          </a:p>
          <a:p>
            <a:pPr>
              <a:lnSpc>
                <a:spcPct val="100000"/>
              </a:lnSpc>
              <a:buSzPct val="91000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Музыкальный зал, театральная студия;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91000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Бассейн, каток, физкультурный зал; </a:t>
            </a:r>
          </a:p>
          <a:p>
            <a:pPr marL="342900" lvl="0" indent="-342900">
              <a:spcBef>
                <a:spcPct val="20000"/>
              </a:spcBef>
              <a:buBlip>
                <a:blip r:embed="rId5"/>
              </a:buBlip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Информационный центр        (библиотека);</a:t>
            </a:r>
          </a:p>
          <a:p>
            <a:pPr marL="342900" lvl="0" indent="-342900">
              <a:spcBef>
                <a:spcPct val="20000"/>
              </a:spcBef>
              <a:buBlip>
                <a:blip r:embed="rId5"/>
              </a:buBlip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Экологическая комната;</a:t>
            </a:r>
          </a:p>
          <a:p>
            <a:pPr marL="342900" lvl="0" indent="-342900">
              <a:spcBef>
                <a:spcPct val="20000"/>
              </a:spcBef>
              <a:buBlip>
                <a:blip r:embed="rId5"/>
              </a:buBlip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Методический кабинет;</a:t>
            </a:r>
          </a:p>
          <a:p>
            <a:pPr marL="342900" lvl="0" indent="-342900">
              <a:spcBef>
                <a:spcPct val="20000"/>
              </a:spcBef>
              <a:buBlip>
                <a:blip r:embed="rId5"/>
              </a:buBlip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 (групповые площадки, метеостанция,  спорт- площадка, огород, цветники)</a:t>
            </a:r>
          </a:p>
          <a:p>
            <a:pPr>
              <a:lnSpc>
                <a:spcPct val="100000"/>
              </a:lnSpc>
              <a:buSzPct val="91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z="2000" dirty="0">
              <a:latin typeface="Trebuchet MS" pitchFamily="34" charset="0"/>
            </a:endParaRPr>
          </a:p>
        </p:txBody>
      </p:sp>
      <p:pic>
        <p:nvPicPr>
          <p:cNvPr id="5122" name="Picture 2" descr="C:\Users\Оксана\Desktop\ФИЛЬМ И ФОТО для круглого стола ЛЕКОТЕКА ИНКЛЮЗИЯ\DSC022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2552284" cy="2232248"/>
          </a:xfrm>
          <a:prstGeom prst="rect">
            <a:avLst/>
          </a:prstGeom>
          <a:noFill/>
        </p:spPr>
      </p:pic>
      <p:pic>
        <p:nvPicPr>
          <p:cNvPr id="8" name="Picture 2" descr="C:\Users\Оксана\Desktop\инклюзивная практика\ИНКЛЮЗИЯ 2\материалы для конференции. ИЮНЬ\фото_лекотека\фото весенний досуг\IMG_21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124744"/>
            <a:ext cx="2560284" cy="244827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7960884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СОЗДАНИЕ УСЛОВИЙ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75482"/>
            <a:ext cx="847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260648"/>
            <a:ext cx="60325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9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701118" cy="5334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dirty="0" smtClean="0">
                <a:solidFill>
                  <a:srgbClr val="FFFF00"/>
                </a:solidFill>
              </a:rPr>
              <a:t>Дошкольное отделение</a:t>
            </a:r>
            <a:endParaRPr lang="ru-RU" b="1" i="1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77550"/>
            <a:ext cx="6415102" cy="1937598"/>
          </a:xfrm>
        </p:spPr>
        <p:txBody>
          <a:bodyPr>
            <a:normAutofit/>
          </a:bodyPr>
          <a:lstStyle>
            <a:extLst/>
          </a:lstStyle>
          <a:p>
            <a:r>
              <a:rPr sz="1600" i="1" dirty="0" smtClean="0">
                <a:solidFill>
                  <a:srgbClr val="0070C0"/>
                </a:solidFill>
              </a:rPr>
              <a:t>Руководитель  </a:t>
            </a:r>
          </a:p>
          <a:p>
            <a:r>
              <a:rPr sz="1600" i="1" dirty="0" smtClean="0">
                <a:solidFill>
                  <a:srgbClr val="0070C0"/>
                </a:solidFill>
              </a:rPr>
              <a:t>психолого-педагогической службы </a:t>
            </a:r>
          </a:p>
          <a:p>
            <a:r>
              <a:rPr lang="ru-RU" sz="1600" i="1" dirty="0" err="1" smtClean="0">
                <a:solidFill>
                  <a:srgbClr val="0070C0"/>
                </a:solidFill>
              </a:rPr>
              <a:t>к</a:t>
            </a:r>
            <a:r>
              <a:rPr sz="1600" i="1" dirty="0" err="1" smtClean="0">
                <a:solidFill>
                  <a:srgbClr val="0070C0"/>
                </a:solidFill>
              </a:rPr>
              <a:t>.п.н</a:t>
            </a:r>
            <a:r>
              <a:rPr sz="1600" i="1" dirty="0" smtClean="0">
                <a:solidFill>
                  <a:srgbClr val="0070C0"/>
                </a:solidFill>
              </a:rPr>
              <a:t>. Азизова Джавгарат Бадрузамановна</a:t>
            </a: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Описание: Описание: pt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16624"/>
            <a:ext cx="1259632" cy="11247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5436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000" dirty="0" smtClean="0">
                <a:solidFill>
                  <a:srgbClr val="FFFF00"/>
                </a:solidFill>
              </a:rPr>
              <a:t>Организация работы с детьми с ограниченными возможностями в государственном бюджетном образовательном учреждении </a:t>
            </a:r>
          </a:p>
          <a:p>
            <a:pPr algn="ctr"/>
            <a:r>
              <a:rPr sz="4000" dirty="0" smtClean="0">
                <a:solidFill>
                  <a:srgbClr val="FFFF00"/>
                </a:solidFill>
              </a:rPr>
              <a:t>г. Москвы </a:t>
            </a:r>
          </a:p>
          <a:p>
            <a:pPr algn="ctr"/>
            <a:r>
              <a:rPr sz="4000" dirty="0" smtClean="0">
                <a:solidFill>
                  <a:srgbClr val="FFFF00"/>
                </a:solidFill>
              </a:rPr>
              <a:t>Школа №324 "Жар-птица"</a:t>
            </a:r>
          </a:p>
        </p:txBody>
      </p:sp>
    </p:spTree>
    <p:extLst>
      <p:ext uri="{BB962C8B-B14F-4D97-AF65-F5344CB8AC3E}">
        <p14:creationId xmlns:p14="http://schemas.microsoft.com/office/powerpoint/2010/main" val="422330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писание: Описание: pt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64" y="6093296"/>
            <a:ext cx="670176" cy="72008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Ранняя помощь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8050366" cy="1047736"/>
          </a:xfrm>
          <a:solidFill>
            <a:schemeClr val="accent6"/>
          </a:solidFill>
        </p:spPr>
        <p:txBody>
          <a:bodyPr anchor="ctr">
            <a:normAutofit/>
          </a:bodyPr>
          <a:lstStyle/>
          <a:p>
            <a:pPr algn="ctr"/>
            <a:r>
              <a:rPr sz="2400" dirty="0" smtClean="0">
                <a:solidFill>
                  <a:srgbClr val="FFFF00"/>
                </a:solidFill>
              </a:rPr>
              <a:t>Реализация инклюзивной практики в ГБОУ Школа № 324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323528" y="1556792"/>
            <a:ext cx="3962400" cy="504056"/>
          </a:xfrm>
          <a:solidFill>
            <a:schemeClr val="accent6"/>
          </a:solidFill>
        </p:spPr>
        <p:txBody>
          <a:bodyPr anchor="ctr">
            <a:noAutofit/>
          </a:bodyPr>
          <a:lstStyle/>
          <a:p>
            <a:r>
              <a:rPr sz="1400" dirty="0" smtClean="0">
                <a:solidFill>
                  <a:srgbClr val="FFFF00"/>
                </a:solidFill>
              </a:rPr>
              <a:t>Дошкольное отделение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8"/>
          </p:nvPr>
        </p:nvSpPr>
        <p:spPr>
          <a:xfrm>
            <a:off x="395536" y="2357430"/>
            <a:ext cx="3924022" cy="215169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sz="1600" b="1" dirty="0" smtClean="0"/>
              <a:t>Группы общеобразовательной направленности реализующие инклюзивную практику</a:t>
            </a:r>
          </a:p>
          <a:p>
            <a:pPr>
              <a:buFontTx/>
              <a:buChar char="-"/>
            </a:pPr>
            <a:endParaRPr sz="800" b="1" dirty="0" smtClean="0"/>
          </a:p>
          <a:p>
            <a:pPr>
              <a:buFontTx/>
              <a:buChar char="-"/>
            </a:pPr>
            <a:r>
              <a:rPr sz="1600" b="1" dirty="0" smtClean="0"/>
              <a:t> 2 группы компенсирующей направленности для детей с нарушением зрения</a:t>
            </a:r>
          </a:p>
          <a:p>
            <a:pPr>
              <a:buFontTx/>
              <a:buChar char="-"/>
            </a:pPr>
            <a:endParaRPr sz="800" b="1" dirty="0" smtClean="0"/>
          </a:p>
          <a:p>
            <a:pPr>
              <a:buFontTx/>
              <a:buChar char="-"/>
            </a:pPr>
            <a:r>
              <a:rPr lang="ru-RU" sz="1600" b="1" dirty="0" smtClean="0"/>
              <a:t>Г</a:t>
            </a:r>
            <a:r>
              <a:rPr sz="1600" b="1" dirty="0" smtClean="0"/>
              <a:t>руппа кратковременного пребывания для детей с ОВЗ</a:t>
            </a:r>
          </a:p>
          <a:p>
            <a:pPr>
              <a:buFontTx/>
              <a:buChar char="-"/>
            </a:pPr>
            <a:endParaRPr sz="800" b="1" dirty="0" smtClean="0"/>
          </a:p>
          <a:p>
            <a:pPr>
              <a:buFontTx/>
              <a:buChar char="-"/>
            </a:pPr>
            <a:endParaRPr lang="ru-RU" sz="1600" b="1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3"/>
          </p:nvPr>
        </p:nvSpPr>
        <p:spPr>
          <a:xfrm>
            <a:off x="4381028" y="1556792"/>
            <a:ext cx="3965448" cy="504056"/>
          </a:xfrm>
          <a:solidFill>
            <a:schemeClr val="accent6"/>
          </a:solidFill>
        </p:spPr>
        <p:txBody>
          <a:bodyPr anchor="ctr">
            <a:no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С</a:t>
            </a:r>
            <a:r>
              <a:rPr sz="1400" dirty="0" smtClean="0">
                <a:solidFill>
                  <a:srgbClr val="FFFF00"/>
                </a:solidFill>
              </a:rPr>
              <a:t>остав службы психолого-педагогического сопровождения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24"/>
          </p:nvPr>
        </p:nvSpPr>
        <p:spPr>
          <a:xfrm>
            <a:off x="4355976" y="2348880"/>
            <a:ext cx="3857652" cy="1928826"/>
          </a:xfrm>
        </p:spPr>
        <p:txBody>
          <a:bodyPr/>
          <a:lstStyle/>
          <a:p>
            <a:r>
              <a:rPr sz="1600" b="1" dirty="0" smtClean="0"/>
              <a:t>-Учителя-логопеды -  7;</a:t>
            </a:r>
          </a:p>
          <a:p>
            <a:r>
              <a:rPr sz="1600" b="1" dirty="0" smtClean="0"/>
              <a:t>-Педагоги-психологи -  6;</a:t>
            </a:r>
          </a:p>
          <a:p>
            <a:r>
              <a:rPr lang="ru-RU" sz="1600" b="1" dirty="0" smtClean="0"/>
              <a:t>-У</a:t>
            </a:r>
            <a:r>
              <a:rPr sz="1600" b="1" dirty="0" smtClean="0"/>
              <a:t>чителя </a:t>
            </a:r>
            <a:r>
              <a:rPr lang="ru-RU" sz="1600" b="1" dirty="0" smtClean="0"/>
              <a:t>–</a:t>
            </a:r>
            <a:r>
              <a:rPr sz="1600" b="1" dirty="0" smtClean="0"/>
              <a:t> дефектологи </a:t>
            </a:r>
            <a:r>
              <a:rPr lang="ru-RU" sz="1600" b="1" dirty="0" smtClean="0"/>
              <a:t>–</a:t>
            </a:r>
            <a:r>
              <a:rPr sz="1600" b="1" dirty="0" smtClean="0"/>
              <a:t> 3; </a:t>
            </a:r>
            <a:r>
              <a:rPr lang="ru-RU" sz="1800" b="1" i="1" dirty="0" smtClean="0"/>
              <a:t> </a:t>
            </a:r>
            <a:r>
              <a:rPr lang="ru-RU" sz="1600" b="1" i="1" dirty="0" smtClean="0"/>
              <a:t>Социальный педагог -1.</a:t>
            </a:r>
            <a:endParaRPr sz="1600" b="1" i="1" dirty="0" smtClean="0"/>
          </a:p>
          <a:p>
            <a:endParaRPr sz="1800" i="1" dirty="0" smtClean="0"/>
          </a:p>
          <a:p>
            <a:endParaRPr lang="ru-RU" i="1" dirty="0"/>
          </a:p>
        </p:txBody>
      </p:sp>
      <p:pic>
        <p:nvPicPr>
          <p:cNvPr id="10" name="Рисунок 9" descr="C:\Users\1\Desktop\сайт Ира\IMG_17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328614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Дом\Downloads\IMG_51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04" y="4433647"/>
            <a:ext cx="3269360" cy="217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а сайт ЛЕКОТЕКА\фотографии\Детский сад. Лекот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799934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Ранняя помощь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8863"/>
            <a:ext cx="847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7776864" cy="648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Коррекционное образование – важная часть развитой системы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6104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а сайт ЛЕКОТЕКА\фотографии\Детский сад. Бассейн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01" y="1124743"/>
            <a:ext cx="7888115" cy="489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8863"/>
            <a:ext cx="847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7776864" cy="5760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МЫ ПЛАВАЕМ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332656"/>
            <a:ext cx="60325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65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12" descr="C:\Documents and Settings\272\Рабочий стол\лекотека 2\праздник осени\IMG_64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214710" cy="241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C:\Users\Оксана\Desktop\ФИЛЬМ И ФОТО для круглого стола ЛЕКОТЕКА ИНКЛЮЗИЯ\Джака фото сад\IMG_175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3717032"/>
            <a:ext cx="3321867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Оксана\Desktop\ФИЛЬМ И ФОТО для круглого стола ЛЕКОТЕКА ИНКЛЮЗИЯ\Джака фото сад\IMG_19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89040"/>
            <a:ext cx="3317497" cy="207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1\Desktop\сайт Ира\IMG_17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908720"/>
            <a:ext cx="328614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93296"/>
            <a:ext cx="847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7632848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ИГРАЕМ И ТАНЦУЕМ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424" y="201504"/>
            <a:ext cx="60325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06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Оксана\Desktop\материалы для конференции. ИЮНЬ\фото_лекотека\P42301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40" y="1380592"/>
            <a:ext cx="2376264" cy="1782198"/>
          </a:xfrm>
          <a:prstGeom prst="rect">
            <a:avLst/>
          </a:prstGeom>
          <a:noFill/>
        </p:spPr>
      </p:pic>
      <p:pic>
        <p:nvPicPr>
          <p:cNvPr id="89091" name="Picture 3" descr="C:\Users\Оксана\Desktop\материалы для конференции. ИЮНЬ\фото\IMG_03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57841"/>
            <a:ext cx="2549765" cy="16561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62530" y="3105835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Гостевые визиты в общеразвивающие группы детского сада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21355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Групповые и подгрупповые занятия</a:t>
            </a:r>
            <a:endParaRPr lang="ru-RU" sz="1400" dirty="0"/>
          </a:p>
        </p:txBody>
      </p:sp>
      <p:pic>
        <p:nvPicPr>
          <p:cNvPr id="89096" name="Picture 8" descr="C:\Users\Оксана\Desktop\презентации\ФИЛЬМ И ФОТО для круглого стола ЛЕКОТЕКА ИНКЛЮЗИЯ\фото лекотека\фото\P130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9852" y="1368292"/>
            <a:ext cx="2232248" cy="184526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03848" y="321355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Индивидуальные занятия</a:t>
            </a:r>
            <a:endParaRPr lang="ru-RU" sz="1400" dirty="0"/>
          </a:p>
        </p:txBody>
      </p:sp>
      <p:pic>
        <p:nvPicPr>
          <p:cNvPr id="89097" name="Picture 9" descr="C:\Users\Оксана\Desktop\презентации\ФИЛЬМ И ФОТО для круглого стола ЛЕКОТЕКА ИНКЛЮЗИЯ\фото лекотека\фото\P130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48" y="3852689"/>
            <a:ext cx="2304256" cy="158417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30616" y="545292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Сопровождение детей  ранее посещавших ГКП</a:t>
            </a:r>
            <a:endParaRPr lang="ru-RU" sz="1400" dirty="0"/>
          </a:p>
        </p:txBody>
      </p:sp>
      <p:pic>
        <p:nvPicPr>
          <p:cNvPr id="89099" name="Picture 11" descr="C:\Users\Оксана\Desktop\презентации\ФИЛЬМ И ФОТО для круглого стола ЛЕКОТЕКА ИНКЛЮЗИЯ\инклюзия\SAM_52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852689"/>
            <a:ext cx="2237036" cy="165618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915816" y="5516552"/>
            <a:ext cx="302433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smtClean="0"/>
              <a:t>По результатам диагностики и решение    ЦПМПК и </a:t>
            </a:r>
            <a:r>
              <a:rPr lang="ru-RU" sz="1350" dirty="0" err="1" smtClean="0"/>
              <a:t>ПМПк</a:t>
            </a:r>
            <a:r>
              <a:rPr lang="ru-RU" sz="1350" dirty="0" smtClean="0"/>
              <a:t> ОУ   перевод ребенка в общеразвивающую группу реализующую инклюзивную практику</a:t>
            </a:r>
            <a:endParaRPr lang="ru-RU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5792921" y="5516552"/>
            <a:ext cx="2307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Совместные мероприятия </a:t>
            </a:r>
          </a:p>
          <a:p>
            <a:pPr algn="ctr"/>
            <a:r>
              <a:rPr lang="ru-RU" sz="1400" dirty="0" smtClean="0"/>
              <a:t>( утренники, досуги, развлечения)</a:t>
            </a:r>
            <a:endParaRPr lang="ru-RU" sz="1400" dirty="0"/>
          </a:p>
        </p:txBody>
      </p:sp>
      <p:pic>
        <p:nvPicPr>
          <p:cNvPr id="15" name="Picture 7" descr="C:\Users\Оксана\Desktop\инклюзивная практика\ИНКЛЮЗИЯ 2\фото\DSC00175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3167844" y="3852689"/>
            <a:ext cx="2376264" cy="1628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27251"/>
            <a:ext cx="8208912" cy="4814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ФОРМЫ РАБОТЫ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80" y="426631"/>
            <a:ext cx="60325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59" y="6119268"/>
            <a:ext cx="847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53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1\Desktop\IMG_4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517900"/>
            <a:ext cx="36512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C:\Users\1\Desktop\IMG_49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87" y="531262"/>
            <a:ext cx="3231902" cy="258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C:\Users\1\Desktop\IMG_4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6951"/>
            <a:ext cx="280831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E:\Фото Сад Джака\DSC00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3" y="361187"/>
            <a:ext cx="3657280" cy="274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93296"/>
            <a:ext cx="847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268288"/>
            <a:ext cx="60325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91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1\Desktop\сайт Ира\IMG_186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5024"/>
            <a:ext cx="285752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2207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45024"/>
            <a:ext cx="293854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2191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57176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1\Desktop\сайт Ира\IMG_64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3250" y="3645024"/>
            <a:ext cx="264320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1\Desktop\сайт Ира\IMG_64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259153"/>
            <a:ext cx="2886314" cy="209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Оксана\Desktop\презентации\IMG_21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196752"/>
            <a:ext cx="300039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23528" y="332656"/>
            <a:ext cx="8208912" cy="5760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</a:rPr>
              <a:t>РАЗВЛЕКАЕМСЯ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93296"/>
            <a:ext cx="847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332656"/>
            <a:ext cx="60325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9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Оксана\Desktop\фото лекотека\фото\P131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10311"/>
            <a:ext cx="252073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546139" y="2934236"/>
            <a:ext cx="233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УЧИТЕЛЯ –ДЕФЕКТОЛОГИ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301460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ПЕДАГОГИ-ПСИХОЛОГИ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6193" y="592501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УЧИТЕЛЯ – ЛОГОПЕДЫ</a:t>
            </a:r>
          </a:p>
        </p:txBody>
      </p:sp>
      <p:pic>
        <p:nvPicPr>
          <p:cNvPr id="4102" name="Picture 6" descr="C:\Users\Оксана\Desktop\фото лекотека\фото лекотека 11 год сентябрь\DSCN2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637523"/>
            <a:ext cx="1872208" cy="214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579508" y="5854631"/>
            <a:ext cx="200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ИНСТРУКТОР </a:t>
            </a:r>
          </a:p>
          <a:p>
            <a:r>
              <a:rPr lang="ru-RU" sz="1400" b="1" i="1" dirty="0" smtClean="0"/>
              <a:t> ПО ПЛАВАНИЮ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021288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МУЗЫКАЛЬНЫЕ</a:t>
            </a:r>
          </a:p>
          <a:p>
            <a:pPr algn="ctr"/>
            <a:r>
              <a:rPr lang="ru-RU" sz="1200" b="1" dirty="0" smtClean="0"/>
              <a:t> РУКОВОДИТЕЛИ</a:t>
            </a:r>
          </a:p>
        </p:txBody>
      </p:sp>
      <p:pic>
        <p:nvPicPr>
          <p:cNvPr id="19" name="Рисунок 18" descr="C:\Users\Оксана\Desktop\инклюзивная практика\ИНКЛЮЗИЯ 2\материалы для конференции. ИЮНЬ\для конференции\фото- видео\DSC02923.JPG"/>
          <p:cNvPicPr/>
          <p:nvPr/>
        </p:nvPicPr>
        <p:blipFill>
          <a:blip r:embed="rId4" cstate="print"/>
          <a:srcRect l="53234" r="12934"/>
          <a:stretch>
            <a:fillRect/>
          </a:stretch>
        </p:blipFill>
        <p:spPr bwMode="auto">
          <a:xfrm>
            <a:off x="611560" y="3501008"/>
            <a:ext cx="216024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C:\Users\Оксана\Desktop\инклюзивная практика\ИНКЛЮЗИЯ 2\материалы для конференции. ИЮНЬ\ФОТО ГРУППА. праздник\IMG_8556.JPG"/>
          <p:cNvPicPr/>
          <p:nvPr/>
        </p:nvPicPr>
        <p:blipFill>
          <a:blip r:embed="rId5" cstate="print"/>
          <a:srcRect l="55478" t="17548" r="13736" b="16106"/>
          <a:stretch>
            <a:fillRect/>
          </a:stretch>
        </p:blipFill>
        <p:spPr bwMode="auto">
          <a:xfrm>
            <a:off x="3651916" y="1062028"/>
            <a:ext cx="216023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E:\DCIM\100MSDCF\IMG_2767.JPG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 t="41719" r="39987" b="7990"/>
          <a:stretch>
            <a:fillRect/>
          </a:stretch>
        </p:blipFill>
        <p:spPr bwMode="auto">
          <a:xfrm>
            <a:off x="539552" y="1000473"/>
            <a:ext cx="266879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539552" y="287268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ВОСПИТАТЕЛИ ГРУПП</a:t>
            </a:r>
            <a:endParaRPr lang="ru-RU" sz="1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08079"/>
            <a:ext cx="7792484" cy="5760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FFFF00"/>
                </a:solidFill>
              </a:rPr>
              <a:t>РАБОТА В КОМАНДЕ ЕДИНОМЫШЛЕННИКОВ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94239"/>
            <a:ext cx="847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Содержимое 4" descr="IMG-20170301-WA0024.jpg"/>
          <p:cNvPicPr>
            <a:picLocks noGrp="1"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9685" y="3625740"/>
            <a:ext cx="1720006" cy="2293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208079"/>
            <a:ext cx="60325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35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8000">
        <p:split orient="vert"/>
      </p:transition>
    </mc:Choice>
    <mc:Fallback>
      <p:transition spd="slow" advClick="0" advTm="1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283</Words>
  <Application>Microsoft Office PowerPoint</Application>
  <PresentationFormat>Экран (4:3)</PresentationFormat>
  <Paragraphs>64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Pitchbook</vt:lpstr>
      <vt:lpstr>Дошкольное отделение</vt:lpstr>
      <vt:lpstr>Ранняя помощь</vt:lpstr>
      <vt:lpstr>Ранняя помощь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Ранняя помощь</vt:lpstr>
      <vt:lpstr>Презентация PowerPoint</vt:lpstr>
      <vt:lpstr>Дошкольное отделение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2017-05-29T20:31:54Z</dcterms:created>
  <dcterms:modified xsi:type="dcterms:W3CDTF">2017-10-18T20:51:47Z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