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63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D080F-866E-4EE6-A1D8-EE85D1BAF199}" type="datetimeFigureOut">
              <a:rPr lang="ru-RU" smtClean="0"/>
              <a:t>01.10.2014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DFE7E-03DE-4C0F-A388-7791D4BC20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D080F-866E-4EE6-A1D8-EE85D1BAF199}" type="datetimeFigureOut">
              <a:rPr lang="ru-RU" smtClean="0"/>
              <a:t>01.10.2014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DFE7E-03DE-4C0F-A388-7791D4BC20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D080F-866E-4EE6-A1D8-EE85D1BAF199}" type="datetimeFigureOut">
              <a:rPr lang="ru-RU" smtClean="0"/>
              <a:t>01.10.2014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DFE7E-03DE-4C0F-A388-7791D4BC20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D080F-866E-4EE6-A1D8-EE85D1BAF199}" type="datetimeFigureOut">
              <a:rPr lang="ru-RU" smtClean="0"/>
              <a:t>01.10.2014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DFE7E-03DE-4C0F-A388-7791D4BC20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D080F-866E-4EE6-A1D8-EE85D1BAF199}" type="datetimeFigureOut">
              <a:rPr lang="ru-RU" smtClean="0"/>
              <a:t>01.10.2014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DFE7E-03DE-4C0F-A388-7791D4BC20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D080F-866E-4EE6-A1D8-EE85D1BAF199}" type="datetimeFigureOut">
              <a:rPr lang="ru-RU" smtClean="0"/>
              <a:t>01.10.2014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DFE7E-03DE-4C0F-A388-7791D4BC20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D080F-866E-4EE6-A1D8-EE85D1BAF199}" type="datetimeFigureOut">
              <a:rPr lang="ru-RU" smtClean="0"/>
              <a:t>01.10.2014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DFE7E-03DE-4C0F-A388-7791D4BC20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D080F-866E-4EE6-A1D8-EE85D1BAF199}" type="datetimeFigureOut">
              <a:rPr lang="ru-RU" smtClean="0"/>
              <a:t>01.10.2014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DFE7E-03DE-4C0F-A388-7791D4BC20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D080F-866E-4EE6-A1D8-EE85D1BAF199}" type="datetimeFigureOut">
              <a:rPr lang="ru-RU" smtClean="0"/>
              <a:t>01.10.2014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DFE7E-03DE-4C0F-A388-7791D4BC20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D080F-866E-4EE6-A1D8-EE85D1BAF199}" type="datetimeFigureOut">
              <a:rPr lang="ru-RU" smtClean="0"/>
              <a:t>01.10.2014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DFE7E-03DE-4C0F-A388-7791D4BC20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D080F-866E-4EE6-A1D8-EE85D1BAF199}" type="datetimeFigureOut">
              <a:rPr lang="ru-RU" smtClean="0"/>
              <a:t>01.10.2014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DFE7E-03DE-4C0F-A388-7791D4BC20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0D080F-866E-4EE6-A1D8-EE85D1BAF199}" type="datetimeFigureOut">
              <a:rPr lang="ru-RU" smtClean="0"/>
              <a:t>01.10.2014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0DFE7E-03DE-4C0F-A388-7791D4BC201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7" name="AutoShape 5"/>
          <p:cNvSpPr>
            <a:spLocks noChangeArrowheads="1"/>
          </p:cNvSpPr>
          <p:nvPr/>
        </p:nvSpPr>
        <p:spPr bwMode="auto">
          <a:xfrm>
            <a:off x="1499077" y="328613"/>
            <a:ext cx="6532563" cy="947737"/>
          </a:xfrm>
          <a:custGeom>
            <a:avLst/>
            <a:gdLst/>
            <a:ahLst/>
            <a:cxnLst/>
            <a:rect l="0" t="0" r="0" b="0"/>
            <a:pathLst/>
          </a:cu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pPr marL="2368550" lv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>
                <a:latin typeface="Arial" charset="0"/>
              </a:rPr>
              <a:t>Алексей Майер</a:t>
            </a:r>
          </a:p>
          <a:p>
            <a:pPr marL="1352550" indent="-1352550" eaLnBrk="0" fontAlgn="base" hangingPunct="0">
              <a:lnSpc>
                <a:spcPts val="2163"/>
              </a:lnSpc>
              <a:spcBef>
                <a:spcPts val="1463"/>
              </a:spcBef>
              <a:spcAft>
                <a:spcPct val="0"/>
              </a:spcAft>
            </a:pPr>
            <a:r>
              <a:rPr lang="ru-RU" dirty="0">
                <a:latin typeface="Arial" charset="0"/>
              </a:rPr>
              <a:t>Доктор </a:t>
            </a:r>
            <a:r>
              <a:rPr lang="ru-RU" dirty="0" err="1">
                <a:latin typeface="Arial" charset="0"/>
              </a:rPr>
              <a:t>пед.наук</a:t>
            </a:r>
            <a:r>
              <a:rPr lang="ru-RU" dirty="0">
                <a:latin typeface="Arial" charset="0"/>
              </a:rPr>
              <a:t>, профессор кафедры педагогики </a:t>
            </a:r>
            <a:endParaRPr lang="ru-RU" dirty="0" smtClean="0">
              <a:latin typeface="Arial" charset="0"/>
            </a:endParaRPr>
          </a:p>
          <a:p>
            <a:pPr marL="1352550" indent="-1352550" eaLnBrk="0" fontAlgn="base" hangingPunct="0">
              <a:lnSpc>
                <a:spcPts val="2163"/>
              </a:lnSpc>
              <a:spcBef>
                <a:spcPts val="1463"/>
              </a:spcBef>
              <a:spcAft>
                <a:spcPct val="0"/>
              </a:spcAft>
            </a:pPr>
            <a:r>
              <a:rPr lang="ru-RU" dirty="0" smtClean="0">
                <a:latin typeface="Arial" charset="0"/>
              </a:rPr>
              <a:t>                      начального </a:t>
            </a:r>
            <a:r>
              <a:rPr lang="ru-RU" dirty="0">
                <a:latin typeface="Arial" charset="0"/>
              </a:rPr>
              <a:t>и дошкольного образования МГОГИ</a:t>
            </a:r>
          </a:p>
        </p:txBody>
      </p:sp>
      <p:pic>
        <p:nvPicPr>
          <p:cNvPr id="54276" name="Picture 4" descr="picture"/>
          <p:cNvPicPr preferRelativeResize="0"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1772816"/>
            <a:ext cx="2139950" cy="21574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</p:pic>
      <p:sp>
        <p:nvSpPr>
          <p:cNvPr id="54275" name="AutoShape 3"/>
          <p:cNvSpPr>
            <a:spLocks noChangeArrowheads="1"/>
          </p:cNvSpPr>
          <p:nvPr/>
        </p:nvSpPr>
        <p:spPr bwMode="auto">
          <a:xfrm>
            <a:off x="1557338" y="4248150"/>
            <a:ext cx="6278562" cy="1109663"/>
          </a:xfrm>
          <a:custGeom>
            <a:avLst/>
            <a:gdLst/>
            <a:ahLst/>
            <a:cxnLst/>
            <a:rect l="0" t="0" r="0" b="0"/>
            <a:pathLst/>
          </a:cu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>
                <a:latin typeface="Arial" charset="0"/>
              </a:rPr>
              <a:t>Совместно с порталом для профессионалов дошкольного</a:t>
            </a:r>
          </a:p>
          <a:p>
            <a:pPr marL="2419350" lvl="2" eaLnBrk="0" fontAlgn="base" hangingPunct="0">
              <a:spcBef>
                <a:spcPts val="150"/>
              </a:spcBef>
              <a:spcAft>
                <a:spcPct val="0"/>
              </a:spcAft>
            </a:pPr>
            <a:r>
              <a:rPr lang="ru-RU">
                <a:latin typeface="Arial" charset="0"/>
              </a:rPr>
              <a:t>образования</a:t>
            </a:r>
          </a:p>
          <a:p>
            <a:pPr marL="1033463" lvl="1" eaLnBrk="0" fontAlgn="base" hangingPunct="0">
              <a:lnSpc>
                <a:spcPts val="4613"/>
              </a:lnSpc>
              <a:spcBef>
                <a:spcPts val="1038"/>
              </a:spcBef>
              <a:spcAft>
                <a:spcPct val="0"/>
              </a:spcAft>
            </a:pPr>
            <a:r>
              <a:rPr lang="ru-RU" sz="5300" b="1">
                <a:latin typeface="Arial" charset="0"/>
              </a:rPr>
              <a:t>bestteachers</a:t>
            </a:r>
          </a:p>
        </p:txBody>
      </p:sp>
      <p:sp>
        <p:nvSpPr>
          <p:cNvPr id="54274" name="AutoShape 2"/>
          <p:cNvSpPr>
            <a:spLocks noChangeArrowheads="1"/>
          </p:cNvSpPr>
          <p:nvPr/>
        </p:nvSpPr>
        <p:spPr bwMode="auto">
          <a:xfrm>
            <a:off x="2690813" y="5705475"/>
            <a:ext cx="3846512" cy="204788"/>
          </a:xfrm>
          <a:custGeom>
            <a:avLst/>
            <a:gdLst/>
            <a:ahLst/>
            <a:cxnLst/>
            <a:rect l="0" t="0" r="0" b="0"/>
            <a:pathLst/>
          </a:cu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pPr eaLnBrk="0" fontAlgn="base" hangingPunct="0">
              <a:lnSpc>
                <a:spcPts val="1613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200" b="1">
                <a:latin typeface="Arial" charset="0"/>
              </a:rPr>
              <a:t>территория лучших знании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66" name="Picture 10" descr="picture"/>
          <p:cNvPicPr preferRelativeResize="0"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213" y="152400"/>
            <a:ext cx="1017587" cy="3603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</p:pic>
      <p:sp>
        <p:nvSpPr>
          <p:cNvPr id="45064" name="AutoShape 8"/>
          <p:cNvSpPr>
            <a:spLocks noChangeArrowheads="1"/>
          </p:cNvSpPr>
          <p:nvPr/>
        </p:nvSpPr>
        <p:spPr bwMode="auto">
          <a:xfrm>
            <a:off x="109538" y="615395"/>
            <a:ext cx="8242300" cy="5803900"/>
          </a:xfrm>
          <a:custGeom>
            <a:avLst/>
            <a:gdLst/>
            <a:ahLst/>
            <a:cxnLst/>
            <a:rect l="0" t="0" r="0" b="0"/>
            <a:pathLst/>
          </a:cu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pPr marL="731838" lvl="4" indent="-701675" algn="just" eaLnBrk="0" fontAlgn="base" hangingPunct="0">
              <a:lnSpc>
                <a:spcPts val="2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Педагогическая деятельность </a:t>
            </a:r>
            <a:r>
              <a:rPr lang="ru-R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по </a:t>
            </a:r>
            <a:r>
              <a:rPr 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реализации программ </a:t>
            </a:r>
            <a:r>
              <a:rPr lang="ru-R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дошкольного </a:t>
            </a:r>
            <a:r>
              <a:rPr 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образования</a:t>
            </a:r>
          </a:p>
          <a:p>
            <a:pPr marL="304800" lvl="3" indent="-285750" eaLnBrk="0" fontAlgn="base" hangingPunct="0">
              <a:spcBef>
                <a:spcPts val="285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1400" dirty="0">
                <a:latin typeface="Arial" charset="0"/>
              </a:rPr>
              <a:t>Развитие профессионально значимых компетенций</a:t>
            </a:r>
          </a:p>
          <a:p>
            <a:pPr marL="292100" lvl="1" indent="-285750" eaLnBrk="0" fontAlgn="base" hangingPunct="0">
              <a:lnSpc>
                <a:spcPts val="2325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1400" dirty="0">
                <a:latin typeface="Arial" charset="0"/>
              </a:rPr>
              <a:t>Формирование психологической готовности к школьному обучению</a:t>
            </a:r>
          </a:p>
          <a:p>
            <a:pPr marL="298450" lvl="2" indent="-285750" eaLnBrk="0" fontAlgn="base" hangingPunct="0">
              <a:spcBef>
                <a:spcPts val="45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1400" dirty="0">
                <a:latin typeface="Arial" charset="0"/>
              </a:rPr>
              <a:t>Создание позитивного психологического климата в группе</a:t>
            </a:r>
          </a:p>
          <a:p>
            <a:pPr marL="298450" lvl="2" indent="-285750" eaLnBrk="0" fontAlgn="base" hangingPunct="0">
              <a:lnSpc>
                <a:spcPts val="2275"/>
              </a:lnSpc>
              <a:spcBef>
                <a:spcPts val="575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1400" dirty="0">
                <a:latin typeface="Arial" charset="0"/>
              </a:rPr>
              <a:t>Организация видов деятельности, осуществляемых в раннем и дошкольном возрасте: </a:t>
            </a:r>
            <a:r>
              <a:rPr lang="ru-RU" sz="1400" dirty="0" smtClean="0">
                <a:latin typeface="Arial" charset="0"/>
              </a:rPr>
              <a:t>предметной,</a:t>
            </a:r>
          </a:p>
          <a:p>
            <a:pPr marL="12700" lvl="2" eaLnBrk="0" fontAlgn="base" hangingPunct="0">
              <a:lnSpc>
                <a:spcPts val="2275"/>
              </a:lnSpc>
              <a:spcBef>
                <a:spcPts val="575"/>
              </a:spcBef>
              <a:spcAft>
                <a:spcPct val="0"/>
              </a:spcAft>
            </a:pPr>
            <a:r>
              <a:rPr lang="ru-RU" sz="1400" dirty="0" smtClean="0">
                <a:latin typeface="Arial" charset="0"/>
              </a:rPr>
              <a:t> </a:t>
            </a:r>
            <a:r>
              <a:rPr lang="ru-RU" sz="1400" dirty="0">
                <a:latin typeface="Arial" charset="0"/>
              </a:rPr>
              <a:t>познавательно-исследовательской, игры (ролевой, режиссерской, с правилом), продуктивной</a:t>
            </a:r>
            <a:r>
              <a:rPr lang="ru-RU" sz="1400" dirty="0" smtClean="0">
                <a:latin typeface="Arial" charset="0"/>
              </a:rPr>
              <a:t>;</a:t>
            </a:r>
          </a:p>
          <a:p>
            <a:pPr marL="12700" lvl="2" eaLnBrk="0" fontAlgn="base" hangingPunct="0">
              <a:lnSpc>
                <a:spcPts val="2275"/>
              </a:lnSpc>
              <a:spcBef>
                <a:spcPts val="575"/>
              </a:spcBef>
              <a:spcAft>
                <a:spcPct val="0"/>
              </a:spcAft>
            </a:pPr>
            <a:r>
              <a:rPr lang="ru-RU" sz="1400" dirty="0" smtClean="0">
                <a:latin typeface="Arial" charset="0"/>
              </a:rPr>
              <a:t>конструирования</a:t>
            </a:r>
            <a:r>
              <a:rPr lang="ru-RU" sz="1400" dirty="0">
                <a:latin typeface="Arial" charset="0"/>
              </a:rPr>
              <a:t>, создания возможностей для развития свободной игры детей</a:t>
            </a:r>
          </a:p>
          <a:p>
            <a:pPr marL="298450" lvl="2" indent="-285750" eaLnBrk="0" fontAlgn="base" hangingPunct="0">
              <a:spcBef>
                <a:spcPts val="475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1400" dirty="0">
                <a:latin typeface="Arial" charset="0"/>
              </a:rPr>
              <a:t>Организация конструктивного взаимодействия детей</a:t>
            </a:r>
          </a:p>
          <a:p>
            <a:pPr marL="285750" indent="-285750" eaLnBrk="0" fontAlgn="base" hangingPunct="0">
              <a:lnSpc>
                <a:spcPts val="2325"/>
              </a:lnSpc>
              <a:spcBef>
                <a:spcPts val="525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1400" dirty="0">
                <a:latin typeface="Arial" charset="0"/>
              </a:rPr>
              <a:t>Активное использование </a:t>
            </a:r>
            <a:r>
              <a:rPr lang="ru-RU" sz="1400" dirty="0" err="1">
                <a:latin typeface="Arial" charset="0"/>
              </a:rPr>
              <a:t>недирективной</a:t>
            </a:r>
            <a:r>
              <a:rPr lang="ru-RU" sz="1400" dirty="0">
                <a:latin typeface="Arial" charset="0"/>
              </a:rPr>
              <a:t> помощи и поддержка детской инициативы и самостоятельности</a:t>
            </a:r>
          </a:p>
          <a:p>
            <a:pPr marL="298450" lvl="2" indent="-285750" eaLnBrk="0" fontAlgn="base" hangingPunct="0">
              <a:lnSpc>
                <a:spcPts val="2300"/>
              </a:lnSpc>
              <a:spcBef>
                <a:spcPts val="55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1400" dirty="0">
                <a:latin typeface="Arial" charset="0"/>
              </a:rPr>
              <a:t>Организация образовательного процесса на основе непосредственного общения с каждым ребенком</a:t>
            </a:r>
          </a:p>
        </p:txBody>
      </p:sp>
      <p:sp>
        <p:nvSpPr>
          <p:cNvPr id="45063" name="AutoShape 7"/>
          <p:cNvSpPr>
            <a:spLocks noChangeArrowheads="1"/>
          </p:cNvSpPr>
          <p:nvPr/>
        </p:nvSpPr>
        <p:spPr bwMode="auto">
          <a:xfrm>
            <a:off x="109538" y="2312988"/>
            <a:ext cx="76200" cy="76200"/>
          </a:xfrm>
          <a:custGeom>
            <a:avLst/>
            <a:gdLst/>
            <a:ahLst/>
            <a:cxnLst/>
            <a:rect l="0" t="0" r="0" b="0"/>
            <a:pathLst/>
          </a:cu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000" b="1" dirty="0">
              <a:latin typeface="Arial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42" name="Picture 10" descr="picture"/>
          <p:cNvPicPr preferRelativeResize="0"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213" y="152400"/>
            <a:ext cx="1017587" cy="3603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</p:pic>
      <p:sp>
        <p:nvSpPr>
          <p:cNvPr id="44041" name="AutoShape 9"/>
          <p:cNvSpPr>
            <a:spLocks noChangeArrowheads="1"/>
          </p:cNvSpPr>
          <p:nvPr/>
        </p:nvSpPr>
        <p:spPr bwMode="auto">
          <a:xfrm>
            <a:off x="1195388" y="328613"/>
            <a:ext cx="6870700" cy="182562"/>
          </a:xfrm>
          <a:custGeom>
            <a:avLst/>
            <a:gdLst/>
            <a:ahLst/>
            <a:cxnLst/>
            <a:rect l="0" t="0" r="0" b="0"/>
            <a:pathLst/>
          </a:cu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4039" name="AutoShape 7"/>
          <p:cNvSpPr>
            <a:spLocks noChangeArrowheads="1"/>
          </p:cNvSpPr>
          <p:nvPr/>
        </p:nvSpPr>
        <p:spPr bwMode="auto">
          <a:xfrm>
            <a:off x="176213" y="438690"/>
            <a:ext cx="8788275" cy="5582597"/>
          </a:xfrm>
          <a:custGeom>
            <a:avLst/>
            <a:gdLst/>
            <a:ahLst/>
            <a:cxnLst/>
            <a:rect l="0" t="0" r="0" b="0"/>
            <a:pathLst/>
          </a:cu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pPr marL="1079500" lvl="3" eaLnBrk="0" fontAlgn="base" hangingPunct="0">
              <a:lnSpc>
                <a:spcPts val="465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4200" dirty="0">
                <a:latin typeface="Arial" charset="0"/>
              </a:rPr>
              <a:t>Необходимые умения</a:t>
            </a:r>
          </a:p>
          <a:p>
            <a:pPr marL="355600" lvl="1" indent="-342900" eaLnBrk="0" fontAlgn="base" hangingPunct="0">
              <a:spcBef>
                <a:spcPts val="7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2200" dirty="0">
                <a:latin typeface="Arial" charset="0"/>
              </a:rPr>
              <a:t>Организовывать виды деятельности</a:t>
            </a:r>
          </a:p>
          <a:p>
            <a:pPr marL="342900" indent="-342900" eaLnBrk="0" fontAlgn="base" hangingPunct="0">
              <a:lnSpc>
                <a:spcPts val="2300"/>
              </a:lnSpc>
              <a:spcBef>
                <a:spcPts val="575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2200" dirty="0">
                <a:latin typeface="Arial" charset="0"/>
              </a:rPr>
              <a:t>Применять методы физического, познавательного </a:t>
            </a:r>
            <a:r>
              <a:rPr lang="ru-RU" sz="2200" dirty="0" smtClean="0">
                <a:latin typeface="Arial" charset="0"/>
              </a:rPr>
              <a:t>и</a:t>
            </a:r>
          </a:p>
          <a:p>
            <a:pPr eaLnBrk="0" fontAlgn="base" hangingPunct="0">
              <a:lnSpc>
                <a:spcPts val="2300"/>
              </a:lnSpc>
              <a:spcBef>
                <a:spcPts val="575"/>
              </a:spcBef>
              <a:spcAft>
                <a:spcPct val="0"/>
              </a:spcAft>
            </a:pPr>
            <a:r>
              <a:rPr lang="ru-RU" sz="2200" dirty="0" smtClean="0">
                <a:latin typeface="Arial" charset="0"/>
              </a:rPr>
              <a:t>личностного </a:t>
            </a:r>
            <a:r>
              <a:rPr lang="ru-RU" sz="2200" dirty="0">
                <a:latin typeface="Arial" charset="0"/>
              </a:rPr>
              <a:t>развития детей раннего и дошкольного возраста </a:t>
            </a:r>
            <a:endParaRPr lang="ru-RU" sz="2200" dirty="0" smtClean="0">
              <a:latin typeface="Arial" charset="0"/>
            </a:endParaRPr>
          </a:p>
          <a:p>
            <a:pPr eaLnBrk="0" fontAlgn="base" hangingPunct="0">
              <a:lnSpc>
                <a:spcPts val="2300"/>
              </a:lnSpc>
              <a:spcBef>
                <a:spcPts val="575"/>
              </a:spcBef>
              <a:spcAft>
                <a:spcPct val="0"/>
              </a:spcAft>
            </a:pPr>
            <a:r>
              <a:rPr lang="ru-RU" sz="2200" dirty="0" smtClean="0">
                <a:latin typeface="Arial" charset="0"/>
              </a:rPr>
              <a:t>в </a:t>
            </a:r>
            <a:r>
              <a:rPr lang="ru-RU" sz="2200" dirty="0">
                <a:latin typeface="Arial" charset="0"/>
              </a:rPr>
              <a:t>соответствии с образовательной программой организации</a:t>
            </a:r>
          </a:p>
          <a:p>
            <a:pPr marL="361950" lvl="2" indent="-342900" eaLnBrk="0" fontAlgn="base" hangingPunct="0">
              <a:lnSpc>
                <a:spcPts val="2300"/>
              </a:lnSpc>
              <a:spcBef>
                <a:spcPts val="575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2200" dirty="0">
                <a:latin typeface="Arial" charset="0"/>
              </a:rPr>
              <a:t>Использовать методы и средства анализа </a:t>
            </a:r>
            <a:endParaRPr lang="ru-RU" sz="2200" dirty="0">
              <a:latin typeface="Arial" charset="0"/>
            </a:endParaRPr>
          </a:p>
          <a:p>
            <a:pPr marL="19050" lvl="2" eaLnBrk="0" fontAlgn="base" hangingPunct="0">
              <a:lnSpc>
                <a:spcPts val="2300"/>
              </a:lnSpc>
              <a:spcBef>
                <a:spcPts val="575"/>
              </a:spcBef>
              <a:spcAft>
                <a:spcPct val="0"/>
              </a:spcAft>
            </a:pPr>
            <a:r>
              <a:rPr lang="ru-RU" sz="2200" dirty="0" smtClean="0">
                <a:latin typeface="Arial" charset="0"/>
              </a:rPr>
              <a:t>психолого-педагогического мониторинга </a:t>
            </a:r>
          </a:p>
          <a:p>
            <a:pPr marL="361950" lvl="2" indent="-342900" eaLnBrk="0" fontAlgn="base" hangingPunct="0">
              <a:lnSpc>
                <a:spcPts val="2300"/>
              </a:lnSpc>
              <a:spcBef>
                <a:spcPts val="575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2200" dirty="0" smtClean="0">
                <a:latin typeface="Arial" charset="0"/>
              </a:rPr>
              <a:t>Владеть </a:t>
            </a:r>
            <a:r>
              <a:rPr lang="ru-RU" sz="2200" dirty="0">
                <a:latin typeface="Arial" charset="0"/>
              </a:rPr>
              <a:t>всеми видами развивающих деятельностей </a:t>
            </a:r>
            <a:endParaRPr lang="ru-RU" sz="2200" dirty="0" smtClean="0">
              <a:latin typeface="Arial" charset="0"/>
            </a:endParaRPr>
          </a:p>
          <a:p>
            <a:pPr marL="19050" lvl="2" eaLnBrk="0" fontAlgn="base" hangingPunct="0">
              <a:lnSpc>
                <a:spcPts val="2300"/>
              </a:lnSpc>
              <a:spcBef>
                <a:spcPts val="575"/>
              </a:spcBef>
              <a:spcAft>
                <a:spcPct val="0"/>
              </a:spcAft>
            </a:pPr>
            <a:r>
              <a:rPr lang="ru-RU" sz="2200" dirty="0" smtClean="0">
                <a:latin typeface="Arial" charset="0"/>
              </a:rPr>
              <a:t>дошкольника </a:t>
            </a:r>
            <a:r>
              <a:rPr lang="ru-RU" sz="2200" dirty="0">
                <a:latin typeface="Arial" charset="0"/>
              </a:rPr>
              <a:t>(</a:t>
            </a:r>
            <a:r>
              <a:rPr lang="ru-RU" sz="1600" b="1" dirty="0">
                <a:latin typeface="Arial" charset="0"/>
              </a:rPr>
              <a:t>игровой, продуктивной</a:t>
            </a:r>
            <a:r>
              <a:rPr lang="ru-RU" sz="1600" b="1" dirty="0" smtClean="0">
                <a:latin typeface="Arial" charset="0"/>
              </a:rPr>
              <a:t>, </a:t>
            </a:r>
            <a:r>
              <a:rPr lang="ru-RU" sz="1600" b="1" dirty="0">
                <a:latin typeface="Arial" charset="0"/>
              </a:rPr>
              <a:t>познавательно-исследовательской</a:t>
            </a:r>
            <a:r>
              <a:rPr lang="ru-RU" sz="2200" dirty="0">
                <a:latin typeface="Arial" charset="0"/>
              </a:rPr>
              <a:t>)</a:t>
            </a:r>
          </a:p>
          <a:p>
            <a:pPr marL="361950" lvl="2" indent="-342900" eaLnBrk="0" fontAlgn="base" hangingPunct="0">
              <a:lnSpc>
                <a:spcPts val="2300"/>
              </a:lnSpc>
              <a:spcBef>
                <a:spcPts val="575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2200" dirty="0">
                <a:latin typeface="Arial" charset="0"/>
              </a:rPr>
              <a:t>Выстраивать партнерское взаимодействие с родителями</a:t>
            </a:r>
            <a:r>
              <a:rPr lang="ru-RU" sz="2200" dirty="0" smtClean="0">
                <a:latin typeface="Arial" charset="0"/>
              </a:rPr>
              <a:t>…</a:t>
            </a:r>
          </a:p>
          <a:p>
            <a:pPr marL="19050" lvl="2" eaLnBrk="0" fontAlgn="base" hangingPunct="0">
              <a:lnSpc>
                <a:spcPts val="2300"/>
              </a:lnSpc>
              <a:spcBef>
                <a:spcPts val="575"/>
              </a:spcBef>
              <a:spcAft>
                <a:spcPct val="0"/>
              </a:spcAft>
            </a:pPr>
            <a:r>
              <a:rPr lang="ru-RU" sz="2200" dirty="0" smtClean="0">
                <a:latin typeface="Arial" charset="0"/>
              </a:rPr>
              <a:t>использовать </a:t>
            </a:r>
            <a:r>
              <a:rPr lang="ru-RU" sz="2200" dirty="0">
                <a:latin typeface="Arial" charset="0"/>
              </a:rPr>
              <a:t>методы и средства для их </a:t>
            </a:r>
            <a:r>
              <a:rPr lang="ru-RU" sz="2200" dirty="0" smtClean="0">
                <a:latin typeface="Arial" charset="0"/>
              </a:rPr>
              <a:t>психолого-педагогического</a:t>
            </a:r>
          </a:p>
          <a:p>
            <a:pPr marL="19050" lvl="2" eaLnBrk="0" fontAlgn="base" hangingPunct="0">
              <a:lnSpc>
                <a:spcPts val="2300"/>
              </a:lnSpc>
              <a:spcBef>
                <a:spcPts val="575"/>
              </a:spcBef>
              <a:spcAft>
                <a:spcPct val="0"/>
              </a:spcAft>
            </a:pPr>
            <a:r>
              <a:rPr lang="ru-RU" sz="2200" dirty="0" smtClean="0">
                <a:latin typeface="Arial" charset="0"/>
              </a:rPr>
              <a:t>просвещения</a:t>
            </a:r>
            <a:endParaRPr lang="ru-RU" sz="2200" dirty="0">
              <a:latin typeface="Arial" charset="0"/>
            </a:endParaRPr>
          </a:p>
          <a:p>
            <a:pPr marL="342900" indent="-342900" eaLnBrk="0" fontAlgn="base" hangingPunct="0">
              <a:lnSpc>
                <a:spcPts val="2325"/>
              </a:lnSpc>
              <a:spcBef>
                <a:spcPts val="363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2200" dirty="0">
                <a:latin typeface="Arial" charset="0"/>
              </a:rPr>
              <a:t>Владеть ИКТ-компетентностями, необходимыми и достаточными </a:t>
            </a:r>
            <a:endParaRPr lang="ru-RU" sz="2200" dirty="0" smtClean="0">
              <a:latin typeface="Arial" charset="0"/>
            </a:endParaRPr>
          </a:p>
          <a:p>
            <a:pPr eaLnBrk="0" fontAlgn="base" hangingPunct="0">
              <a:lnSpc>
                <a:spcPts val="2325"/>
              </a:lnSpc>
              <a:spcBef>
                <a:spcPts val="363"/>
              </a:spcBef>
              <a:spcAft>
                <a:spcPct val="0"/>
              </a:spcAft>
            </a:pPr>
            <a:r>
              <a:rPr lang="ru-RU" sz="2200" dirty="0" smtClean="0">
                <a:latin typeface="Arial" charset="0"/>
              </a:rPr>
              <a:t>для </a:t>
            </a:r>
            <a:r>
              <a:rPr lang="ru-RU" sz="2200" dirty="0">
                <a:latin typeface="Arial" charset="0"/>
              </a:rPr>
              <a:t>… работы с детьми раннего и дошкольного возраста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21" name="Picture 13" descr="picture"/>
          <p:cNvPicPr preferRelativeResize="0"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213" y="152400"/>
            <a:ext cx="1017587" cy="3603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</p:pic>
      <p:sp>
        <p:nvSpPr>
          <p:cNvPr id="43020" name="AutoShape 12"/>
          <p:cNvSpPr>
            <a:spLocks noChangeArrowheads="1"/>
          </p:cNvSpPr>
          <p:nvPr/>
        </p:nvSpPr>
        <p:spPr bwMode="auto">
          <a:xfrm>
            <a:off x="1962150" y="365125"/>
            <a:ext cx="7181850" cy="487363"/>
          </a:xfrm>
          <a:custGeom>
            <a:avLst/>
            <a:gdLst/>
            <a:ahLst/>
            <a:cxnLst/>
            <a:rect l="0" t="0" r="0" b="0"/>
            <a:pathLst/>
          </a:cu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pPr eaLnBrk="0" fontAlgn="base" hangingPunct="0">
              <a:lnSpc>
                <a:spcPts val="3838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4200">
                <a:latin typeface="Arial" charset="0"/>
              </a:rPr>
              <a:t>Необходимые знания</a:t>
            </a:r>
          </a:p>
        </p:txBody>
      </p:sp>
      <p:sp>
        <p:nvSpPr>
          <p:cNvPr id="43019" name="AutoShape 11"/>
          <p:cNvSpPr>
            <a:spLocks noChangeArrowheads="1"/>
          </p:cNvSpPr>
          <p:nvPr/>
        </p:nvSpPr>
        <p:spPr bwMode="auto">
          <a:xfrm>
            <a:off x="357188" y="1411288"/>
            <a:ext cx="63500" cy="63500"/>
          </a:xfrm>
          <a:custGeom>
            <a:avLst/>
            <a:gdLst/>
            <a:ahLst/>
            <a:cxnLst/>
            <a:rect l="0" t="0" r="0" b="0"/>
            <a:pathLst/>
          </a:cu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000">
                <a:latin typeface="Arial" charset="0"/>
              </a:rPr>
              <a:t>•</a:t>
            </a:r>
          </a:p>
        </p:txBody>
      </p:sp>
      <p:sp>
        <p:nvSpPr>
          <p:cNvPr id="43018" name="AutoShape 10"/>
          <p:cNvSpPr>
            <a:spLocks noChangeArrowheads="1"/>
          </p:cNvSpPr>
          <p:nvPr/>
        </p:nvSpPr>
        <p:spPr bwMode="auto">
          <a:xfrm>
            <a:off x="176213" y="1322388"/>
            <a:ext cx="8860283" cy="850900"/>
          </a:xfrm>
          <a:custGeom>
            <a:avLst/>
            <a:gdLst/>
            <a:ahLst/>
            <a:cxnLst/>
            <a:rect l="0" t="0" r="0" b="0"/>
            <a:pathLst/>
          </a:cu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pPr marL="342900" indent="-342900" algn="just" eaLnBrk="0" fontAlgn="base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2100" dirty="0">
                <a:latin typeface="Arial" charset="0"/>
              </a:rPr>
              <a:t>Специфика дошкольного образования и особенностей организации </a:t>
            </a:r>
            <a:endParaRPr lang="ru-RU" sz="2100" dirty="0" smtClean="0">
              <a:latin typeface="Arial" charset="0"/>
            </a:endParaRPr>
          </a:p>
          <a:p>
            <a:pPr algn="just" eaLnBrk="0" fontAlgn="base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100" dirty="0" smtClean="0">
                <a:latin typeface="Arial" charset="0"/>
              </a:rPr>
              <a:t>работы </a:t>
            </a:r>
            <a:r>
              <a:rPr lang="ru-RU" sz="2100" dirty="0">
                <a:latin typeface="Arial" charset="0"/>
              </a:rPr>
              <a:t>с детьми раннего и дошкольного возраста</a:t>
            </a:r>
          </a:p>
        </p:txBody>
      </p:sp>
      <p:sp>
        <p:nvSpPr>
          <p:cNvPr id="43016" name="AutoShape 8"/>
          <p:cNvSpPr>
            <a:spLocks noChangeArrowheads="1"/>
          </p:cNvSpPr>
          <p:nvPr/>
        </p:nvSpPr>
        <p:spPr bwMode="auto">
          <a:xfrm>
            <a:off x="436563" y="2338388"/>
            <a:ext cx="7604125" cy="76200"/>
          </a:xfrm>
          <a:custGeom>
            <a:avLst/>
            <a:gdLst/>
            <a:ahLst/>
            <a:cxnLst/>
            <a:rect l="0" t="0" r="0" b="0"/>
            <a:pathLst/>
          </a:cu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3015" name="AutoShape 7"/>
          <p:cNvSpPr>
            <a:spLocks noChangeArrowheads="1"/>
          </p:cNvSpPr>
          <p:nvPr/>
        </p:nvSpPr>
        <p:spPr bwMode="auto">
          <a:xfrm>
            <a:off x="360363" y="2414588"/>
            <a:ext cx="7680325" cy="1660525"/>
          </a:xfrm>
          <a:custGeom>
            <a:avLst/>
            <a:gdLst/>
            <a:ahLst/>
            <a:cxnLst/>
            <a:rect l="0" t="0" r="0" b="0"/>
            <a:pathLst/>
          </a:cu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pPr marL="671513" indent="-342900" eaLnBrk="0" fontAlgn="base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2100" dirty="0">
                <a:latin typeface="Arial" charset="0"/>
              </a:rPr>
              <a:t>Основные психологические подходы: </a:t>
            </a:r>
            <a:r>
              <a:rPr lang="ru-RU" sz="2100" dirty="0" smtClean="0">
                <a:latin typeface="Arial" charset="0"/>
              </a:rPr>
              <a:t>культурно-исторический,</a:t>
            </a:r>
          </a:p>
          <a:p>
            <a:pPr marL="328613" eaLnBrk="0" fontAlgn="base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100" dirty="0" smtClean="0">
                <a:latin typeface="Arial" charset="0"/>
              </a:rPr>
              <a:t>деятельностный </a:t>
            </a:r>
            <a:r>
              <a:rPr lang="ru-RU" sz="2100" dirty="0">
                <a:latin typeface="Arial" charset="0"/>
              </a:rPr>
              <a:t>и личностный; основы дошкольной педагогики, </a:t>
            </a:r>
            <a:endParaRPr lang="ru-RU" sz="2100" dirty="0" smtClean="0">
              <a:latin typeface="Arial" charset="0"/>
            </a:endParaRPr>
          </a:p>
          <a:p>
            <a:pPr marL="328613" eaLnBrk="0" fontAlgn="base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100" dirty="0" smtClean="0">
                <a:latin typeface="Arial" charset="0"/>
              </a:rPr>
              <a:t>включая </a:t>
            </a:r>
            <a:r>
              <a:rPr lang="ru-RU" sz="2100" dirty="0">
                <a:latin typeface="Arial" charset="0"/>
              </a:rPr>
              <a:t>классические системы дошкольного воспитания</a:t>
            </a:r>
          </a:p>
          <a:p>
            <a:pPr marL="342900" lvl="1" indent="-342900" eaLnBrk="0" fontAlgn="base" hangingPunct="0">
              <a:lnSpc>
                <a:spcPts val="2300"/>
              </a:lnSpc>
              <a:spcBef>
                <a:spcPts val="55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2100" dirty="0" smtClean="0">
                <a:latin typeface="Arial" charset="0"/>
              </a:rPr>
              <a:t>Общие </a:t>
            </a:r>
            <a:r>
              <a:rPr lang="ru-RU" sz="2100" dirty="0">
                <a:latin typeface="Arial" charset="0"/>
              </a:rPr>
              <a:t>закономерности развития ребенка в раннем и </a:t>
            </a:r>
            <a:r>
              <a:rPr lang="ru-RU" sz="2100" dirty="0" smtClean="0">
                <a:latin typeface="Arial" charset="0"/>
              </a:rPr>
              <a:t>дошкольном</a:t>
            </a:r>
          </a:p>
          <a:p>
            <a:pPr marL="328613" lvl="1" indent="-328613" eaLnBrk="0" fontAlgn="base" hangingPunct="0">
              <a:lnSpc>
                <a:spcPts val="2300"/>
              </a:lnSpc>
              <a:spcBef>
                <a:spcPts val="550"/>
              </a:spcBef>
              <a:spcAft>
                <a:spcPct val="0"/>
              </a:spcAft>
            </a:pPr>
            <a:r>
              <a:rPr lang="ru-RU" sz="2100" dirty="0" smtClean="0">
                <a:latin typeface="Arial" charset="0"/>
              </a:rPr>
              <a:t> </a:t>
            </a:r>
            <a:r>
              <a:rPr lang="ru-RU" sz="2100" dirty="0">
                <a:latin typeface="Arial" charset="0"/>
              </a:rPr>
              <a:t>возрасте</a:t>
            </a:r>
          </a:p>
        </p:txBody>
      </p:sp>
      <p:sp>
        <p:nvSpPr>
          <p:cNvPr id="43013" name="AutoShape 5"/>
          <p:cNvSpPr>
            <a:spLocks noChangeArrowheads="1"/>
          </p:cNvSpPr>
          <p:nvPr/>
        </p:nvSpPr>
        <p:spPr bwMode="auto">
          <a:xfrm>
            <a:off x="438150" y="4240213"/>
            <a:ext cx="7600950" cy="85725"/>
          </a:xfrm>
          <a:custGeom>
            <a:avLst/>
            <a:gdLst/>
            <a:ahLst/>
            <a:cxnLst/>
            <a:rect l="0" t="0" r="0" b="0"/>
            <a:pathLst/>
          </a:cu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3012" name="AutoShape 4"/>
          <p:cNvSpPr>
            <a:spLocks noChangeArrowheads="1"/>
          </p:cNvSpPr>
          <p:nvPr/>
        </p:nvSpPr>
        <p:spPr bwMode="auto">
          <a:xfrm>
            <a:off x="688975" y="4324350"/>
            <a:ext cx="6802438" cy="2020888"/>
          </a:xfrm>
          <a:custGeom>
            <a:avLst/>
            <a:gdLst/>
            <a:ahLst/>
            <a:cxnLst/>
            <a:rect l="0" t="0" r="0" b="0"/>
            <a:pathLst/>
          </a:cu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pPr marL="342900" indent="-342900" eaLnBrk="0" fontAlgn="base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2100" dirty="0">
                <a:latin typeface="Arial" charset="0"/>
              </a:rPr>
              <a:t>Особенности становления и развития детских деятельностей </a:t>
            </a:r>
            <a:endParaRPr lang="ru-RU" sz="2100" dirty="0" smtClean="0">
              <a:latin typeface="Arial" charset="0"/>
            </a:endParaRPr>
          </a:p>
          <a:p>
            <a:pPr eaLnBrk="0" fontAlgn="base" hangingPunct="0">
              <a:lnSpc>
                <a:spcPts val="23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100" dirty="0" smtClean="0">
                <a:latin typeface="Arial" charset="0"/>
              </a:rPr>
              <a:t>в </a:t>
            </a:r>
            <a:r>
              <a:rPr lang="ru-RU" sz="2100" dirty="0">
                <a:latin typeface="Arial" charset="0"/>
              </a:rPr>
              <a:t>раннем и дошкольном возрасте</a:t>
            </a:r>
          </a:p>
          <a:p>
            <a:pPr marL="342900" indent="-342900" eaLnBrk="0" fontAlgn="base" hangingPunct="0">
              <a:lnSpc>
                <a:spcPts val="2300"/>
              </a:lnSpc>
              <a:spcBef>
                <a:spcPts val="6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2100" dirty="0">
                <a:latin typeface="Arial" charset="0"/>
              </a:rPr>
              <a:t>Основы теории физического, познавательного и </a:t>
            </a:r>
            <a:r>
              <a:rPr lang="ru-RU" sz="2100" dirty="0" smtClean="0">
                <a:latin typeface="Arial" charset="0"/>
              </a:rPr>
              <a:t>личностного</a:t>
            </a:r>
          </a:p>
          <a:p>
            <a:pPr eaLnBrk="0" fontAlgn="base" hangingPunct="0">
              <a:lnSpc>
                <a:spcPts val="2300"/>
              </a:lnSpc>
              <a:spcBef>
                <a:spcPts val="600"/>
              </a:spcBef>
              <a:spcAft>
                <a:spcPct val="0"/>
              </a:spcAft>
            </a:pPr>
            <a:r>
              <a:rPr lang="ru-RU" sz="2100" dirty="0" smtClean="0">
                <a:latin typeface="Arial" charset="0"/>
              </a:rPr>
              <a:t> </a:t>
            </a:r>
            <a:r>
              <a:rPr lang="ru-RU" sz="2100" dirty="0">
                <a:latin typeface="Arial" charset="0"/>
              </a:rPr>
              <a:t>развития детей раннего и дошкольного возраста</a:t>
            </a:r>
          </a:p>
          <a:p>
            <a:pPr marL="352425" lvl="1" indent="-342900" eaLnBrk="0" fontAlgn="base" hangingPunct="0">
              <a:lnSpc>
                <a:spcPts val="2275"/>
              </a:lnSpc>
              <a:spcBef>
                <a:spcPts val="6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2100" dirty="0">
                <a:latin typeface="Arial" charset="0"/>
              </a:rPr>
              <a:t>Современные тенденции развития дошкольного образования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8" name="Picture 4" descr="picture"/>
          <p:cNvPicPr preferRelativeResize="0"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213" y="152400"/>
            <a:ext cx="1017587" cy="3603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</p:pic>
      <p:sp>
        <p:nvSpPr>
          <p:cNvPr id="41986" name="AutoShape 2"/>
          <p:cNvSpPr>
            <a:spLocks noChangeArrowheads="1"/>
          </p:cNvSpPr>
          <p:nvPr/>
        </p:nvSpPr>
        <p:spPr bwMode="auto">
          <a:xfrm>
            <a:off x="467544" y="688407"/>
            <a:ext cx="6983413" cy="2395538"/>
          </a:xfrm>
          <a:custGeom>
            <a:avLst/>
            <a:gdLst/>
            <a:ahLst/>
            <a:cxnLst/>
            <a:rect l="0" t="0" r="0" b="0"/>
            <a:pathLst/>
          </a:cu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pPr marL="895350" lv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4000" dirty="0">
                <a:latin typeface="Arial" charset="0"/>
              </a:rPr>
              <a:t>Другие характеристики</a:t>
            </a:r>
          </a:p>
          <a:p>
            <a:pPr marL="457200" indent="-457200" eaLnBrk="0" fontAlgn="base" hangingPunct="0">
              <a:lnSpc>
                <a:spcPts val="2500"/>
              </a:lnSpc>
              <a:spcBef>
                <a:spcPts val="3838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2700" dirty="0">
                <a:latin typeface="Arial" charset="0"/>
              </a:rPr>
              <a:t>Соблюдение правовых, нравственных и </a:t>
            </a:r>
            <a:r>
              <a:rPr lang="ru-RU" sz="2700" dirty="0" smtClean="0">
                <a:latin typeface="Arial" charset="0"/>
              </a:rPr>
              <a:t>этических</a:t>
            </a:r>
          </a:p>
          <a:p>
            <a:pPr eaLnBrk="0" fontAlgn="base" hangingPunct="0">
              <a:lnSpc>
                <a:spcPts val="2500"/>
              </a:lnSpc>
              <a:spcBef>
                <a:spcPts val="3838"/>
              </a:spcBef>
              <a:spcAft>
                <a:spcPct val="0"/>
              </a:spcAft>
            </a:pPr>
            <a:r>
              <a:rPr lang="ru-RU" sz="2700" dirty="0" smtClean="0">
                <a:latin typeface="Arial" charset="0"/>
              </a:rPr>
              <a:t> </a:t>
            </a:r>
            <a:r>
              <a:rPr lang="ru-RU" sz="2700" dirty="0">
                <a:latin typeface="Arial" charset="0"/>
              </a:rPr>
              <a:t>норм, требований </a:t>
            </a:r>
            <a:r>
              <a:rPr lang="ru-RU" sz="2700" dirty="0" smtClean="0">
                <a:latin typeface="Arial" charset="0"/>
              </a:rPr>
              <a:t>профессиональной </a:t>
            </a:r>
            <a:r>
              <a:rPr lang="ru-RU" sz="2700" dirty="0">
                <a:latin typeface="Arial" charset="0"/>
              </a:rPr>
              <a:t>этики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1" name="Picture 3" descr="picture"/>
          <p:cNvPicPr preferRelativeResize="0"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213" y="152400"/>
            <a:ext cx="1017587" cy="3603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</p:pic>
      <p:sp>
        <p:nvSpPr>
          <p:cNvPr id="53250" name="AutoShape 2"/>
          <p:cNvSpPr>
            <a:spLocks noChangeArrowheads="1"/>
          </p:cNvSpPr>
          <p:nvPr/>
        </p:nvSpPr>
        <p:spPr bwMode="auto">
          <a:xfrm>
            <a:off x="539552" y="1268760"/>
            <a:ext cx="8037512" cy="2301875"/>
          </a:xfrm>
          <a:custGeom>
            <a:avLst/>
            <a:gdLst/>
            <a:ahLst/>
            <a:cxnLst/>
            <a:rect l="0" t="0" r="0" b="0"/>
            <a:pathLst/>
          </a:cu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pPr marL="741363" lv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900" dirty="0">
                <a:latin typeface="Arial" charset="0"/>
              </a:rPr>
              <a:t>ПРОФЕССИОНАЛЬНЫЙ СТАНДАРТ</a:t>
            </a:r>
          </a:p>
          <a:p>
            <a:pPr indent="139700" eaLnBrk="0" fontAlgn="base" hangingPunct="0">
              <a:lnSpc>
                <a:spcPts val="3600"/>
              </a:lnSpc>
              <a:spcBef>
                <a:spcPts val="625"/>
              </a:spcBef>
              <a:spcAft>
                <a:spcPct val="0"/>
              </a:spcAft>
            </a:pPr>
            <a:r>
              <a:rPr lang="ru-RU" sz="2900" b="1" dirty="0" smtClean="0">
                <a:latin typeface="Arial" charset="0"/>
              </a:rPr>
              <a:t>                                   педагог </a:t>
            </a:r>
          </a:p>
          <a:p>
            <a:pPr indent="139700" algn="just" eaLnBrk="0" fontAlgn="base" hangingPunct="0">
              <a:lnSpc>
                <a:spcPts val="3600"/>
              </a:lnSpc>
              <a:spcBef>
                <a:spcPts val="625"/>
              </a:spcBef>
              <a:spcAft>
                <a:spcPct val="0"/>
              </a:spcAft>
            </a:pPr>
            <a:r>
              <a:rPr lang="ru-RU" sz="2400" b="1" dirty="0" smtClean="0">
                <a:latin typeface="Arial" charset="0"/>
              </a:rPr>
              <a:t>(</a:t>
            </a:r>
            <a:r>
              <a:rPr lang="ru-RU" sz="2400" b="1" dirty="0">
                <a:latin typeface="Arial" charset="0"/>
              </a:rPr>
              <a:t>педагогическая </a:t>
            </a:r>
            <a:r>
              <a:rPr lang="ru-RU" sz="2400" b="1" dirty="0" smtClean="0">
                <a:latin typeface="Arial" charset="0"/>
              </a:rPr>
              <a:t>деятельность </a:t>
            </a:r>
            <a:r>
              <a:rPr lang="ru-RU" sz="2400" b="1" dirty="0">
                <a:latin typeface="Arial" charset="0"/>
              </a:rPr>
              <a:t>в дошкольном, </a:t>
            </a:r>
            <a:endParaRPr lang="ru-RU" sz="2400" b="1" dirty="0">
              <a:latin typeface="Arial" charset="0"/>
            </a:endParaRPr>
          </a:p>
          <a:p>
            <a:pPr indent="139700" algn="just" eaLnBrk="0" fontAlgn="base" hangingPunct="0">
              <a:lnSpc>
                <a:spcPts val="3600"/>
              </a:lnSpc>
              <a:spcBef>
                <a:spcPts val="625"/>
              </a:spcBef>
              <a:spcAft>
                <a:spcPct val="0"/>
              </a:spcAft>
            </a:pPr>
            <a:r>
              <a:rPr lang="ru-RU" sz="2400" b="1" dirty="0" smtClean="0">
                <a:latin typeface="Arial" charset="0"/>
              </a:rPr>
              <a:t>начальном </a:t>
            </a:r>
            <a:r>
              <a:rPr lang="ru-RU" sz="2400" b="1" dirty="0">
                <a:latin typeface="Arial" charset="0"/>
              </a:rPr>
              <a:t>общем, </a:t>
            </a:r>
            <a:r>
              <a:rPr lang="ru-RU" sz="2400" b="1" dirty="0" smtClean="0">
                <a:latin typeface="Arial" charset="0"/>
              </a:rPr>
              <a:t>основном </a:t>
            </a:r>
            <a:r>
              <a:rPr lang="ru-RU" sz="2400" b="1" dirty="0">
                <a:latin typeface="Arial" charset="0"/>
              </a:rPr>
              <a:t>общем, среднем общем </a:t>
            </a:r>
            <a:endParaRPr lang="ru-RU" sz="2400" b="1" dirty="0" smtClean="0">
              <a:latin typeface="Arial" charset="0"/>
            </a:endParaRPr>
          </a:p>
          <a:p>
            <a:pPr indent="139700" algn="just" eaLnBrk="0" fontAlgn="base" hangingPunct="0">
              <a:lnSpc>
                <a:spcPts val="3600"/>
              </a:lnSpc>
              <a:spcBef>
                <a:spcPts val="625"/>
              </a:spcBef>
              <a:spcAft>
                <a:spcPct val="0"/>
              </a:spcAft>
            </a:pPr>
            <a:r>
              <a:rPr lang="ru-RU" sz="2400" b="1" dirty="0" smtClean="0">
                <a:latin typeface="Arial" charset="0"/>
              </a:rPr>
              <a:t>образовании) </a:t>
            </a:r>
            <a:r>
              <a:rPr lang="ru-RU" sz="2400" b="1" dirty="0">
                <a:latin typeface="Arial" charset="0"/>
              </a:rPr>
              <a:t>(воспитатель, учитель)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7" name="Picture 3" descr="picture"/>
          <p:cNvPicPr preferRelativeResize="0"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213" y="152400"/>
            <a:ext cx="1017587" cy="3603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</p:pic>
      <p:sp>
        <p:nvSpPr>
          <p:cNvPr id="52226" name="AutoShape 2"/>
          <p:cNvSpPr>
            <a:spLocks noChangeArrowheads="1"/>
          </p:cNvSpPr>
          <p:nvPr/>
        </p:nvSpPr>
        <p:spPr bwMode="auto">
          <a:xfrm>
            <a:off x="4644008" y="525905"/>
            <a:ext cx="8845550" cy="6016625"/>
          </a:xfrm>
          <a:custGeom>
            <a:avLst/>
            <a:gdLst/>
            <a:ahLst/>
            <a:cxnLst/>
            <a:rect l="0" t="0" r="0" b="0"/>
            <a:pathLst/>
          </a:cu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pPr marL="0" lvl="1" algn="r" eaLnBrk="0" fontAlgn="base" hangingPunct="0">
              <a:spcAft>
                <a:spcPct val="0"/>
              </a:spcAft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Коллизии</a:t>
            </a:r>
          </a:p>
          <a:p>
            <a:pPr marL="0" lvl="1" algn="r" eaLnBrk="0" fontAlgn="base" hangingPunct="0">
              <a:spcAft>
                <a:spcPct val="0"/>
              </a:spcAft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lvl="1" algn="ctr" eaLnBrk="0" fontAlgn="base" hangingPunct="0">
              <a:lnSpc>
                <a:spcPct val="150000"/>
              </a:lnSpc>
              <a:spcAft>
                <a:spcPct val="0"/>
              </a:spcAft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Формально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педагог - дошкольник не попадает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indent="-180000" algn="ctr" eaLnBrk="0" fontAlgn="base" hangingPunct="0">
              <a:lnSpc>
                <a:spcPct val="150000"/>
              </a:lnSpc>
              <a:spcAft>
                <a:spcPct val="0"/>
              </a:spcAft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под категорию «учитель», но принятый Закон «Об образовании РФ» </a:t>
            </a:r>
          </a:p>
          <a:p>
            <a:pPr indent="-180000" algn="ctr" eaLnBrk="0" fontAlgn="base" hangingPunct="0">
              <a:lnSpc>
                <a:spcPct val="150000"/>
              </a:lnSpc>
              <a:spcAft>
                <a:spcPct val="0"/>
              </a:spcAft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относит дошкольное образование к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одному из уровней общего. Кроме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того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 новом законе,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indent="-180000" algn="ctr" eaLnBrk="0" fontAlgn="base" hangingPunct="0">
              <a:lnSpc>
                <a:spcPct val="150000"/>
              </a:lnSpc>
              <a:spcAft>
                <a:spcPct val="0"/>
              </a:spcAft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наряду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 такой функцией,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как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уход и присмотр за ребенком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за дошкольными организациями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indent="-180000" algn="ctr" eaLnBrk="0" fontAlgn="base" hangingPunct="0">
              <a:lnSpc>
                <a:spcPct val="150000"/>
              </a:lnSpc>
              <a:spcAft>
                <a:spcPct val="0"/>
              </a:spcAft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Закрепляются 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обязанность осуществлять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образовательную деятельность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indent="-180000" algn="ctr" eaLnBrk="0" fontAlgn="base" hangingPunct="0">
              <a:lnSpc>
                <a:spcPct val="150000"/>
              </a:lnSpc>
              <a:spcAft>
                <a:spcPct val="0"/>
              </a:spcAft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выделяемую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 отдельную услугу.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Отсюда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возникает необходимость единого подхода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</a:t>
            </a:r>
          </a:p>
          <a:p>
            <a:pPr indent="-180000" algn="ctr" eaLnBrk="0" fontAlgn="base" hangingPunct="0">
              <a:lnSpc>
                <a:spcPct val="150000"/>
              </a:lnSpc>
              <a:spcAft>
                <a:spcPct val="0"/>
              </a:spcAft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профессиональным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компетенциям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педагога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дошкольного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образования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indent="-180000" algn="ctr" eaLnBrk="0" fontAlgn="base" hangingPunct="0">
              <a:lnSpc>
                <a:spcPct val="150000"/>
              </a:lnSpc>
              <a:spcAft>
                <a:spcPct val="0"/>
              </a:spcAft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общего образования и учителя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5" name="Picture 5" descr="picture"/>
          <p:cNvPicPr preferRelativeResize="0"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213" y="152400"/>
            <a:ext cx="1017587" cy="3603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</p:pic>
      <p:sp>
        <p:nvSpPr>
          <p:cNvPr id="51204" name="AutoShape 4"/>
          <p:cNvSpPr>
            <a:spLocks noChangeArrowheads="1"/>
          </p:cNvSpPr>
          <p:nvPr/>
        </p:nvSpPr>
        <p:spPr bwMode="auto">
          <a:xfrm>
            <a:off x="1066800" y="669925"/>
            <a:ext cx="8077200" cy="438150"/>
          </a:xfrm>
          <a:custGeom>
            <a:avLst/>
            <a:gdLst/>
            <a:ahLst/>
            <a:cxnLst/>
            <a:rect l="0" t="0" r="0" b="0"/>
            <a:pathLst/>
          </a:cu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pPr eaLnBrk="0" fontAlgn="base" hangingPunct="0">
              <a:lnSpc>
                <a:spcPts val="345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3600">
                <a:latin typeface="Arial" charset="0"/>
              </a:rPr>
              <a:t>Обобщенные трудовые функции</a:t>
            </a:r>
          </a:p>
        </p:txBody>
      </p:sp>
      <p:sp>
        <p:nvSpPr>
          <p:cNvPr id="51203" name="AutoShape 3"/>
          <p:cNvSpPr>
            <a:spLocks noChangeArrowheads="1"/>
          </p:cNvSpPr>
          <p:nvPr/>
        </p:nvSpPr>
        <p:spPr bwMode="auto">
          <a:xfrm>
            <a:off x="417513" y="1709738"/>
            <a:ext cx="3203575" cy="3703637"/>
          </a:xfrm>
          <a:custGeom>
            <a:avLst/>
            <a:gdLst/>
            <a:ahLst/>
            <a:cxnLst/>
            <a:rect l="0" t="0" r="0" b="0"/>
            <a:pathLst/>
          </a:cu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pPr marL="26988" lvl="3" eaLnBrk="0" fontAlgn="base" hangingPunct="0">
              <a:lnSpc>
                <a:spcPts val="3338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500">
                <a:latin typeface="Arial" charset="0"/>
              </a:rPr>
              <a:t>Пед деятельность по</a:t>
            </a:r>
          </a:p>
          <a:p>
            <a:pPr marL="23813" lvl="2" eaLnBrk="0" fontAlgn="base" hangingPunct="0">
              <a:lnSpc>
                <a:spcPts val="3338"/>
              </a:lnSpc>
              <a:spcBef>
                <a:spcPts val="25"/>
              </a:spcBef>
              <a:spcAft>
                <a:spcPct val="0"/>
              </a:spcAft>
            </a:pPr>
            <a:r>
              <a:rPr lang="ru-RU" sz="2500">
                <a:latin typeface="Arial" charset="0"/>
              </a:rPr>
              <a:t>проектированию и</a:t>
            </a:r>
          </a:p>
          <a:p>
            <a:pPr marL="23813" lvl="2" eaLnBrk="0" fontAlgn="base" hangingPunct="0">
              <a:lnSpc>
                <a:spcPts val="3338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500">
                <a:latin typeface="Arial" charset="0"/>
              </a:rPr>
              <a:t>реализации</a:t>
            </a:r>
          </a:p>
          <a:p>
            <a:pPr marL="12700" lvl="1" eaLnBrk="0" fontAlgn="base" hangingPunct="0">
              <a:lnSpc>
                <a:spcPts val="3338"/>
              </a:lnSpc>
              <a:spcBef>
                <a:spcPts val="50"/>
              </a:spcBef>
              <a:spcAft>
                <a:spcPct val="0"/>
              </a:spcAft>
            </a:pPr>
            <a:r>
              <a:rPr lang="ru-RU" sz="2500">
                <a:latin typeface="Arial" charset="0"/>
              </a:rPr>
              <a:t>образовательного</a:t>
            </a:r>
          </a:p>
          <a:p>
            <a:pPr marL="23813" lvl="2" eaLnBrk="0" fontAlgn="base" hangingPunct="0">
              <a:lnSpc>
                <a:spcPts val="3338"/>
              </a:lnSpc>
              <a:spcBef>
                <a:spcPts val="25"/>
              </a:spcBef>
              <a:spcAft>
                <a:spcPct val="0"/>
              </a:spcAft>
            </a:pPr>
            <a:r>
              <a:rPr lang="ru-RU" sz="2500">
                <a:latin typeface="Arial" charset="0"/>
              </a:rPr>
              <a:t>процесса в</a:t>
            </a:r>
          </a:p>
          <a:p>
            <a:pPr marL="12700" lvl="1" eaLnBrk="0" fontAlgn="base" hangingPunct="0">
              <a:lnSpc>
                <a:spcPts val="3338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500">
                <a:latin typeface="Arial" charset="0"/>
              </a:rPr>
              <a:t>образовательных</a:t>
            </a:r>
          </a:p>
          <a:p>
            <a:pPr marL="12700" lvl="1" eaLnBrk="0" fontAlgn="base" hangingPunct="0">
              <a:lnSpc>
                <a:spcPts val="3338"/>
              </a:lnSpc>
              <a:spcBef>
                <a:spcPts val="25"/>
              </a:spcBef>
              <a:spcAft>
                <a:spcPct val="0"/>
              </a:spcAft>
            </a:pPr>
            <a:r>
              <a:rPr lang="ru-RU" sz="2500">
                <a:latin typeface="Arial" charset="0"/>
              </a:rPr>
              <a:t>организациях</a:t>
            </a:r>
          </a:p>
          <a:p>
            <a:pPr eaLnBrk="0" fontAlgn="base" hangingPunct="0">
              <a:lnSpc>
                <a:spcPts val="3338"/>
              </a:lnSpc>
              <a:spcBef>
                <a:spcPts val="50"/>
              </a:spcBef>
              <a:spcAft>
                <a:spcPct val="0"/>
              </a:spcAft>
            </a:pPr>
            <a:r>
              <a:rPr lang="ru-RU" sz="2500">
                <a:latin typeface="Arial" charset="0"/>
              </a:rPr>
              <a:t>дошкольного</a:t>
            </a:r>
          </a:p>
          <a:p>
            <a:pPr marL="12700" lvl="1" eaLnBrk="0" fontAlgn="base" hangingPunct="0">
              <a:lnSpc>
                <a:spcPts val="3338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500">
                <a:latin typeface="Arial" charset="0"/>
              </a:rPr>
              <a:t>образования</a:t>
            </a:r>
          </a:p>
        </p:txBody>
      </p:sp>
      <p:sp>
        <p:nvSpPr>
          <p:cNvPr id="51202" name="AutoShape 2"/>
          <p:cNvSpPr>
            <a:spLocks noChangeArrowheads="1"/>
          </p:cNvSpPr>
          <p:nvPr/>
        </p:nvSpPr>
        <p:spPr bwMode="auto">
          <a:xfrm>
            <a:off x="4535488" y="1692275"/>
            <a:ext cx="4212976" cy="2816845"/>
          </a:xfrm>
          <a:custGeom>
            <a:avLst/>
            <a:gdLst/>
            <a:ahLst/>
            <a:cxnLst/>
            <a:rect l="0" t="0" r="0" b="0"/>
            <a:pathLst/>
          </a:cu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pPr marL="12700" lvl="1" eaLnBrk="0" fontAlgn="base" hangingPunct="0">
              <a:lnSpc>
                <a:spcPts val="3388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500" dirty="0">
                <a:latin typeface="Arial" charset="0"/>
              </a:rPr>
              <a:t>Общепедагогическая функция</a:t>
            </a:r>
            <a:r>
              <a:rPr lang="ru-RU" sz="2500" dirty="0" smtClean="0">
                <a:latin typeface="Arial" charset="0"/>
              </a:rPr>
              <a:t>.</a:t>
            </a:r>
          </a:p>
          <a:p>
            <a:pPr marL="12700" lvl="1" eaLnBrk="0" fontAlgn="base" hangingPunct="0">
              <a:lnSpc>
                <a:spcPts val="3388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500" smtClean="0">
                <a:latin typeface="Arial" charset="0"/>
              </a:rPr>
              <a:t> </a:t>
            </a:r>
            <a:r>
              <a:rPr lang="ru-RU" sz="2500" dirty="0">
                <a:latin typeface="Arial" charset="0"/>
              </a:rPr>
              <a:t>Обучение</a:t>
            </a:r>
          </a:p>
          <a:p>
            <a:pPr eaLnBrk="0" fontAlgn="base" hangingPunct="0">
              <a:lnSpc>
                <a:spcPts val="3388"/>
              </a:lnSpc>
              <a:spcBef>
                <a:spcPts val="600"/>
              </a:spcBef>
              <a:spcAft>
                <a:spcPct val="0"/>
              </a:spcAft>
            </a:pPr>
            <a:r>
              <a:rPr lang="ru-RU" sz="2500" dirty="0">
                <a:latin typeface="Arial" charset="0"/>
              </a:rPr>
              <a:t>Воспитательная деятельность</a:t>
            </a:r>
          </a:p>
          <a:p>
            <a:pPr eaLnBrk="0" fontAlgn="base" hangingPunct="0">
              <a:lnSpc>
                <a:spcPts val="3388"/>
              </a:lnSpc>
              <a:spcBef>
                <a:spcPts val="600"/>
              </a:spcBef>
              <a:spcAft>
                <a:spcPct val="0"/>
              </a:spcAft>
            </a:pPr>
            <a:r>
              <a:rPr lang="ru-RU" sz="2500" dirty="0">
                <a:latin typeface="Arial" charset="0"/>
              </a:rPr>
              <a:t>Развивающая деятельность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87" name="Picture 11" descr="picture"/>
          <p:cNvPicPr preferRelativeResize="0"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5250" y="133350"/>
            <a:ext cx="1258888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</p:pic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441325" y="496888"/>
            <a:ext cx="8259763" cy="5626100"/>
            <a:chOff x="278" y="313"/>
            <a:chExt cx="5203" cy="3544"/>
          </a:xfrm>
        </p:grpSpPr>
        <p:sp>
          <p:nvSpPr>
            <p:cNvPr id="3" name="Rectangle 10"/>
            <p:cNvSpPr>
              <a:spLocks noChangeArrowheads="1"/>
            </p:cNvSpPr>
            <p:nvPr/>
          </p:nvSpPr>
          <p:spPr bwMode="auto">
            <a:xfrm>
              <a:off x="278" y="313"/>
              <a:ext cx="2602" cy="116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119063" eaLnBrk="0" fontAlgn="base" hangingPunct="0">
                <a:lnSpc>
                  <a:spcPts val="2400"/>
                </a:lnSpc>
                <a:spcBef>
                  <a:spcPts val="863"/>
                </a:spcBef>
                <a:spcAft>
                  <a:spcPct val="0"/>
                </a:spcAft>
              </a:pPr>
              <a:r>
                <a:rPr lang="ru-RU" sz="2500">
                  <a:latin typeface="Arial" charset="0"/>
                </a:rPr>
                <a:t>функция</a:t>
              </a:r>
            </a:p>
          </p:txBody>
        </p:sp>
        <p:sp>
          <p:nvSpPr>
            <p:cNvPr id="4" name="Rectangle 9"/>
            <p:cNvSpPr>
              <a:spLocks noChangeArrowheads="1"/>
            </p:cNvSpPr>
            <p:nvPr/>
          </p:nvSpPr>
          <p:spPr bwMode="auto">
            <a:xfrm>
              <a:off x="2880" y="313"/>
              <a:ext cx="2602" cy="116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109538" indent="-17463" eaLnBrk="0" fontAlgn="base" hangingPunct="0">
                <a:lnSpc>
                  <a:spcPts val="3363"/>
                </a:lnSpc>
                <a:spcBef>
                  <a:spcPts val="75"/>
                </a:spcBef>
                <a:spcAft>
                  <a:spcPct val="0"/>
                </a:spcAft>
              </a:pPr>
              <a:r>
                <a:rPr lang="ru-RU" sz="2500">
                  <a:latin typeface="Arial" charset="0"/>
                </a:rPr>
                <a:t>Трудовые действия дошкольника</a:t>
              </a:r>
            </a:p>
          </p:txBody>
        </p:sp>
        <p:sp>
          <p:nvSpPr>
            <p:cNvPr id="5" name="Rectangle 8"/>
            <p:cNvSpPr>
              <a:spLocks noChangeArrowheads="1"/>
            </p:cNvSpPr>
            <p:nvPr/>
          </p:nvSpPr>
          <p:spPr bwMode="auto">
            <a:xfrm>
              <a:off x="278" y="1482"/>
              <a:ext cx="2602" cy="85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119063" eaLnBrk="0" fontAlgn="base" hangingPunct="0">
                <a:lnSpc>
                  <a:spcPts val="3863"/>
                </a:lnSpc>
                <a:spcBef>
                  <a:spcPts val="238"/>
                </a:spcBef>
                <a:spcAft>
                  <a:spcPct val="0"/>
                </a:spcAft>
              </a:pPr>
              <a:r>
                <a:rPr lang="ru-RU" sz="2900">
                  <a:latin typeface="Arial" charset="0"/>
                </a:rPr>
                <a:t>Общепедагогическая функция. Обучение</a:t>
              </a: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auto">
            <a:xfrm>
              <a:off x="2880" y="1482"/>
              <a:ext cx="2602" cy="85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122238" eaLnBrk="0" fontAlgn="base" hangingPunct="0">
                <a:lnSpc>
                  <a:spcPts val="2400"/>
                </a:lnSpc>
                <a:spcBef>
                  <a:spcPts val="963"/>
                </a:spcBef>
                <a:spcAft>
                  <a:spcPct val="0"/>
                </a:spcAft>
              </a:pPr>
              <a:endParaRPr lang="ru-RU" sz="2500" dirty="0" smtClean="0">
                <a:latin typeface="Arial" charset="0"/>
              </a:endParaRPr>
            </a:p>
            <a:p>
              <a:pPr marL="122238" eaLnBrk="0" fontAlgn="base" hangingPunct="0">
                <a:lnSpc>
                  <a:spcPts val="2400"/>
                </a:lnSpc>
                <a:spcBef>
                  <a:spcPts val="963"/>
                </a:spcBef>
                <a:spcAft>
                  <a:spcPct val="0"/>
                </a:spcAft>
              </a:pPr>
              <a:r>
                <a:rPr lang="ru-RU" sz="2500" dirty="0" smtClean="0">
                  <a:latin typeface="Arial" charset="0"/>
                </a:rPr>
                <a:t>10/2</a:t>
              </a:r>
              <a:endParaRPr lang="ru-RU" sz="2500" dirty="0">
                <a:latin typeface="Arial" charset="0"/>
              </a:endParaRPr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278" y="2340"/>
              <a:ext cx="2602" cy="67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106363" indent="30163" eaLnBrk="0" fontAlgn="base" hangingPunct="0">
                <a:lnSpc>
                  <a:spcPts val="3888"/>
                </a:lnSpc>
                <a:spcBef>
                  <a:spcPts val="238"/>
                </a:spcBef>
                <a:spcAft>
                  <a:spcPct val="0"/>
                </a:spcAft>
              </a:pPr>
              <a:r>
                <a:rPr lang="ru-RU" sz="2900">
                  <a:latin typeface="Arial" charset="0"/>
                </a:rPr>
                <a:t>Воспитательная деятельность</a:t>
              </a:r>
            </a:p>
          </p:txBody>
        </p:sp>
        <p:sp>
          <p:nvSpPr>
            <p:cNvPr id="8" name="Rectangle 5"/>
            <p:cNvSpPr>
              <a:spLocks noChangeArrowheads="1"/>
            </p:cNvSpPr>
            <p:nvPr/>
          </p:nvSpPr>
          <p:spPr bwMode="auto">
            <a:xfrm>
              <a:off x="2880" y="2340"/>
              <a:ext cx="2602" cy="67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122238" eaLnBrk="0" fontAlgn="base" hangingPunct="0">
                <a:lnSpc>
                  <a:spcPts val="2400"/>
                </a:lnSpc>
                <a:spcBef>
                  <a:spcPts val="988"/>
                </a:spcBef>
                <a:spcAft>
                  <a:spcPct val="0"/>
                </a:spcAft>
              </a:pPr>
              <a:endParaRPr lang="ru-RU" sz="2500" dirty="0" smtClean="0">
                <a:latin typeface="Arial" charset="0"/>
              </a:endParaRPr>
            </a:p>
            <a:p>
              <a:pPr marL="122238" eaLnBrk="0" fontAlgn="base" hangingPunct="0">
                <a:lnSpc>
                  <a:spcPts val="2400"/>
                </a:lnSpc>
                <a:spcBef>
                  <a:spcPts val="988"/>
                </a:spcBef>
                <a:spcAft>
                  <a:spcPct val="0"/>
                </a:spcAft>
              </a:pPr>
              <a:r>
                <a:rPr lang="ru-RU" sz="2500" dirty="0" smtClean="0">
                  <a:latin typeface="Arial" charset="0"/>
                </a:rPr>
                <a:t>11/8</a:t>
              </a:r>
              <a:endParaRPr lang="ru-RU" sz="2500" dirty="0">
                <a:latin typeface="Arial" charset="0"/>
              </a:endParaRPr>
            </a:p>
          </p:txBody>
        </p:sp>
        <p:sp>
          <p:nvSpPr>
            <p:cNvPr id="9" name="Rectangle 4"/>
            <p:cNvSpPr>
              <a:spLocks noChangeArrowheads="1"/>
            </p:cNvSpPr>
            <p:nvPr/>
          </p:nvSpPr>
          <p:spPr bwMode="auto">
            <a:xfrm>
              <a:off x="278" y="3012"/>
              <a:ext cx="2602" cy="84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106363" indent="30163" eaLnBrk="0" fontAlgn="base" hangingPunct="0">
                <a:lnSpc>
                  <a:spcPts val="3888"/>
                </a:lnSpc>
                <a:spcBef>
                  <a:spcPts val="238"/>
                </a:spcBef>
                <a:spcAft>
                  <a:spcPct val="0"/>
                </a:spcAft>
              </a:pPr>
              <a:r>
                <a:rPr lang="ru-RU" sz="2900">
                  <a:latin typeface="Arial" charset="0"/>
                </a:rPr>
                <a:t>Развивающая деятельность</a:t>
              </a:r>
            </a:p>
          </p:txBody>
        </p:sp>
        <p:sp>
          <p:nvSpPr>
            <p:cNvPr id="10" name="Rectangle 3"/>
            <p:cNvSpPr>
              <a:spLocks noChangeArrowheads="1"/>
            </p:cNvSpPr>
            <p:nvPr/>
          </p:nvSpPr>
          <p:spPr bwMode="auto">
            <a:xfrm>
              <a:off x="2880" y="3012"/>
              <a:ext cx="2602" cy="84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marL="122238" eaLnBrk="0" fontAlgn="base" hangingPunct="0">
                <a:lnSpc>
                  <a:spcPts val="2400"/>
                </a:lnSpc>
                <a:spcBef>
                  <a:spcPts val="988"/>
                </a:spcBef>
                <a:spcAft>
                  <a:spcPct val="0"/>
                </a:spcAft>
              </a:pPr>
              <a:endParaRPr lang="ru-RU" sz="2500" dirty="0" smtClean="0">
                <a:latin typeface="Arial" charset="0"/>
              </a:endParaRPr>
            </a:p>
            <a:p>
              <a:pPr marL="122238" eaLnBrk="0" fontAlgn="base" hangingPunct="0">
                <a:lnSpc>
                  <a:spcPts val="2400"/>
                </a:lnSpc>
                <a:spcBef>
                  <a:spcPts val="988"/>
                </a:spcBef>
                <a:spcAft>
                  <a:spcPct val="0"/>
                </a:spcAft>
              </a:pPr>
              <a:r>
                <a:rPr lang="ru-RU" sz="2500" dirty="0" smtClean="0">
                  <a:latin typeface="Arial" charset="0"/>
                </a:rPr>
                <a:t>11/7</a:t>
              </a:r>
              <a:endParaRPr lang="ru-RU" sz="2500" dirty="0">
                <a:latin typeface="Arial" charset="0"/>
              </a:endParaRP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7" name="Picture 5" descr="picture"/>
          <p:cNvPicPr preferRelativeResize="0"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213" y="152400"/>
            <a:ext cx="1017587" cy="3603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</p:pic>
      <p:sp>
        <p:nvSpPr>
          <p:cNvPr id="49156" name="AutoShape 4"/>
          <p:cNvSpPr>
            <a:spLocks noChangeArrowheads="1"/>
          </p:cNvSpPr>
          <p:nvPr/>
        </p:nvSpPr>
        <p:spPr bwMode="auto">
          <a:xfrm>
            <a:off x="1066800" y="669925"/>
            <a:ext cx="8077200" cy="438150"/>
          </a:xfrm>
          <a:custGeom>
            <a:avLst/>
            <a:gdLst/>
            <a:ahLst/>
            <a:cxnLst/>
            <a:rect l="0" t="0" r="0" b="0"/>
            <a:pathLst/>
          </a:cu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pPr eaLnBrk="0" fontAlgn="base" hangingPunct="0">
              <a:lnSpc>
                <a:spcPts val="345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3600">
                <a:latin typeface="Arial" charset="0"/>
              </a:rPr>
              <a:t>Обобщенные трудовые функции</a:t>
            </a:r>
          </a:p>
        </p:txBody>
      </p:sp>
      <p:sp>
        <p:nvSpPr>
          <p:cNvPr id="49155" name="AutoShape 3"/>
          <p:cNvSpPr>
            <a:spLocks noChangeArrowheads="1"/>
          </p:cNvSpPr>
          <p:nvPr/>
        </p:nvSpPr>
        <p:spPr bwMode="auto">
          <a:xfrm>
            <a:off x="552450" y="1752600"/>
            <a:ext cx="3449638" cy="2438400"/>
          </a:xfrm>
          <a:custGeom>
            <a:avLst/>
            <a:gdLst/>
            <a:ahLst/>
            <a:cxnLst/>
            <a:rect l="0" t="0" r="0" b="0"/>
            <a:pathLst/>
          </a:cu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pPr eaLnBrk="0" fontAlgn="base" hangingPunct="0">
              <a:lnSpc>
                <a:spcPts val="2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000" dirty="0">
                <a:latin typeface="Arial" charset="0"/>
              </a:rPr>
              <a:t>Педагогическая </a:t>
            </a:r>
            <a:r>
              <a:rPr lang="ru-RU" sz="2000" dirty="0" smtClean="0">
                <a:latin typeface="Arial" charset="0"/>
              </a:rPr>
              <a:t>деятельность</a:t>
            </a:r>
          </a:p>
          <a:p>
            <a:pPr eaLnBrk="0" fontAlgn="base" hangingPunct="0">
              <a:lnSpc>
                <a:spcPts val="2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atin typeface="Arial" charset="0"/>
              </a:rPr>
              <a:t> </a:t>
            </a:r>
            <a:r>
              <a:rPr lang="ru-RU" sz="2000" dirty="0">
                <a:latin typeface="Arial" charset="0"/>
              </a:rPr>
              <a:t>по проектированию </a:t>
            </a:r>
            <a:r>
              <a:rPr lang="ru-RU" sz="2000" dirty="0" smtClean="0">
                <a:latin typeface="Arial" charset="0"/>
              </a:rPr>
              <a:t>и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atin typeface="Arial" charset="0"/>
              </a:rPr>
              <a:t> реализации основных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atin typeface="Arial" charset="0"/>
              </a:rPr>
              <a:t> </a:t>
            </a:r>
            <a:r>
              <a:rPr lang="ru-RU" sz="2000" dirty="0">
                <a:latin typeface="Arial" charset="0"/>
              </a:rPr>
              <a:t>общеобразовательных программ</a:t>
            </a:r>
          </a:p>
        </p:txBody>
      </p:sp>
      <p:sp>
        <p:nvSpPr>
          <p:cNvPr id="49154" name="AutoShape 2"/>
          <p:cNvSpPr>
            <a:spLocks noChangeArrowheads="1"/>
          </p:cNvSpPr>
          <p:nvPr/>
        </p:nvSpPr>
        <p:spPr bwMode="auto">
          <a:xfrm>
            <a:off x="5096216" y="1340768"/>
            <a:ext cx="3379788" cy="1997075"/>
          </a:xfrm>
          <a:custGeom>
            <a:avLst/>
            <a:gdLst/>
            <a:ahLst/>
            <a:cxnLst/>
            <a:rect l="0" t="0" r="0" b="0"/>
            <a:pathLst/>
          </a:cu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numCol="1"/>
          <a:lstStyle/>
          <a:p>
            <a:pPr algn="just" eaLnBrk="0" fontAlgn="base" hangingPunct="0">
              <a:lnSpc>
                <a:spcPts val="3363"/>
              </a:lnSpc>
              <a:spcBef>
                <a:spcPct val="0"/>
              </a:spcBef>
              <a:spcAft>
                <a:spcPct val="0"/>
              </a:spcAft>
            </a:pPr>
            <a:endParaRPr lang="ru-RU" sz="2000" dirty="0" smtClean="0">
              <a:latin typeface="Arial" charset="0"/>
            </a:endParaRPr>
          </a:p>
          <a:p>
            <a:pPr algn="just" eaLnBrk="0" fontAlgn="base" hangingPunct="0">
              <a:lnSpc>
                <a:spcPts val="2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000" dirty="0">
                <a:latin typeface="Arial" charset="0"/>
              </a:rPr>
              <a:t>Педагогическая </a:t>
            </a:r>
            <a:r>
              <a:rPr lang="ru-RU" sz="2000" dirty="0" smtClean="0">
                <a:latin typeface="Arial" charset="0"/>
              </a:rPr>
              <a:t>деятельность</a:t>
            </a:r>
          </a:p>
          <a:p>
            <a:pPr algn="just" eaLnBrk="0" fontAlgn="base" hangingPunct="0">
              <a:lnSpc>
                <a:spcPts val="2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atin typeface="Arial" charset="0"/>
              </a:rPr>
              <a:t> </a:t>
            </a:r>
            <a:r>
              <a:rPr lang="ru-RU" sz="2000" dirty="0">
                <a:latin typeface="Arial" charset="0"/>
              </a:rPr>
              <a:t>по реализации </a:t>
            </a:r>
            <a:endParaRPr lang="ru-RU" sz="2000" dirty="0">
              <a:latin typeface="Arial" charset="0"/>
            </a:endParaRPr>
          </a:p>
          <a:p>
            <a:pPr algn="just" eaLnBrk="0" fontAlgn="base" hangingPunct="0">
              <a:lnSpc>
                <a:spcPts val="2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000" dirty="0">
                <a:latin typeface="Arial" charset="0"/>
              </a:rPr>
              <a:t>программ </a:t>
            </a:r>
            <a:r>
              <a:rPr lang="ru-RU" sz="2000" dirty="0" smtClean="0">
                <a:latin typeface="Arial" charset="0"/>
              </a:rPr>
              <a:t>дошкольного</a:t>
            </a:r>
          </a:p>
          <a:p>
            <a:pPr algn="just" eaLnBrk="0" fontAlgn="base" hangingPunct="0">
              <a:lnSpc>
                <a:spcPts val="2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atin typeface="Arial" charset="0"/>
              </a:rPr>
              <a:t> </a:t>
            </a:r>
            <a:r>
              <a:rPr lang="ru-RU" sz="2000" dirty="0">
                <a:latin typeface="Arial" charset="0"/>
              </a:rPr>
              <a:t>образования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1" name="Picture 3" descr="picture"/>
          <p:cNvPicPr preferRelativeResize="0"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" y="19050"/>
            <a:ext cx="1162050" cy="4381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</p:pic>
      <p:sp>
        <p:nvSpPr>
          <p:cNvPr id="48130" name="AutoShape 2"/>
          <p:cNvSpPr>
            <a:spLocks noChangeArrowheads="1"/>
          </p:cNvSpPr>
          <p:nvPr/>
        </p:nvSpPr>
        <p:spPr bwMode="auto">
          <a:xfrm>
            <a:off x="4211960" y="457200"/>
            <a:ext cx="7705725" cy="5357813"/>
          </a:xfrm>
          <a:custGeom>
            <a:avLst/>
            <a:gdLst/>
            <a:ahLst/>
            <a:cxnLst/>
            <a:rect l="0" t="0" r="0" b="0"/>
            <a:pathLst/>
          </a:cu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pPr marL="334963" algn="ctr" eaLnBrk="0" fontAlgn="base" hangingPunct="0">
              <a:lnSpc>
                <a:spcPts val="2850"/>
              </a:lnSpc>
              <a:spcBef>
                <a:spcPts val="1963"/>
              </a:spcBef>
              <a:spcAft>
                <a:spcPct val="0"/>
              </a:spcAft>
            </a:pPr>
            <a:r>
              <a:rPr lang="ru-RU" sz="2700" b="1" i="1" dirty="0">
                <a:latin typeface="Arial" charset="0"/>
              </a:rPr>
              <a:t>Требования к образованию и обучению</a:t>
            </a:r>
            <a:endParaRPr lang="ru-RU" sz="2700" b="1" dirty="0">
              <a:latin typeface="Arial" charset="0"/>
            </a:endParaRPr>
          </a:p>
          <a:p>
            <a:pPr marL="334963" algn="ctr" eaLnBrk="0" fontAlgn="base" hangingPunct="0">
              <a:lnSpc>
                <a:spcPts val="2850"/>
              </a:lnSpc>
              <a:spcBef>
                <a:spcPts val="1963"/>
              </a:spcBef>
              <a:spcAft>
                <a:spcPct val="0"/>
              </a:spcAft>
            </a:pPr>
            <a:r>
              <a:rPr lang="ru-RU" sz="2700" dirty="0" smtClean="0">
                <a:latin typeface="Arial" charset="0"/>
              </a:rPr>
              <a:t>Высшее </a:t>
            </a:r>
            <a:r>
              <a:rPr lang="ru-RU" sz="2700" dirty="0">
                <a:latin typeface="Arial" charset="0"/>
              </a:rPr>
              <a:t>профессиональное образование или</a:t>
            </a:r>
          </a:p>
          <a:p>
            <a:pPr marL="334963" algn="ctr" eaLnBrk="0" fontAlgn="base" hangingPunct="0">
              <a:lnSpc>
                <a:spcPts val="2850"/>
              </a:lnSpc>
              <a:spcBef>
                <a:spcPts val="25"/>
              </a:spcBef>
              <a:spcAft>
                <a:spcPct val="0"/>
              </a:spcAft>
            </a:pPr>
            <a:r>
              <a:rPr lang="ru-RU" sz="2700" dirty="0">
                <a:latin typeface="Arial" charset="0"/>
              </a:rPr>
              <a:t>среднее профессиональное образование по</a:t>
            </a:r>
          </a:p>
          <a:p>
            <a:pPr marL="334963" algn="ctr" eaLnBrk="0" fontAlgn="base" hangingPunct="0">
              <a:lnSpc>
                <a:spcPts val="285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700" dirty="0">
                <a:latin typeface="Arial" charset="0"/>
              </a:rPr>
              <a:t>направлениям подготовки "Образование и</a:t>
            </a:r>
          </a:p>
          <a:p>
            <a:pPr marL="334963" algn="ctr" eaLnBrk="0" fontAlgn="base" hangingPunct="0">
              <a:lnSpc>
                <a:spcPts val="2850"/>
              </a:lnSpc>
              <a:spcBef>
                <a:spcPts val="25"/>
              </a:spcBef>
              <a:spcAft>
                <a:spcPct val="0"/>
              </a:spcAft>
            </a:pPr>
            <a:r>
              <a:rPr lang="ru-RU" sz="2700" dirty="0">
                <a:latin typeface="Arial" charset="0"/>
              </a:rPr>
              <a:t>педагогика" или в области, соответствующей</a:t>
            </a:r>
          </a:p>
          <a:p>
            <a:pPr marL="334963" algn="ctr" eaLnBrk="0" fontAlgn="base" hangingPunct="0">
              <a:lnSpc>
                <a:spcPts val="2850"/>
              </a:lnSpc>
              <a:spcBef>
                <a:spcPts val="25"/>
              </a:spcBef>
              <a:spcAft>
                <a:spcPct val="0"/>
              </a:spcAft>
            </a:pPr>
            <a:r>
              <a:rPr lang="ru-RU" sz="2700" dirty="0">
                <a:latin typeface="Arial" charset="0"/>
              </a:rPr>
              <a:t>преподаваемому предмету (с последующей</a:t>
            </a:r>
          </a:p>
          <a:p>
            <a:pPr marL="334963" algn="ctr" eaLnBrk="0" fontAlgn="base" hangingPunct="0">
              <a:lnSpc>
                <a:spcPts val="2850"/>
              </a:lnSpc>
              <a:spcBef>
                <a:spcPts val="25"/>
              </a:spcBef>
              <a:spcAft>
                <a:spcPct val="0"/>
              </a:spcAft>
            </a:pPr>
            <a:r>
              <a:rPr lang="ru-RU" sz="2700" dirty="0">
                <a:latin typeface="Arial" charset="0"/>
              </a:rPr>
              <a:t>профессиональной переподготовкой по</a:t>
            </a:r>
          </a:p>
          <a:p>
            <a:pPr marL="334963" algn="ctr" eaLnBrk="0" fontAlgn="base" hangingPunct="0">
              <a:lnSpc>
                <a:spcPts val="2850"/>
              </a:lnSpc>
              <a:spcBef>
                <a:spcPts val="25"/>
              </a:spcBef>
              <a:spcAft>
                <a:spcPct val="0"/>
              </a:spcAft>
            </a:pPr>
            <a:r>
              <a:rPr lang="ru-RU" sz="2700" dirty="0">
                <a:latin typeface="Arial" charset="0"/>
              </a:rPr>
              <a:t>профилю педагогической деятельности),</a:t>
            </a:r>
          </a:p>
          <a:p>
            <a:pPr marL="334963" algn="ctr" eaLnBrk="0" fontAlgn="base" hangingPunct="0">
              <a:lnSpc>
                <a:spcPts val="2850"/>
              </a:lnSpc>
              <a:spcBef>
                <a:spcPts val="75"/>
              </a:spcBef>
              <a:spcAft>
                <a:spcPct val="0"/>
              </a:spcAft>
            </a:pPr>
            <a:r>
              <a:rPr lang="ru-RU" sz="2700" dirty="0">
                <a:latin typeface="Arial" charset="0"/>
              </a:rPr>
              <a:t>либо высшее профессиональное</a:t>
            </a:r>
          </a:p>
          <a:p>
            <a:pPr marL="334963" algn="ctr" eaLnBrk="0" fontAlgn="base" hangingPunct="0">
              <a:lnSpc>
                <a:spcPts val="2850"/>
              </a:lnSpc>
              <a:spcBef>
                <a:spcPts val="25"/>
              </a:spcBef>
              <a:spcAft>
                <a:spcPct val="0"/>
              </a:spcAft>
            </a:pPr>
            <a:r>
              <a:rPr lang="ru-RU" sz="2700" dirty="0">
                <a:latin typeface="Arial" charset="0"/>
              </a:rPr>
              <a:t>образование или среднее профессиональное</a:t>
            </a:r>
          </a:p>
          <a:p>
            <a:pPr marL="334963" algn="ctr" eaLnBrk="0" fontAlgn="base" hangingPunct="0">
              <a:lnSpc>
                <a:spcPts val="2850"/>
              </a:lnSpc>
              <a:spcBef>
                <a:spcPts val="25"/>
              </a:spcBef>
              <a:spcAft>
                <a:spcPct val="0"/>
              </a:spcAft>
            </a:pPr>
            <a:r>
              <a:rPr lang="ru-RU" sz="2700" dirty="0">
                <a:latin typeface="Arial" charset="0"/>
              </a:rPr>
              <a:t>образование и дополнительное</a:t>
            </a:r>
          </a:p>
          <a:p>
            <a:pPr marL="334963" algn="ctr" eaLnBrk="0" fontAlgn="base" hangingPunct="0">
              <a:lnSpc>
                <a:spcPts val="2850"/>
              </a:lnSpc>
              <a:spcBef>
                <a:spcPts val="25"/>
              </a:spcBef>
              <a:spcAft>
                <a:spcPct val="0"/>
              </a:spcAft>
            </a:pPr>
            <a:r>
              <a:rPr lang="ru-RU" sz="2700" dirty="0">
                <a:latin typeface="Arial" charset="0"/>
              </a:rPr>
              <a:t>профессиональное образование по</a:t>
            </a:r>
          </a:p>
          <a:p>
            <a:pPr marL="334963" algn="ctr" eaLnBrk="0" fontAlgn="base" hangingPunct="0">
              <a:lnSpc>
                <a:spcPts val="285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700" dirty="0">
                <a:latin typeface="Arial" charset="0"/>
              </a:rPr>
              <a:t>направлению деятельности в</a:t>
            </a:r>
          </a:p>
          <a:p>
            <a:pPr marL="334963" algn="ctr" eaLnBrk="0" fontAlgn="base" hangingPunct="0">
              <a:lnSpc>
                <a:spcPts val="2850"/>
              </a:lnSpc>
              <a:spcBef>
                <a:spcPts val="25"/>
              </a:spcBef>
              <a:spcAft>
                <a:spcPct val="0"/>
              </a:spcAft>
            </a:pPr>
            <a:r>
              <a:rPr lang="ru-RU" sz="2700" dirty="0">
                <a:latin typeface="Arial" charset="0"/>
              </a:rPr>
              <a:t>образовательной организации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7" name="Picture 3" descr="picture"/>
          <p:cNvPicPr preferRelativeResize="0"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213" y="152400"/>
            <a:ext cx="1017587" cy="3603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</p:pic>
      <p:sp>
        <p:nvSpPr>
          <p:cNvPr id="47106" name="AutoShape 2"/>
          <p:cNvSpPr>
            <a:spLocks noChangeArrowheads="1"/>
          </p:cNvSpPr>
          <p:nvPr/>
        </p:nvSpPr>
        <p:spPr bwMode="auto">
          <a:xfrm>
            <a:off x="115888" y="665163"/>
            <a:ext cx="8805862" cy="5840412"/>
          </a:xfrm>
          <a:custGeom>
            <a:avLst/>
            <a:gdLst/>
            <a:ahLst/>
            <a:cxnLst/>
            <a:rect l="0" t="0" r="0" b="0"/>
            <a:pathLst/>
          </a:cu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pPr marL="669925" lvl="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700" dirty="0">
                <a:latin typeface="Arial" charset="0"/>
              </a:rPr>
              <a:t>Особые условия допуска к работе</a:t>
            </a:r>
          </a:p>
          <a:p>
            <a:pPr marL="9525" eaLnBrk="0" fontAlgn="base" hangingPunct="0">
              <a:spcBef>
                <a:spcPts val="4125"/>
              </a:spcBef>
              <a:spcAft>
                <a:spcPct val="0"/>
              </a:spcAft>
            </a:pPr>
            <a:r>
              <a:rPr lang="ru-RU" sz="2700" dirty="0">
                <a:latin typeface="Arial" charset="0"/>
              </a:rPr>
              <a:t>К педагогической деятельности не допускаются лица:</a:t>
            </a:r>
          </a:p>
          <a:p>
            <a:pPr marL="323850" lvl="1" indent="-323850" eaLnBrk="0" fontAlgn="base" hangingPunct="0">
              <a:lnSpc>
                <a:spcPts val="3238"/>
              </a:lnSpc>
              <a:spcBef>
                <a:spcPts val="788"/>
              </a:spcBef>
              <a:spcAft>
                <a:spcPct val="0"/>
              </a:spcAft>
            </a:pPr>
            <a:r>
              <a:rPr lang="ru-RU" sz="1600" dirty="0">
                <a:latin typeface="Arial" charset="0"/>
              </a:rPr>
              <a:t>•  лишенные права заниматься педагогической деятельностью в </a:t>
            </a:r>
            <a:r>
              <a:rPr lang="ru-RU" sz="1600" dirty="0" smtClean="0">
                <a:latin typeface="Arial" charset="0"/>
              </a:rPr>
              <a:t>соответствии</a:t>
            </a:r>
          </a:p>
          <a:p>
            <a:pPr marL="323850" lvl="1" indent="-323850" eaLnBrk="0" fontAlgn="base" hangingPunct="0">
              <a:lnSpc>
                <a:spcPts val="3238"/>
              </a:lnSpc>
              <a:spcBef>
                <a:spcPts val="788"/>
              </a:spcBef>
              <a:spcAft>
                <a:spcPct val="0"/>
              </a:spcAft>
            </a:pPr>
            <a:r>
              <a:rPr lang="ru-RU" sz="1600" dirty="0" smtClean="0">
                <a:latin typeface="Arial" charset="0"/>
              </a:rPr>
              <a:t> </a:t>
            </a:r>
            <a:r>
              <a:rPr lang="ru-RU" sz="1600" dirty="0">
                <a:latin typeface="Arial" charset="0"/>
              </a:rPr>
              <a:t>с вступившим в законную силу приговором суда;</a:t>
            </a:r>
          </a:p>
          <a:p>
            <a:pPr marL="323850" lvl="1" indent="-323850" eaLnBrk="0" fontAlgn="base" hangingPunct="0">
              <a:lnSpc>
                <a:spcPts val="3213"/>
              </a:lnSpc>
              <a:spcBef>
                <a:spcPts val="750"/>
              </a:spcBef>
              <a:spcAft>
                <a:spcPct val="0"/>
              </a:spcAft>
            </a:pPr>
            <a:r>
              <a:rPr lang="ru-RU" sz="1600" dirty="0">
                <a:latin typeface="Arial" charset="0"/>
              </a:rPr>
              <a:t>•   имеющие или имевшие судимость за преступления</a:t>
            </a:r>
            <a:r>
              <a:rPr lang="ru-RU" sz="1600" dirty="0" smtClean="0">
                <a:latin typeface="Arial" charset="0"/>
              </a:rPr>
              <a:t>,</a:t>
            </a:r>
          </a:p>
          <a:p>
            <a:pPr marL="323850" lvl="1" indent="-323850" eaLnBrk="0" fontAlgn="base" hangingPunct="0">
              <a:lnSpc>
                <a:spcPts val="3213"/>
              </a:lnSpc>
              <a:spcBef>
                <a:spcPts val="750"/>
              </a:spcBef>
              <a:spcAft>
                <a:spcPct val="0"/>
              </a:spcAft>
            </a:pPr>
            <a:r>
              <a:rPr lang="ru-RU" sz="1600" dirty="0" smtClean="0">
                <a:latin typeface="Arial" charset="0"/>
              </a:rPr>
              <a:t> </a:t>
            </a:r>
            <a:r>
              <a:rPr lang="ru-RU" sz="1600" dirty="0">
                <a:latin typeface="Arial" charset="0"/>
              </a:rPr>
              <a:t>состав и виды которых установлены законодательством Российской Федерации;</a:t>
            </a:r>
          </a:p>
          <a:p>
            <a:pPr marL="323850" lvl="1" indent="-323850" eaLnBrk="0" fontAlgn="base" hangingPunct="0">
              <a:lnSpc>
                <a:spcPts val="3238"/>
              </a:lnSpc>
              <a:spcBef>
                <a:spcPts val="750"/>
              </a:spcBef>
              <a:spcAft>
                <a:spcPct val="0"/>
              </a:spcAft>
            </a:pPr>
            <a:r>
              <a:rPr lang="ru-RU" sz="1600" dirty="0">
                <a:latin typeface="Arial" charset="0"/>
              </a:rPr>
              <a:t>•   признанные недееспособными в установленном федеральным законом порядке;</a:t>
            </a:r>
          </a:p>
          <a:p>
            <a:pPr marL="323850" lvl="1" indent="-323850" eaLnBrk="0" fontAlgn="base" hangingPunct="0">
              <a:lnSpc>
                <a:spcPts val="3238"/>
              </a:lnSpc>
              <a:spcBef>
                <a:spcPts val="725"/>
              </a:spcBef>
              <a:spcAft>
                <a:spcPct val="0"/>
              </a:spcAft>
            </a:pPr>
            <a:r>
              <a:rPr lang="ru-RU" sz="1600" dirty="0">
                <a:latin typeface="Arial" charset="0"/>
              </a:rPr>
              <a:t>•   имеющие заболевания, предусмотренные установленным перечнем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9" name="Picture 9" descr="picture"/>
          <p:cNvPicPr preferRelativeResize="0"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213" y="152400"/>
            <a:ext cx="1017587" cy="3603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</p:pic>
      <p:sp>
        <p:nvSpPr>
          <p:cNvPr id="46088" name="AutoShape 8"/>
          <p:cNvSpPr>
            <a:spLocks noChangeArrowheads="1"/>
          </p:cNvSpPr>
          <p:nvPr/>
        </p:nvSpPr>
        <p:spPr bwMode="auto">
          <a:xfrm>
            <a:off x="109538" y="1947863"/>
            <a:ext cx="76200" cy="76200"/>
          </a:xfrm>
          <a:custGeom>
            <a:avLst/>
            <a:gdLst/>
            <a:ahLst/>
            <a:cxnLst/>
            <a:rect l="0" t="0" r="0" b="0"/>
            <a:pathLst/>
          </a:cu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000" b="1" dirty="0">
              <a:latin typeface="Arial" charset="0"/>
            </a:endParaRPr>
          </a:p>
        </p:txBody>
      </p:sp>
      <p:sp>
        <p:nvSpPr>
          <p:cNvPr id="46087" name="AutoShape 7"/>
          <p:cNvSpPr>
            <a:spLocks noChangeArrowheads="1"/>
          </p:cNvSpPr>
          <p:nvPr/>
        </p:nvSpPr>
        <p:spPr bwMode="auto">
          <a:xfrm>
            <a:off x="109538" y="660400"/>
            <a:ext cx="8302625" cy="6016625"/>
          </a:xfrm>
          <a:custGeom>
            <a:avLst/>
            <a:gdLst/>
            <a:ahLst/>
            <a:cxnLst/>
            <a:rect l="0" t="0" r="0" b="0"/>
            <a:pathLst/>
          </a:cu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pPr marL="1189038" lvl="2" indent="-628650" eaLnBrk="0" fontAlgn="base" hangingPunct="0">
              <a:lnSpc>
                <a:spcPts val="4538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1600" b="1" dirty="0">
                <a:latin typeface="Arial" charset="0"/>
              </a:rPr>
              <a:t>Педагогическая деятельность по реализации программ дошкольного образования</a:t>
            </a:r>
            <a:endParaRPr lang="ru-RU" sz="1600" dirty="0">
              <a:latin typeface="Arial" charset="0"/>
            </a:endParaRPr>
          </a:p>
          <a:p>
            <a:pPr marL="171450" indent="-171450" eaLnBrk="0" fontAlgn="base" hangingPunct="0">
              <a:spcBef>
                <a:spcPts val="25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1400" dirty="0">
                <a:latin typeface="Arial" charset="0"/>
              </a:rPr>
              <a:t>Участие в разработке основной ОП в </a:t>
            </a:r>
            <a:r>
              <a:rPr lang="ru-RU" sz="1400" dirty="0" err="1">
                <a:latin typeface="Arial" charset="0"/>
              </a:rPr>
              <a:t>в</a:t>
            </a:r>
            <a:r>
              <a:rPr lang="ru-RU" sz="1400" dirty="0">
                <a:latin typeface="Arial" charset="0"/>
              </a:rPr>
              <a:t> соответствии с ФГОС</a:t>
            </a:r>
          </a:p>
          <a:p>
            <a:pPr marL="171450" indent="-171450" eaLnBrk="0" fontAlgn="base" hangingPunct="0">
              <a:lnSpc>
                <a:spcPts val="2350"/>
              </a:lnSpc>
              <a:spcBef>
                <a:spcPts val="45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1400" dirty="0">
                <a:latin typeface="Arial" charset="0"/>
              </a:rPr>
              <a:t>Участие в создании безопасной и психологически комфортной образовательной среды</a:t>
            </a:r>
          </a:p>
          <a:p>
            <a:pPr marL="190500" lvl="1" indent="-171450" eaLnBrk="0" fontAlgn="base" hangingPunct="0">
              <a:lnSpc>
                <a:spcPts val="2275"/>
              </a:lnSpc>
              <a:spcBef>
                <a:spcPts val="55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1400" dirty="0">
                <a:latin typeface="Arial" charset="0"/>
              </a:rPr>
              <a:t>Планирование и реализация образовательной работы в группе детей</a:t>
            </a:r>
          </a:p>
          <a:p>
            <a:pPr marL="171450" indent="-171450" eaLnBrk="0" fontAlgn="base" hangingPunct="0">
              <a:lnSpc>
                <a:spcPts val="2300"/>
              </a:lnSpc>
              <a:spcBef>
                <a:spcPts val="625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1400" dirty="0">
                <a:latin typeface="Arial" charset="0"/>
              </a:rPr>
              <a:t>Организация и проведение педагогического мониторинга освоения детьми образовательной </a:t>
            </a:r>
            <a:r>
              <a:rPr lang="ru-RU" sz="1400" dirty="0" smtClean="0">
                <a:latin typeface="Arial" charset="0"/>
              </a:rPr>
              <a:t>программы</a:t>
            </a:r>
          </a:p>
          <a:p>
            <a:pPr eaLnBrk="0" fontAlgn="base" hangingPunct="0">
              <a:lnSpc>
                <a:spcPts val="2300"/>
              </a:lnSpc>
              <a:spcBef>
                <a:spcPts val="625"/>
              </a:spcBef>
              <a:spcAft>
                <a:spcPct val="0"/>
              </a:spcAft>
            </a:pPr>
            <a:r>
              <a:rPr lang="ru-RU" sz="1400" dirty="0" smtClean="0">
                <a:latin typeface="Arial" charset="0"/>
              </a:rPr>
              <a:t> </a:t>
            </a:r>
            <a:r>
              <a:rPr lang="ru-RU" sz="1400" dirty="0">
                <a:latin typeface="Arial" charset="0"/>
              </a:rPr>
              <a:t>и анализ образовательной работы в группе детей раннего и/или дошкольного возраста</a:t>
            </a:r>
          </a:p>
          <a:p>
            <a:pPr marL="171450" indent="-171450" eaLnBrk="0" fontAlgn="base" hangingPunct="0">
              <a:lnSpc>
                <a:spcPts val="2300"/>
              </a:lnSpc>
              <a:spcBef>
                <a:spcPts val="55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1400" dirty="0">
                <a:latin typeface="Arial" charset="0"/>
              </a:rPr>
              <a:t>Участие в планировании и корректировке образовательных задач </a:t>
            </a:r>
            <a:r>
              <a:rPr lang="ru-RU" sz="1400" dirty="0" smtClean="0">
                <a:latin typeface="Arial" charset="0"/>
              </a:rPr>
              <a:t>(совместно </a:t>
            </a:r>
            <a:r>
              <a:rPr lang="ru-RU" sz="1400" dirty="0">
                <a:latin typeface="Arial" charset="0"/>
              </a:rPr>
              <a:t>с </a:t>
            </a:r>
            <a:r>
              <a:rPr lang="ru-RU" sz="1400" dirty="0" smtClean="0">
                <a:latin typeface="Arial" charset="0"/>
              </a:rPr>
              <a:t>психологом </a:t>
            </a:r>
            <a:r>
              <a:rPr lang="ru-RU" sz="1400" dirty="0">
                <a:latin typeface="Arial" charset="0"/>
              </a:rPr>
              <a:t>и другими </a:t>
            </a:r>
            <a:endParaRPr lang="ru-RU" sz="1400" dirty="0" smtClean="0">
              <a:latin typeface="Arial" charset="0"/>
            </a:endParaRPr>
          </a:p>
          <a:p>
            <a:pPr eaLnBrk="0" fontAlgn="base" hangingPunct="0">
              <a:lnSpc>
                <a:spcPts val="2300"/>
              </a:lnSpc>
              <a:spcBef>
                <a:spcPts val="550"/>
              </a:spcBef>
              <a:spcAft>
                <a:spcPct val="0"/>
              </a:spcAft>
            </a:pPr>
            <a:r>
              <a:rPr lang="ru-RU" sz="1400" dirty="0" smtClean="0">
                <a:latin typeface="Arial" charset="0"/>
              </a:rPr>
              <a:t>специалистами) </a:t>
            </a:r>
            <a:r>
              <a:rPr lang="ru-RU" sz="1400" dirty="0">
                <a:latin typeface="Arial" charset="0"/>
              </a:rPr>
              <a:t>по результатам мониторинга</a:t>
            </a:r>
          </a:p>
          <a:p>
            <a:pPr marL="190500" lvl="1" indent="-171450" eaLnBrk="0" fontAlgn="base" hangingPunct="0">
              <a:lnSpc>
                <a:spcPts val="2325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1400" dirty="0">
                <a:latin typeface="Arial" charset="0"/>
              </a:rPr>
              <a:t>Реализация педагогических рекомендаций специалистов (психолога, логопеда, дефектолога и др.) </a:t>
            </a:r>
            <a:endParaRPr lang="ru-RU" sz="1400" dirty="0" smtClean="0">
              <a:latin typeface="Arial" charset="0"/>
            </a:endParaRPr>
          </a:p>
          <a:p>
            <a:pPr marL="19050" lvl="1" eaLnBrk="0" fontAlgn="base" hangingPunct="0">
              <a:lnSpc>
                <a:spcPts val="2325"/>
              </a:lnSpc>
              <a:spcBef>
                <a:spcPts val="500"/>
              </a:spcBef>
              <a:spcAft>
                <a:spcPct val="0"/>
              </a:spcAft>
            </a:pPr>
            <a:r>
              <a:rPr lang="ru-RU" sz="1400" dirty="0" smtClean="0">
                <a:latin typeface="Arial" charset="0"/>
              </a:rPr>
              <a:t>в </a:t>
            </a:r>
            <a:r>
              <a:rPr lang="ru-RU" sz="1400" dirty="0">
                <a:latin typeface="Arial" charset="0"/>
              </a:rPr>
              <a:t>работе с детьми (трудности, ОВЗ)</a:t>
            </a:r>
          </a:p>
        </p:txBody>
      </p:sp>
      <p:sp>
        <p:nvSpPr>
          <p:cNvPr id="46086" name="AutoShape 6"/>
          <p:cNvSpPr>
            <a:spLocks noChangeArrowheads="1"/>
          </p:cNvSpPr>
          <p:nvPr/>
        </p:nvSpPr>
        <p:spPr bwMode="auto">
          <a:xfrm>
            <a:off x="109538" y="2312988"/>
            <a:ext cx="76200" cy="76200"/>
          </a:xfrm>
          <a:custGeom>
            <a:avLst/>
            <a:gdLst/>
            <a:ahLst/>
            <a:cxnLst/>
            <a:rect l="0" t="0" r="0" b="0"/>
            <a:pathLst/>
          </a:cu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000" b="1" dirty="0">
              <a:latin typeface="Arial" charset="0"/>
            </a:endParaRPr>
          </a:p>
        </p:txBody>
      </p:sp>
      <p:sp>
        <p:nvSpPr>
          <p:cNvPr id="46085" name="AutoShape 5"/>
          <p:cNvSpPr>
            <a:spLocks noChangeArrowheads="1"/>
          </p:cNvSpPr>
          <p:nvPr/>
        </p:nvSpPr>
        <p:spPr bwMode="auto">
          <a:xfrm>
            <a:off x="109538" y="2971800"/>
            <a:ext cx="76200" cy="76200"/>
          </a:xfrm>
          <a:custGeom>
            <a:avLst/>
            <a:gdLst/>
            <a:ahLst/>
            <a:cxnLst/>
            <a:rect l="0" t="0" r="0" b="0"/>
            <a:pathLst/>
          </a:cu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000" b="1" dirty="0">
              <a:latin typeface="Arial" charset="0"/>
            </a:endParaRPr>
          </a:p>
        </p:txBody>
      </p:sp>
      <p:sp>
        <p:nvSpPr>
          <p:cNvPr id="46084" name="AutoShape 4"/>
          <p:cNvSpPr>
            <a:spLocks noChangeArrowheads="1"/>
          </p:cNvSpPr>
          <p:nvPr/>
        </p:nvSpPr>
        <p:spPr bwMode="auto">
          <a:xfrm>
            <a:off x="109538" y="3630613"/>
            <a:ext cx="76200" cy="76200"/>
          </a:xfrm>
          <a:custGeom>
            <a:avLst/>
            <a:gdLst/>
            <a:ahLst/>
            <a:cxnLst/>
            <a:rect l="0" t="0" r="0" b="0"/>
            <a:pathLst/>
          </a:cu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000" b="1" dirty="0">
              <a:latin typeface="Arial" charset="0"/>
            </a:endParaRPr>
          </a:p>
        </p:txBody>
      </p:sp>
      <p:sp>
        <p:nvSpPr>
          <p:cNvPr id="46083" name="AutoShape 3"/>
          <p:cNvSpPr>
            <a:spLocks noChangeArrowheads="1"/>
          </p:cNvSpPr>
          <p:nvPr/>
        </p:nvSpPr>
        <p:spPr bwMode="auto">
          <a:xfrm>
            <a:off x="109538" y="4873625"/>
            <a:ext cx="76200" cy="76200"/>
          </a:xfrm>
          <a:custGeom>
            <a:avLst/>
            <a:gdLst/>
            <a:ahLst/>
            <a:cxnLst/>
            <a:rect l="0" t="0" r="0" b="0"/>
            <a:pathLst/>
          </a:cu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000" b="1" dirty="0">
              <a:latin typeface="Arial" charset="0"/>
            </a:endParaRPr>
          </a:p>
        </p:txBody>
      </p:sp>
      <p:sp>
        <p:nvSpPr>
          <p:cNvPr id="46082" name="AutoShape 2"/>
          <p:cNvSpPr>
            <a:spLocks noChangeArrowheads="1"/>
          </p:cNvSpPr>
          <p:nvPr/>
        </p:nvSpPr>
        <p:spPr bwMode="auto">
          <a:xfrm>
            <a:off x="109538" y="5824538"/>
            <a:ext cx="76200" cy="76200"/>
          </a:xfrm>
          <a:custGeom>
            <a:avLst/>
            <a:gdLst/>
            <a:ahLst/>
            <a:cxnLst/>
            <a:rect l="0" t="0" r="0" b="0"/>
            <a:pathLst/>
          </a:cu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000" b="1" dirty="0">
              <a:latin typeface="Arial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601</Words>
  <Application>Microsoft Office PowerPoint</Application>
  <PresentationFormat>Экран (4:3)</PresentationFormat>
  <Paragraphs>130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RePack by SPecialiST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Neohack</dc:creator>
  <cp:lastModifiedBy>student</cp:lastModifiedBy>
  <cp:revision>9</cp:revision>
  <dcterms:created xsi:type="dcterms:W3CDTF">2014-10-01T08:04:29Z</dcterms:created>
  <dcterms:modified xsi:type="dcterms:W3CDTF">2014-10-01T09:22:38Z</dcterms:modified>
</cp:coreProperties>
</file>