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79" r:id="rId3"/>
    <p:sldId id="309" r:id="rId4"/>
    <p:sldId id="338" r:id="rId5"/>
    <p:sldId id="319" r:id="rId6"/>
    <p:sldId id="331" r:id="rId7"/>
    <p:sldId id="332" r:id="rId8"/>
    <p:sldId id="333" r:id="rId9"/>
    <p:sldId id="340" r:id="rId10"/>
    <p:sldId id="341" r:id="rId11"/>
    <p:sldId id="342" r:id="rId12"/>
    <p:sldId id="344" r:id="rId13"/>
    <p:sldId id="281" r:id="rId14"/>
    <p:sldId id="325" r:id="rId15"/>
    <p:sldId id="334" r:id="rId16"/>
    <p:sldId id="346" r:id="rId17"/>
    <p:sldId id="289" r:id="rId18"/>
    <p:sldId id="347" r:id="rId19"/>
    <p:sldId id="348" r:id="rId20"/>
    <p:sldId id="349" r:id="rId21"/>
    <p:sldId id="350" r:id="rId22"/>
    <p:sldId id="351" r:id="rId23"/>
    <p:sldId id="267" r:id="rId24"/>
    <p:sldId id="310" r:id="rId25"/>
    <p:sldId id="269" r:id="rId26"/>
    <p:sldId id="292" r:id="rId27"/>
    <p:sldId id="268" r:id="rId28"/>
    <p:sldId id="299" r:id="rId29"/>
    <p:sldId id="301" r:id="rId30"/>
    <p:sldId id="300" r:id="rId31"/>
    <p:sldId id="293" r:id="rId32"/>
    <p:sldId id="294" r:id="rId33"/>
    <p:sldId id="295" r:id="rId34"/>
    <p:sldId id="296" r:id="rId35"/>
    <p:sldId id="297" r:id="rId36"/>
    <p:sldId id="355" r:id="rId37"/>
    <p:sldId id="354" r:id="rId38"/>
    <p:sldId id="353" r:id="rId39"/>
    <p:sldId id="352" r:id="rId40"/>
    <p:sldId id="356" r:id="rId41"/>
    <p:sldId id="363" r:id="rId42"/>
  </p:sldIdLst>
  <p:sldSz cx="9144000" cy="6858000" type="screen4x3"/>
  <p:notesSz cx="6797675" cy="9928225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EA4"/>
    <a:srgbClr val="005392"/>
    <a:srgbClr val="FFCF01"/>
    <a:srgbClr val="FFED01"/>
    <a:srgbClr val="5FFF53"/>
    <a:srgbClr val="CC3300"/>
    <a:srgbClr val="FF4F4F"/>
    <a:srgbClr val="629505"/>
    <a:srgbClr val="E22B00"/>
    <a:srgbClr val="6BA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13" autoAdjust="0"/>
    <p:restoredTop sz="98387" autoAdjust="0"/>
  </p:normalViewPr>
  <p:slideViewPr>
    <p:cSldViewPr>
      <p:cViewPr>
        <p:scale>
          <a:sx n="70" d="100"/>
          <a:sy n="70" d="100"/>
        </p:scale>
        <p:origin x="-792" y="-960"/>
      </p:cViewPr>
      <p:guideLst>
        <p:guide orient="horz" pos="2160"/>
        <p:guide orient="horz" pos="935"/>
        <p:guide pos="2880"/>
        <p:guide pos="521"/>
        <p:guide pos="4513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8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74"/>
        <p:guide pos="19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44B21-C907-4E93-B290-EA70DE291C4C}" type="datetimeFigureOut">
              <a:rPr lang="ru-RU" smtClean="0"/>
              <a:t>27.10.2017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4ACC8-5E6F-4B80-A889-1A655090DC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800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96" tIns="41898" rIns="83796" bIns="41898" anchor="ctr"/>
          <a:lstStyle/>
          <a:p>
            <a:pPr>
              <a:buFont typeface="Times New Roman" charset="0"/>
              <a:buNone/>
              <a:defRPr/>
            </a:pPr>
            <a:endParaRPr lang="en-US" dirty="0">
              <a:ea typeface="ＭＳ Ｐゴシック" charset="0"/>
              <a:cs typeface="Arial Unicode MS" charset="0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96" tIns="41898" rIns="83796" bIns="41898" anchor="ctr"/>
          <a:lstStyle/>
          <a:p>
            <a:pPr>
              <a:buFont typeface="Times New Roman" charset="0"/>
              <a:buNone/>
              <a:defRPr/>
            </a:pPr>
            <a:endParaRPr lang="en-US" dirty="0">
              <a:ea typeface="ＭＳ Ｐゴシック" charset="0"/>
              <a:cs typeface="Arial Unicode MS" charset="0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96" tIns="41898" rIns="83796" bIns="41898" anchor="ctr"/>
          <a:lstStyle/>
          <a:p>
            <a:pPr>
              <a:buFont typeface="Times New Roman" charset="0"/>
              <a:buNone/>
              <a:defRPr/>
            </a:pPr>
            <a:endParaRPr lang="en-US" dirty="0">
              <a:ea typeface="ＭＳ Ｐゴシック" charset="0"/>
              <a:cs typeface="Arial Unicode MS" charset="0"/>
            </a:endParaRP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96" tIns="41898" rIns="83796" bIns="41898" anchor="ctr"/>
          <a:lstStyle/>
          <a:p>
            <a:pPr>
              <a:buFont typeface="Times New Roman" charset="0"/>
              <a:buNone/>
              <a:defRPr/>
            </a:pPr>
            <a:endParaRPr lang="en-US" dirty="0">
              <a:ea typeface="ＭＳ Ｐゴシック" charset="0"/>
              <a:cs typeface="Arial Unicode MS" charset="0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96" tIns="41898" rIns="83796" bIns="41898" anchor="ctr"/>
          <a:lstStyle/>
          <a:p>
            <a:pPr>
              <a:buFont typeface="Times New Roman" charset="0"/>
              <a:buNone/>
              <a:defRPr/>
            </a:pPr>
            <a:endParaRPr lang="en-US" dirty="0">
              <a:ea typeface="ＭＳ Ｐゴシック" charset="0"/>
              <a:cs typeface="Arial Unicode MS" charset="0"/>
            </a:endParaRPr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96" tIns="41898" rIns="83796" bIns="41898" anchor="ctr"/>
          <a:lstStyle/>
          <a:p>
            <a:pPr>
              <a:buFont typeface="Times New Roman" charset="0"/>
              <a:buNone/>
              <a:defRPr/>
            </a:pPr>
            <a:endParaRPr lang="en-US" dirty="0">
              <a:ea typeface="ＭＳ Ｐゴシック" charset="0"/>
              <a:cs typeface="Arial Unicode MS" charset="0"/>
            </a:endParaRP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96" tIns="41898" rIns="83796" bIns="41898" anchor="ctr"/>
          <a:lstStyle/>
          <a:p>
            <a:pPr>
              <a:buFont typeface="Times New Roman" charset="0"/>
              <a:buNone/>
              <a:defRPr/>
            </a:pPr>
            <a:endParaRPr lang="en-US" dirty="0">
              <a:ea typeface="ＭＳ Ｐゴシック" charset="0"/>
              <a:cs typeface="Arial Unicode MS" charset="0"/>
            </a:endParaRPr>
          </a:p>
        </p:txBody>
      </p:sp>
      <p:sp>
        <p:nvSpPr>
          <p:cNvPr id="2056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54063"/>
            <a:ext cx="4946650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sp>
      <p:sp>
        <p:nvSpPr>
          <p:cNvPr id="2057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679483" y="4715723"/>
            <a:ext cx="5427291" cy="445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hdr"/>
          </p:nvPr>
        </p:nvSpPr>
        <p:spPr bwMode="auto">
          <a:xfrm>
            <a:off x="1" y="0"/>
            <a:ext cx="2939188" cy="48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13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3847068" y="0"/>
            <a:ext cx="2939187" cy="48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13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/>
          </p:nvPr>
        </p:nvSpPr>
        <p:spPr bwMode="auto">
          <a:xfrm>
            <a:off x="1" y="9431445"/>
            <a:ext cx="2939188" cy="48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13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3847068" y="9431445"/>
            <a:ext cx="2939187" cy="48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13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3E0A94B-D192-4E3A-81E7-89752228ADE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53210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418CE8AB-8AD3-4308-B683-C25FC2DFFCD3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1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32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33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34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35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36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37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38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39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40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41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23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24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25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27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28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29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30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04379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23358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42336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61314" indent="-209489" defTabSz="4117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  <a:defRPr sz="2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defRPr/>
            </a:pPr>
            <a:fld id="{2409C028-6013-4564-B595-1AF73F305026}" type="slidenum">
              <a:rPr lang="ru-RU" altLang="ru-RU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31</a:t>
            </a:fld>
            <a:endParaRPr lang="ru-RU" altLang="ru-RU" sz="13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9236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18.3.15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366E0-80AA-4592-8A0B-71449FD707F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11795630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1604963"/>
            <a:ext cx="2054225" cy="4513262"/>
          </a:xfr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0275" cy="4513262"/>
          </a:xfr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18.3.15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C46D7-0CCA-4F23-8F3B-732ECD1F0D4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9315052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59700" cy="1457325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18.3.15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A01F4-F6EE-4EB4-93BC-2662CDA1BDF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21904895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18.3.15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27F7D-4F29-49E1-BBC4-927B93F7ACB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17915563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18.3.15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DA832-50FD-44D0-84CD-45611CD84D0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89676457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2250" cy="451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18.3.15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C6E5C-684E-4B2A-A940-EC072C0699A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44161535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18.3.15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7488-4DD9-4FB4-A2A4-92C87955462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62402931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18.3.15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2FA11-8A3E-4D0D-8C1F-4E65E2899CA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43846457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18.3.15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DA001-3E66-4DDB-A890-81B711ADD30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13651249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18.3.15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FAAC9-A464-4FC2-A4C7-06BC0031FBB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79269923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18.3.15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209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9E4D2-BD75-48C3-8E60-9BCFAA7D7AD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42574504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597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6900" cy="451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 dir="r"/>
  </p:transition>
  <p:hf sldNum="0" hdr="0" ftr="0"/>
  <p:txStyles>
    <p:titleStyle>
      <a:lvl1pPr algn="l" defTabSz="449263" rtl="0" eaLnBrk="0" fontAlgn="base" hangingPunct="0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fontAlgn="base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fontAlgn="base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fontAlgn="base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fontAlgn="base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07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0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0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0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0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11" Type="http://schemas.openxmlformats.org/officeDocument/2006/relationships/image" Target="../media/image5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4.jp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9" Type="http://schemas.openxmlformats.org/officeDocument/2006/relationships/image" Target="../media/image61.jpeg"/><Relationship Id="rId3" Type="http://schemas.openxmlformats.org/officeDocument/2006/relationships/image" Target="../media/image4.jp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42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41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40" Type="http://schemas.openxmlformats.org/officeDocument/2006/relationships/image" Target="../media/image62.jpe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2.png"/><Relationship Id="rId19" Type="http://schemas.openxmlformats.org/officeDocument/2006/relationships/image" Target="../media/image41.jpeg"/><Relationship Id="rId31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" Type="http://schemas.openxmlformats.org/officeDocument/2006/relationships/image" Target="../media/image4.jpg"/><Relationship Id="rId21" Type="http://schemas.openxmlformats.org/officeDocument/2006/relationships/image" Target="../media/image81.pn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24" Type="http://schemas.openxmlformats.org/officeDocument/2006/relationships/image" Target="../media/image84.png"/><Relationship Id="rId32" Type="http://schemas.openxmlformats.org/officeDocument/2006/relationships/image" Target="../media/image5.png"/><Relationship Id="rId5" Type="http://schemas.openxmlformats.org/officeDocument/2006/relationships/image" Target="../media/image65.jpe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image" Target="../media/image88.png"/><Relationship Id="rId10" Type="http://schemas.openxmlformats.org/officeDocument/2006/relationships/image" Target="../media/image70.jpeg"/><Relationship Id="rId19" Type="http://schemas.openxmlformats.org/officeDocument/2006/relationships/image" Target="../media/image79.png"/><Relationship Id="rId31" Type="http://schemas.openxmlformats.org/officeDocument/2006/relationships/image" Target="../media/image91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image" Target="../media/image87.jpeg"/><Relationship Id="rId30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106.png"/><Relationship Id="rId3" Type="http://schemas.openxmlformats.org/officeDocument/2006/relationships/image" Target="../media/image4.jpg"/><Relationship Id="rId21" Type="http://schemas.openxmlformats.org/officeDocument/2006/relationships/image" Target="../media/image101.png"/><Relationship Id="rId7" Type="http://schemas.openxmlformats.org/officeDocument/2006/relationships/image" Target="../media/image95.png"/><Relationship Id="rId12" Type="http://schemas.openxmlformats.org/officeDocument/2006/relationships/image" Target="../media/image100.jpeg"/><Relationship Id="rId17" Type="http://schemas.openxmlformats.org/officeDocument/2006/relationships/image" Target="../media/image48.png"/><Relationship Id="rId25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11" Type="http://schemas.openxmlformats.org/officeDocument/2006/relationships/image" Target="../media/image99.jpeg"/><Relationship Id="rId24" Type="http://schemas.openxmlformats.org/officeDocument/2006/relationships/image" Target="../media/image104.png"/><Relationship Id="rId5" Type="http://schemas.openxmlformats.org/officeDocument/2006/relationships/image" Target="../media/image93.png"/><Relationship Id="rId15" Type="http://schemas.openxmlformats.org/officeDocument/2006/relationships/image" Target="../media/image46.png"/><Relationship Id="rId23" Type="http://schemas.openxmlformats.org/officeDocument/2006/relationships/image" Target="../media/image103.png"/><Relationship Id="rId28" Type="http://schemas.openxmlformats.org/officeDocument/2006/relationships/image" Target="../media/image5.png"/><Relationship Id="rId10" Type="http://schemas.openxmlformats.org/officeDocument/2006/relationships/image" Target="../media/image98.jpeg"/><Relationship Id="rId19" Type="http://schemas.openxmlformats.org/officeDocument/2006/relationships/image" Target="../media/image50.png"/><Relationship Id="rId4" Type="http://schemas.openxmlformats.org/officeDocument/2006/relationships/image" Target="../media/image92.png"/><Relationship Id="rId9" Type="http://schemas.openxmlformats.org/officeDocument/2006/relationships/image" Target="../media/image97.jpeg"/><Relationship Id="rId14" Type="http://schemas.openxmlformats.org/officeDocument/2006/relationships/image" Target="../media/image45.png"/><Relationship Id="rId22" Type="http://schemas.openxmlformats.org/officeDocument/2006/relationships/image" Target="../media/image102.jpeg"/><Relationship Id="rId27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120.jpeg"/><Relationship Id="rId3" Type="http://schemas.openxmlformats.org/officeDocument/2006/relationships/image" Target="../media/image4.jpg"/><Relationship Id="rId21" Type="http://schemas.openxmlformats.org/officeDocument/2006/relationships/image" Target="../media/image103.png"/><Relationship Id="rId34" Type="http://schemas.openxmlformats.org/officeDocument/2006/relationships/image" Target="../media/image124.jpeg"/><Relationship Id="rId7" Type="http://schemas.openxmlformats.org/officeDocument/2006/relationships/image" Target="../media/image111.jpe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119.jpeg"/><Relationship Id="rId33" Type="http://schemas.openxmlformats.org/officeDocument/2006/relationships/image" Target="../media/image63.jpeg"/><Relationship Id="rId38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8.png"/><Relationship Id="rId20" Type="http://schemas.openxmlformats.org/officeDocument/2006/relationships/image" Target="../media/image101.png"/><Relationship Id="rId29" Type="http://schemas.openxmlformats.org/officeDocument/2006/relationships/image" Target="../media/image1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png"/><Relationship Id="rId11" Type="http://schemas.openxmlformats.org/officeDocument/2006/relationships/image" Target="../media/image115.jpeg"/><Relationship Id="rId24" Type="http://schemas.openxmlformats.org/officeDocument/2006/relationships/image" Target="../media/image118.jpeg"/><Relationship Id="rId32" Type="http://schemas.openxmlformats.org/officeDocument/2006/relationships/image" Target="../media/image62.jpeg"/><Relationship Id="rId37" Type="http://schemas.openxmlformats.org/officeDocument/2006/relationships/image" Target="../media/image127.jpeg"/><Relationship Id="rId5" Type="http://schemas.openxmlformats.org/officeDocument/2006/relationships/image" Target="../media/image109.png"/><Relationship Id="rId15" Type="http://schemas.openxmlformats.org/officeDocument/2006/relationships/image" Target="../media/image47.png"/><Relationship Id="rId23" Type="http://schemas.openxmlformats.org/officeDocument/2006/relationships/image" Target="../media/image117.jpeg"/><Relationship Id="rId28" Type="http://schemas.openxmlformats.org/officeDocument/2006/relationships/image" Target="../media/image122.jpeg"/><Relationship Id="rId36" Type="http://schemas.openxmlformats.org/officeDocument/2006/relationships/image" Target="../media/image126.jpeg"/><Relationship Id="rId10" Type="http://schemas.openxmlformats.org/officeDocument/2006/relationships/image" Target="../media/image114.jpeg"/><Relationship Id="rId19" Type="http://schemas.openxmlformats.org/officeDocument/2006/relationships/image" Target="../media/image51.png"/><Relationship Id="rId31" Type="http://schemas.openxmlformats.org/officeDocument/2006/relationships/image" Target="../media/image61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46.png"/><Relationship Id="rId22" Type="http://schemas.openxmlformats.org/officeDocument/2006/relationships/image" Target="../media/image116.jpeg"/><Relationship Id="rId27" Type="http://schemas.openxmlformats.org/officeDocument/2006/relationships/image" Target="../media/image121.jpeg"/><Relationship Id="rId30" Type="http://schemas.openxmlformats.org/officeDocument/2006/relationships/image" Target="../media/image60.jpeg"/><Relationship Id="rId35" Type="http://schemas.openxmlformats.org/officeDocument/2006/relationships/image" Target="../media/image125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4.jpg"/><Relationship Id="rId21" Type="http://schemas.openxmlformats.org/officeDocument/2006/relationships/image" Target="../media/image145.jpe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0.png"/><Relationship Id="rId20" Type="http://schemas.openxmlformats.org/officeDocument/2006/relationships/image" Target="../media/image1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18" Type="http://schemas.openxmlformats.org/officeDocument/2006/relationships/image" Target="../media/image160.jpeg"/><Relationship Id="rId26" Type="http://schemas.openxmlformats.org/officeDocument/2006/relationships/image" Target="../media/image5.png"/><Relationship Id="rId3" Type="http://schemas.openxmlformats.org/officeDocument/2006/relationships/image" Target="../media/image4.jpg"/><Relationship Id="rId21" Type="http://schemas.openxmlformats.org/officeDocument/2006/relationships/image" Target="../media/image163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17" Type="http://schemas.openxmlformats.org/officeDocument/2006/relationships/image" Target="../media/image159.png"/><Relationship Id="rId25" Type="http://schemas.openxmlformats.org/officeDocument/2006/relationships/image" Target="../media/image16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58.png"/><Relationship Id="rId20" Type="http://schemas.openxmlformats.org/officeDocument/2006/relationships/image" Target="../media/image1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24" Type="http://schemas.openxmlformats.org/officeDocument/2006/relationships/image" Target="../media/image166.png"/><Relationship Id="rId5" Type="http://schemas.openxmlformats.org/officeDocument/2006/relationships/image" Target="../media/image147.jpeg"/><Relationship Id="rId15" Type="http://schemas.openxmlformats.org/officeDocument/2006/relationships/image" Target="../media/image157.png"/><Relationship Id="rId23" Type="http://schemas.openxmlformats.org/officeDocument/2006/relationships/image" Target="../media/image165.png"/><Relationship Id="rId10" Type="http://schemas.openxmlformats.org/officeDocument/2006/relationships/image" Target="../media/image152.png"/><Relationship Id="rId19" Type="http://schemas.openxmlformats.org/officeDocument/2006/relationships/image" Target="../media/image161.png"/><Relationship Id="rId4" Type="http://schemas.openxmlformats.org/officeDocument/2006/relationships/image" Target="../media/image146.jpeg"/><Relationship Id="rId9" Type="http://schemas.openxmlformats.org/officeDocument/2006/relationships/image" Target="../media/image151.png"/><Relationship Id="rId14" Type="http://schemas.openxmlformats.org/officeDocument/2006/relationships/image" Target="../media/image156.png"/><Relationship Id="rId22" Type="http://schemas.openxmlformats.org/officeDocument/2006/relationships/image" Target="../media/image1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18" Type="http://schemas.openxmlformats.org/officeDocument/2006/relationships/image" Target="../media/image182.png"/><Relationship Id="rId26" Type="http://schemas.openxmlformats.org/officeDocument/2006/relationships/image" Target="../media/image5.png"/><Relationship Id="rId3" Type="http://schemas.openxmlformats.org/officeDocument/2006/relationships/image" Target="../media/image4.jpg"/><Relationship Id="rId21" Type="http://schemas.openxmlformats.org/officeDocument/2006/relationships/image" Target="../media/image185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17" Type="http://schemas.openxmlformats.org/officeDocument/2006/relationships/image" Target="../media/image181.png"/><Relationship Id="rId25" Type="http://schemas.openxmlformats.org/officeDocument/2006/relationships/image" Target="../media/image18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80.png"/><Relationship Id="rId20" Type="http://schemas.openxmlformats.org/officeDocument/2006/relationships/image" Target="../media/image1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24" Type="http://schemas.openxmlformats.org/officeDocument/2006/relationships/image" Target="../media/image187.png"/><Relationship Id="rId5" Type="http://schemas.openxmlformats.org/officeDocument/2006/relationships/image" Target="../media/image169.png"/><Relationship Id="rId15" Type="http://schemas.openxmlformats.org/officeDocument/2006/relationships/image" Target="../media/image179.png"/><Relationship Id="rId23" Type="http://schemas.openxmlformats.org/officeDocument/2006/relationships/image" Target="../media/image186.png"/><Relationship Id="rId10" Type="http://schemas.openxmlformats.org/officeDocument/2006/relationships/image" Target="../media/image174.png"/><Relationship Id="rId19" Type="http://schemas.openxmlformats.org/officeDocument/2006/relationships/image" Target="../media/image183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Relationship Id="rId22" Type="http://schemas.openxmlformats.org/officeDocument/2006/relationships/image" Target="../media/image1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92.jpeg"/><Relationship Id="rId18" Type="http://schemas.openxmlformats.org/officeDocument/2006/relationships/image" Target="../media/image126.jpeg"/><Relationship Id="rId26" Type="http://schemas.openxmlformats.org/officeDocument/2006/relationships/image" Target="../media/image201.jpeg"/><Relationship Id="rId3" Type="http://schemas.openxmlformats.org/officeDocument/2006/relationships/image" Target="../media/image4.jpg"/><Relationship Id="rId21" Type="http://schemas.openxmlformats.org/officeDocument/2006/relationships/image" Target="../media/image198.jpeg"/><Relationship Id="rId7" Type="http://schemas.openxmlformats.org/officeDocument/2006/relationships/image" Target="../media/image170.png"/><Relationship Id="rId12" Type="http://schemas.openxmlformats.org/officeDocument/2006/relationships/image" Target="../media/image191.jpeg"/><Relationship Id="rId17" Type="http://schemas.openxmlformats.org/officeDocument/2006/relationships/image" Target="../media/image116.jpeg"/><Relationship Id="rId25" Type="http://schemas.openxmlformats.org/officeDocument/2006/relationships/image" Target="../media/image200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95.jpeg"/><Relationship Id="rId20" Type="http://schemas.openxmlformats.org/officeDocument/2006/relationships/image" Target="../media/image19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11" Type="http://schemas.openxmlformats.org/officeDocument/2006/relationships/image" Target="../media/image184.png"/><Relationship Id="rId24" Type="http://schemas.openxmlformats.org/officeDocument/2006/relationships/image" Target="../media/image122.jpeg"/><Relationship Id="rId5" Type="http://schemas.openxmlformats.org/officeDocument/2006/relationships/image" Target="../media/image189.png"/><Relationship Id="rId15" Type="http://schemas.openxmlformats.org/officeDocument/2006/relationships/image" Target="../media/image194.jpeg"/><Relationship Id="rId23" Type="http://schemas.openxmlformats.org/officeDocument/2006/relationships/image" Target="../media/image199.jpeg"/><Relationship Id="rId10" Type="http://schemas.openxmlformats.org/officeDocument/2006/relationships/image" Target="../media/image183.png"/><Relationship Id="rId19" Type="http://schemas.openxmlformats.org/officeDocument/2006/relationships/image" Target="../media/image196.jpeg"/><Relationship Id="rId4" Type="http://schemas.openxmlformats.org/officeDocument/2006/relationships/image" Target="../media/image148.png"/><Relationship Id="rId9" Type="http://schemas.openxmlformats.org/officeDocument/2006/relationships/image" Target="../media/image172.png"/><Relationship Id="rId14" Type="http://schemas.openxmlformats.org/officeDocument/2006/relationships/image" Target="../media/image193.jpeg"/><Relationship Id="rId22" Type="http://schemas.openxmlformats.org/officeDocument/2006/relationships/image" Target="../media/image120.jpeg"/><Relationship Id="rId27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102.jpeg"/><Relationship Id="rId3" Type="http://schemas.openxmlformats.org/officeDocument/2006/relationships/image" Target="../media/image4.jpg"/><Relationship Id="rId7" Type="http://schemas.openxmlformats.org/officeDocument/2006/relationships/image" Target="../media/image205.jpeg"/><Relationship Id="rId12" Type="http://schemas.openxmlformats.org/officeDocument/2006/relationships/image" Target="../media/image33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4.jpeg"/><Relationship Id="rId11" Type="http://schemas.openxmlformats.org/officeDocument/2006/relationships/image" Target="../media/image32.png"/><Relationship Id="rId5" Type="http://schemas.openxmlformats.org/officeDocument/2006/relationships/image" Target="../media/image203.jpeg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19" Type="http://schemas.openxmlformats.org/officeDocument/2006/relationships/image" Target="../media/image5.png"/><Relationship Id="rId4" Type="http://schemas.openxmlformats.org/officeDocument/2006/relationships/image" Target="../media/image202.jpeg"/><Relationship Id="rId9" Type="http://schemas.openxmlformats.org/officeDocument/2006/relationships/image" Target="../media/image30.pn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4.jp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10" Type="http://schemas.openxmlformats.org/officeDocument/2006/relationships/image" Target="../media/image212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3528" y="2648074"/>
            <a:ext cx="8496944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>
              <a:buClrTx/>
              <a:buFontTx/>
              <a:buNone/>
              <a:defRPr/>
            </a:pPr>
            <a:r>
              <a:rPr lang="ru-RU" altLang="ru-RU" sz="2500" b="1" dirty="0" smtClean="0">
                <a:solidFill>
                  <a:srgbClr val="002060"/>
                </a:solidFill>
                <a:latin typeface="Calibri" pitchFamily="34" charset="0"/>
              </a:rPr>
              <a:t>Речевое развитие детей дошкольного возраста</a:t>
            </a:r>
            <a:r>
              <a:rPr lang="en-US" altLang="ru-RU" sz="2500" b="1" dirty="0" smtClean="0">
                <a:solidFill>
                  <a:srgbClr val="002060"/>
                </a:solidFill>
                <a:latin typeface="Calibri" pitchFamily="34" charset="0"/>
              </a:rPr>
              <a:t>. </a:t>
            </a:r>
            <a:r>
              <a:rPr lang="ru-RU" altLang="ru-RU" sz="2500" b="1" dirty="0" smtClean="0">
                <a:solidFill>
                  <a:srgbClr val="002060"/>
                </a:solidFill>
                <a:latin typeface="Calibri" pitchFamily="34" charset="0"/>
              </a:rPr>
              <a:t>Проектирование воспитательно-образовательного процесса с учетом индивидуальных особенностей детей</a:t>
            </a:r>
            <a:r>
              <a:rPr lang="en-US" altLang="ru-RU" sz="25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ru-RU" altLang="ru-RU" sz="2500" b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33804" y="4072235"/>
            <a:ext cx="63373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>
              <a:buClrTx/>
              <a:buFontTx/>
              <a:buNone/>
              <a:defRPr/>
            </a:pPr>
            <a:r>
              <a:rPr lang="ru-RU" altLang="ru-RU" sz="2000" i="1" dirty="0" smtClean="0">
                <a:solidFill>
                  <a:srgbClr val="000000"/>
                </a:solidFill>
                <a:latin typeface="Calibri" pitchFamily="34" charset="0"/>
              </a:rPr>
              <a:t>ГРИЗИК Татьяна Ивановна, </a:t>
            </a:r>
          </a:p>
          <a:p>
            <a:pPr algn="r" eaLnBrk="1">
              <a:buClrTx/>
              <a:buFontTx/>
              <a:buNone/>
              <a:defRPr/>
            </a:pPr>
            <a:r>
              <a:rPr lang="ru-RU" altLang="ru-RU" sz="2000" i="1" dirty="0">
                <a:solidFill>
                  <a:srgbClr val="000000"/>
                </a:solidFill>
                <a:latin typeface="Calibri" pitchFamily="34" charset="0"/>
              </a:rPr>
              <a:t>кандидат педагогических наук</a:t>
            </a:r>
            <a:endParaRPr lang="ru-RU" altLang="ru-RU" sz="20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8000" y="1500748"/>
            <a:ext cx="6660311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500" dirty="0">
                <a:solidFill>
                  <a:srgbClr val="002060"/>
                </a:solidFill>
                <a:latin typeface="+mn-lt"/>
              </a:rPr>
              <a:t>В дошкольном возрасте постепенно формируются компетентности, развитие которых затем продолжается в школе в форме целенаправленного обучения. Обучение по Программе позволит ребенку: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понимать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текст: следить за сюжетом длинного рассказа, понимать смысл текста и обсуждать его;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устанавливать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связь между текстами (историями) и собственным опытом;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развить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способность абстрагироваться в речи от конкретных, знакомых ситуаций;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понимать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звуковой строй языка («фонематический слух», «фонологическое восприятие»);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научиться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рассказывать истории или случаи из жизни в правильной последовательности событий; испытывать удовольствие от рассказывания, уметь рассказывать об отвлеченных понятиях так, чтобы это было понятно слушателям</a:t>
            </a: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002060"/>
                </a:solidFill>
                <a:latin typeface="+mn-lt"/>
              </a:rPr>
              <a:t>проявлять интерес и любовь к книгам и историям;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1540" y="818187"/>
            <a:ext cx="3752508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Предпосылки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грамотности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7318" y="290756"/>
            <a:ext cx="4198778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+mj-lt"/>
              </a:rPr>
              <a:t>ЦЕЛЕВЫЕ ОРИЕНТИРЫ</a:t>
            </a:r>
          </a:p>
        </p:txBody>
      </p:sp>
      <p:pic>
        <p:nvPicPr>
          <p:cNvPr id="12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2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8000" y="1404059"/>
            <a:ext cx="63367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знакомиться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с книжной и письменной культурой: усвоить значения </a:t>
            </a: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слов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«автор», «иллюстратор», «заглавие»;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понимать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связи между текстом и картинкой;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познакомиться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с различными видами изданий (словарь, </a:t>
            </a: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научно-популярная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книга, журнал, газета, энциклопедия);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узнать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, что такое библиотека;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различать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стили речи и жанры текста (разговорная речь, сказки, научно-популярный текст и т. д.);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развить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интерес к играм со словами и звуками, рифмами и стихами;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понять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, что с помощью языка можно создавать вымышленные миры, развивать воображение;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развить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интерес к письму и письменной речи: сделать первые попытки написания букв, символов, играть с письменными образцами; расшифровывать буквы и символы;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познакомиться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с буквами, функциями шрифта и экспериментировать </a:t>
            </a: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в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этой области.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1540" y="818187"/>
            <a:ext cx="3752508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Предпосылки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грамотности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7318" y="290756"/>
            <a:ext cx="4198778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+mj-lt"/>
              </a:rPr>
              <a:t>ЦЕЛЕВЫЕ ОРИЕНТИРЫ</a:t>
            </a:r>
          </a:p>
        </p:txBody>
      </p:sp>
      <p:pic>
        <p:nvPicPr>
          <p:cNvPr id="12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5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8000" y="1696425"/>
            <a:ext cx="676875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  <a:latin typeface="+mn-lt"/>
              </a:rPr>
              <a:t>Появление в жизни дошкольника новых видов деятельности, усложнение его общения со взрослыми и сверстниками, расширение круга жизненных связей и отношений, в которые вовлечен ребенок, приводит к интенсивному развитию: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всех сторон речи (словаря, произносительной стороны, грамматического строя, связной речи);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+mn-lt"/>
              </a:rPr>
              <a:t>форм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речи (диалог и монолог, устная и письменная речь);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функций речи (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обобщающей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, коммуникативной, планирующей, регулирующей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и знаковой).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7318" y="531055"/>
            <a:ext cx="4998035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+mj-lt"/>
              </a:rPr>
              <a:t>РЕЧЕВОЕ РАЗВИТИЕ РЕБЕНКА</a:t>
            </a:r>
            <a:endParaRPr lang="ru-RU" sz="3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3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1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8000" y="1628273"/>
            <a:ext cx="6722735" cy="324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Устная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речь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формируется в процессе естественного общения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ребенка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со взрослым. В ней всегда сохраняется элемент связи с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конкретной ситуацией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, жестом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и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мимикой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.</a:t>
            </a:r>
          </a:p>
          <a:p>
            <a:endParaRPr lang="ru-RU" sz="2000" dirty="0">
              <a:solidFill>
                <a:srgbClr val="002060"/>
              </a:solidFill>
              <a:latin typeface="+mn-lt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Письменная речь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появляется в результате специального обучения. На ранних ступенях ее формирования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предметом ее является не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столько мысль, которая подлежит выражению, сколько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технические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средства написания букв, а затем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слов.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На этих этапах происходит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овладение двигательными навыками письма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51540" y="818187"/>
            <a:ext cx="3752508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Речь устная и письменная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7318" y="290756"/>
            <a:ext cx="2670731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ФОРМЫ РЕЧИ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3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60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992" y="1844824"/>
            <a:ext cx="687633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дошкольном возрасте основной формой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речи является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диалог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, как социально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значим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ый для общего развития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ребенка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. Диалог появляется, развивается и совершенствуется в естественном развитии ребенка. </a:t>
            </a:r>
            <a:endParaRPr lang="ru-RU" sz="2000" dirty="0" smtClean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Умение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вести грамотный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монолог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 требует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педагогического воздействия. К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4-м годам детям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доступен монолог-повествование, появляются элементы описания. </a:t>
            </a:r>
            <a:br>
              <a:rPr lang="ru-RU" sz="2000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старшем дошкольном возрасте уже доступен тип монолога-рассуждения в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пределах знакомого содержания.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1540" y="818187"/>
            <a:ext cx="3752508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Диалог и монолог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7318" y="290756"/>
            <a:ext cx="2670731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ФОРМЫ РЕЧИ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40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8000" y="1844824"/>
            <a:ext cx="653994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Словарь, </a:t>
            </a:r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как правило, формируется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 у ребенка к 8–10 годам;</a:t>
            </a:r>
            <a:endParaRPr lang="ru-RU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грамматический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строй (на уровне языкового чутья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) — к 6–8 годам;</a:t>
            </a:r>
            <a:endParaRPr lang="ru-RU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звукопроизношение — к 5–6 годам;</a:t>
            </a:r>
            <a:endParaRPr lang="ru-RU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связная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речь (диалог и монолог) </a:t>
            </a:r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формируется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всю жизнь,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>т. к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. является основой речевой деятельности человека. </a:t>
            </a:r>
            <a:endParaRPr lang="ru-RU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8000" y="4365104"/>
            <a:ext cx="6084247" cy="129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latin typeface="+mn-lt"/>
              </a:rPr>
              <a:t>*</a:t>
            </a:r>
            <a:r>
              <a:rPr lang="ru-RU" sz="1400" b="1" i="1" dirty="0" err="1" smtClean="0">
                <a:solidFill>
                  <a:srgbClr val="002060"/>
                </a:solidFill>
                <a:latin typeface="+mn-lt"/>
              </a:rPr>
              <a:t>Сензитивный</a:t>
            </a:r>
            <a:r>
              <a:rPr lang="ru-RU" sz="1400" b="1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400" b="1" i="1" dirty="0">
                <a:solidFill>
                  <a:srgbClr val="002060"/>
                </a:solidFill>
                <a:latin typeface="+mn-lt"/>
              </a:rPr>
              <a:t>период</a:t>
            </a:r>
            <a:r>
              <a:rPr lang="ru-RU" sz="1400" i="1" dirty="0">
                <a:solidFill>
                  <a:srgbClr val="002060"/>
                </a:solidFill>
                <a:latin typeface="+mn-lt"/>
              </a:rPr>
              <a:t> — это благоприятное время 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</a:rPr>
              <a:t>для </a:t>
            </a:r>
            <a:r>
              <a:rPr lang="ru-RU" sz="1400" i="1" dirty="0">
                <a:solidFill>
                  <a:srgbClr val="002060"/>
                </a:solidFill>
                <a:latin typeface="+mn-lt"/>
              </a:rPr>
              <a:t>развития определенных способностей ребенка, особо чувствительного в эти моменты 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</a:rPr>
              <a:t>к</a:t>
            </a:r>
            <a:r>
              <a:rPr lang="ru-RU" sz="1400" i="1" dirty="0">
                <a:solidFill>
                  <a:srgbClr val="002060"/>
                </a:solidFill>
                <a:latin typeface="+mn-lt"/>
              </a:rPr>
              <a:t> определенным воздействиям со стороны окружающей среды. 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</a:rPr>
              <a:t>Развитие той </a:t>
            </a:r>
            <a:r>
              <a:rPr lang="ru-RU" sz="1400" i="1" dirty="0">
                <a:solidFill>
                  <a:srgbClr val="002060"/>
                </a:solidFill>
                <a:latin typeface="+mn-lt"/>
              </a:rPr>
              <a:t>или иной способности ребенка может произойти и за рамками </a:t>
            </a:r>
            <a:r>
              <a:rPr lang="ru-RU" sz="1400" i="1" dirty="0" err="1">
                <a:solidFill>
                  <a:srgbClr val="002060"/>
                </a:solidFill>
                <a:latin typeface="+mn-lt"/>
              </a:rPr>
              <a:t>сензитивного</a:t>
            </a:r>
            <a:r>
              <a:rPr lang="ru-RU" sz="1400" i="1" dirty="0">
                <a:solidFill>
                  <a:srgbClr val="002060"/>
                </a:solidFill>
                <a:latin typeface="+mn-lt"/>
              </a:rPr>
              <a:t> периода, 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</a:rPr>
              <a:t>но </a:t>
            </a:r>
            <a:r>
              <a:rPr lang="ru-RU" sz="1400" i="1" dirty="0">
                <a:solidFill>
                  <a:srgbClr val="002060"/>
                </a:solidFill>
                <a:latin typeface="+mn-lt"/>
              </a:rPr>
              <a:t>это потребует гораздо более серьезных усилий.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51539" y="818187"/>
            <a:ext cx="627278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2060"/>
                </a:solidFill>
                <a:latin typeface="+mj-lt"/>
              </a:rPr>
              <a:t>Сензитивные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 периоды* в речевом развитии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7318" y="290756"/>
            <a:ext cx="5323317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РЕЧЕВОЕ РАЗВИТИЕ РЕБЕНКА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3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9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251539" y="818187"/>
            <a:ext cx="627278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Возрастные нормы и индивидуальные особенности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7318" y="290756"/>
            <a:ext cx="5323317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РЕЧЕВОЕ РАЗВИТИЕ РЕБЕНКА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8000" y="3869114"/>
            <a:ext cx="5644599" cy="1237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Реализуя принцип индивидуализации, педагог,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опираясь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на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данные современных исследований о разнообразных индивидуальных возрастных особенностях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детей, должен ориентироваться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на индивидуальные характеристики конкретных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детей. 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8000" y="1503551"/>
            <a:ext cx="5877067" cy="1237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Стандарт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отказывается от применения жестких нормативов возрастного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развития, определяя достижения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ребенка, связанные с возрастом,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как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возможные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».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При этом одни дети могут значительно опережать средние показатели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то время как другие, наоборот, отставать от них.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8000" y="2808940"/>
            <a:ext cx="5877068" cy="1008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Современные сводные матрицы развития, основанные на эмпирических данных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психофизиологических исследований, наглядно показывают широкий спектр </a:t>
            </a:r>
            <a:r>
              <a:rPr lang="ru-RU" sz="1600" dirty="0" err="1">
                <a:solidFill>
                  <a:srgbClr val="002060"/>
                </a:solidFill>
                <a:latin typeface="+mn-lt"/>
              </a:rPr>
              <a:t>интер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- и </a:t>
            </a:r>
            <a:r>
              <a:rPr lang="ru-RU" sz="1600" dirty="0" err="1">
                <a:solidFill>
                  <a:srgbClr val="002060"/>
                </a:solidFill>
                <a:latin typeface="+mn-lt"/>
              </a:rPr>
              <a:t>интраиндивидуальных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 различий.</a:t>
            </a:r>
          </a:p>
        </p:txBody>
      </p:sp>
    </p:spTree>
    <p:extLst>
      <p:ext uri="{BB962C8B-B14F-4D97-AF65-F5344CB8AC3E}">
        <p14:creationId xmlns:p14="http://schemas.microsoft.com/office/powerpoint/2010/main" val="378158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51539" y="818187"/>
            <a:ext cx="627278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Педагогические наблюдения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7318" y="290756"/>
            <a:ext cx="5323317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РЕЧЕВОЕ РАЗВИТИЕ РЕБЕНКА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8000" y="1405150"/>
            <a:ext cx="6360512" cy="4472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Уровень </a:t>
            </a:r>
            <a:r>
              <a:rPr lang="ru-RU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речевого развития </a:t>
            </a:r>
            <a:r>
              <a:rPr lang="ru-RU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ребенка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определяется </a:t>
            </a:r>
            <a:r>
              <a:rPr lang="ru-RU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посредством </a:t>
            </a:r>
            <a:r>
              <a:rPr lang="ru-RU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педагогического </a:t>
            </a:r>
            <a:r>
              <a:rPr lang="ru-RU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наблюдения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. </a:t>
            </a:r>
          </a:p>
          <a:p>
            <a:pPr>
              <a:spcAft>
                <a:spcPts val="0"/>
              </a:spcAft>
            </a:pPr>
            <a:endParaRPr lang="ru-RU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Программа предлагает педагогам </a:t>
            </a:r>
            <a:r>
              <a:rPr lang="ru-RU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практические методики для ведения наблюдений по всем направлениям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которые позволят педагогам развить способность к наблюдению и взаимодействию с детьми, адекватной оценке актуального уровня развития ребенка и его особенностей, научат  принимать профессиональные решения на основе учета всех факторов. </a:t>
            </a:r>
          </a:p>
          <a:p>
            <a:pPr>
              <a:spcAft>
                <a:spcPts val="0"/>
              </a:spcAft>
            </a:pPr>
            <a:endParaRPr lang="ru-RU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Регулярное</a:t>
            </a:r>
            <a:r>
              <a:rPr lang="ru-RU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систематическое педагогическое наблюдение позволяет педагогу оказывать детям эффективную поддержку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. Важно </a:t>
            </a:r>
            <a:r>
              <a:rPr lang="ru-RU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помнить, что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наблюдение — это </a:t>
            </a:r>
            <a:r>
              <a:rPr lang="ru-RU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не «этапные акции» (начало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года — конец </a:t>
            </a:r>
            <a:r>
              <a:rPr lang="ru-RU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года), это постоянный процесс, так как само речевое развитие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и</a:t>
            </a:r>
            <a:r>
              <a:rPr lang="ru-RU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соответственно, его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уровень — единицы </a:t>
            </a:r>
            <a:r>
              <a:rPr lang="ru-RU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динамичные. </a:t>
            </a:r>
          </a:p>
        </p:txBody>
      </p:sp>
    </p:spTree>
    <p:extLst>
      <p:ext uri="{BB962C8B-B14F-4D97-AF65-F5344CB8AC3E}">
        <p14:creationId xmlns:p14="http://schemas.microsoft.com/office/powerpoint/2010/main" val="804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8000" y="1484784"/>
            <a:ext cx="6258542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Овладение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речью не является изолированным процессом, оно происходит </a:t>
            </a:r>
            <a:r>
              <a:rPr lang="ru-RU" dirty="0" smtClean="0">
                <a:solidFill>
                  <a:srgbClr val="002060"/>
                </a:solidFill>
                <a:latin typeface="Calibri"/>
              </a:rPr>
              <a:t>естественным 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образом в процессе коммуникации: во время обсуждения детьми (между собой или </a:t>
            </a:r>
            <a:r>
              <a:rPr lang="ru-RU" dirty="0" smtClean="0">
                <a:solidFill>
                  <a:srgbClr val="002060"/>
                </a:solidFill>
                <a:latin typeface="Calibri"/>
              </a:rPr>
              <a:t>со 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взрослыми) содержания, которое их интересует, действий, в которые они вовлечены.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000" y="2996952"/>
            <a:ext cx="6444288" cy="318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Длительных долгосрочных эффектов развития речи следует ожидать не от реализации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специальных программ и занятий (например, с логопедом), но 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от постоянного пребывания ребенка в речевой среде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, насыщенной смыслом и культурными образцами общения, от поддержки речевой инициативы ребенка в повседневной жизни в детском саду и семье, а также от включенности ребенка в образовательные события в дошкольной организации и за ее пределами.</a:t>
            </a:r>
          </a:p>
          <a:p>
            <a:endParaRPr lang="ru-RU" dirty="0" smtClean="0">
              <a:solidFill>
                <a:srgbClr val="002060"/>
              </a:solidFill>
              <a:latin typeface="+mn-lt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Таким образом, </a:t>
            </a:r>
            <a:r>
              <a:rPr lang="ru-RU" b="1" dirty="0" smtClean="0">
                <a:solidFill>
                  <a:srgbClr val="002060"/>
                </a:solidFill>
                <a:latin typeface="+mn-lt"/>
              </a:rPr>
              <a:t>стимулирование речевого развития является сквозным принципом 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ежедневной педагогической деятельности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1539" y="818187"/>
            <a:ext cx="627278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ОБРАЗОВАТЕЛЬНОЙ ДЕЯТЕЛЬНОСТИ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7318" y="290757"/>
            <a:ext cx="6503034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+mj-lt"/>
              </a:rPr>
              <a:t>ОРГАНИЗАЦИЯ </a:t>
            </a:r>
            <a:endParaRPr lang="ru-RU" sz="32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6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8000" y="2263810"/>
            <a:ext cx="6876328" cy="2840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Calibri"/>
              </a:rPr>
              <a:t>Программа, поддерживая конструктивистский принцип активности ребенка и его </a:t>
            </a:r>
            <a:r>
              <a:rPr lang="ru-RU" sz="1600" dirty="0" smtClean="0">
                <a:solidFill>
                  <a:srgbClr val="002060"/>
                </a:solidFill>
                <a:latin typeface="Calibri"/>
              </a:rPr>
              <a:t>собственный вклад </a:t>
            </a:r>
            <a:r>
              <a:rPr lang="ru-RU" sz="1600" dirty="0">
                <a:solidFill>
                  <a:srgbClr val="002060"/>
                </a:solidFill>
                <a:latin typeface="Calibri"/>
              </a:rPr>
              <a:t>в </a:t>
            </a:r>
            <a:r>
              <a:rPr lang="ru-RU" sz="1600" dirty="0" smtClean="0">
                <a:solidFill>
                  <a:srgbClr val="002060"/>
                </a:solidFill>
                <a:latin typeface="Calibri"/>
              </a:rPr>
              <a:t>развитие</a:t>
            </a:r>
            <a:r>
              <a:rPr lang="ru-RU" sz="1600" dirty="0">
                <a:solidFill>
                  <a:srgbClr val="002060"/>
                </a:solidFill>
                <a:latin typeface="Calibri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Calibri"/>
              </a:rPr>
              <a:t>подчеркивает</a:t>
            </a:r>
            <a:r>
              <a:rPr lang="ru-RU" sz="1600" dirty="0">
                <a:solidFill>
                  <a:srgbClr val="002060"/>
                </a:solidFill>
                <a:latin typeface="Calibri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Calibri"/>
              </a:rPr>
              <a:t>что </a:t>
            </a:r>
            <a:r>
              <a:rPr lang="ru-RU" sz="1600" b="1" dirty="0" smtClean="0">
                <a:solidFill>
                  <a:srgbClr val="002060"/>
                </a:solidFill>
                <a:latin typeface="Calibri"/>
              </a:rPr>
              <a:t>образование в то же время является социальным процессом и происходит в совместной 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деятельности</a:t>
            </a:r>
            <a:r>
              <a:rPr lang="ru-RU" sz="1600" dirty="0">
                <a:solidFill>
                  <a:srgbClr val="002060"/>
                </a:solidFill>
                <a:latin typeface="Calibri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Calibri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Calibri"/>
              </a:rPr>
              <a:t>диалоге, </a:t>
            </a:r>
            <a:r>
              <a:rPr lang="ru-RU" sz="1600" dirty="0" smtClean="0">
                <a:solidFill>
                  <a:srgbClr val="002060"/>
                </a:solidFill>
                <a:latin typeface="Calibri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Calibri"/>
              </a:rPr>
              <a:t>которых </a:t>
            </a:r>
            <a:r>
              <a:rPr lang="ru-RU" sz="1600" dirty="0" smtClean="0">
                <a:solidFill>
                  <a:srgbClr val="002060"/>
                </a:solidFill>
                <a:latin typeface="Calibri"/>
              </a:rPr>
              <a:t>дети и взрослые совместно конструируют </a:t>
            </a:r>
            <a:r>
              <a:rPr lang="ru-RU" sz="1600" dirty="0">
                <a:solidFill>
                  <a:srgbClr val="002060"/>
                </a:solidFill>
                <a:latin typeface="Calibri"/>
              </a:rPr>
              <a:t>(создают) </a:t>
            </a:r>
            <a:r>
              <a:rPr lang="ru-RU" sz="1600" dirty="0" smtClean="0">
                <a:solidFill>
                  <a:srgbClr val="002060"/>
                </a:solidFill>
                <a:latin typeface="Calibri"/>
              </a:rPr>
              <a:t>значения и </a:t>
            </a:r>
            <a:r>
              <a:rPr lang="ru-RU" sz="1600" dirty="0">
                <a:solidFill>
                  <a:srgbClr val="002060"/>
                </a:solidFill>
                <a:latin typeface="Calibri"/>
              </a:rPr>
              <a:t>смыслы. </a:t>
            </a:r>
            <a:endParaRPr lang="ru-RU" sz="1600" dirty="0" smtClean="0">
              <a:solidFill>
                <a:srgbClr val="002060"/>
              </a:solidFill>
              <a:latin typeface="Calibri"/>
            </a:endParaRPr>
          </a:p>
          <a:p>
            <a:endParaRPr lang="ru-RU" sz="1600" dirty="0" smtClean="0">
              <a:solidFill>
                <a:srgbClr val="002060"/>
              </a:solidFill>
              <a:latin typeface="Calibri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Calibri"/>
              </a:rPr>
              <a:t>Полагаться только на </a:t>
            </a:r>
            <a:r>
              <a:rPr lang="ru-RU" sz="1600" dirty="0">
                <a:solidFill>
                  <a:srgbClr val="002060"/>
                </a:solidFill>
                <a:latin typeface="Calibri"/>
              </a:rPr>
              <a:t>происходящие у детей процессы самообразования, как это предусматривает </a:t>
            </a:r>
            <a:r>
              <a:rPr lang="ru-RU" sz="1600" dirty="0" smtClean="0">
                <a:solidFill>
                  <a:srgbClr val="002060"/>
                </a:solidFill>
                <a:latin typeface="Calibri"/>
              </a:rPr>
              <a:t>самообразовательный подход, недостаточно. Со-конструктивный характер образовательного процесса подразумевает </a:t>
            </a:r>
            <a:r>
              <a:rPr lang="ru-RU" sz="1600" dirty="0">
                <a:solidFill>
                  <a:srgbClr val="002060"/>
                </a:solidFill>
                <a:latin typeface="Calibri"/>
              </a:rPr>
              <a:t>активность </a:t>
            </a:r>
            <a:r>
              <a:rPr lang="ru-RU" sz="1600" dirty="0" smtClean="0">
                <a:solidFill>
                  <a:srgbClr val="002060"/>
                </a:solidFill>
                <a:latin typeface="Calibri"/>
              </a:rPr>
              <a:t>как ребенка, так и взрослого</a:t>
            </a:r>
            <a:r>
              <a:rPr lang="ru-RU" sz="1600" dirty="0">
                <a:solidFill>
                  <a:srgbClr val="002060"/>
                </a:solidFill>
                <a:latin typeface="Calibri"/>
              </a:rPr>
              <a:t>. Данный принцип </a:t>
            </a:r>
            <a:r>
              <a:rPr lang="ru-RU" sz="1600" dirty="0" smtClean="0">
                <a:solidFill>
                  <a:srgbClr val="002060"/>
                </a:solidFill>
                <a:latin typeface="Calibri"/>
              </a:rPr>
              <a:t>позволит максимально эффективно использовать образовательные и развивающие ресурсы игры, предметной среды, социальной ситуации.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8000" y="1615738"/>
            <a:ext cx="5106414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Calibri"/>
              </a:rPr>
              <a:t>Принцип совместного 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действия — со-конструкции — является стержневым ядром Программы.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51539" y="818187"/>
            <a:ext cx="627278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СО-КОНСТРУКТИВИЗМ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7318" y="290757"/>
            <a:ext cx="6503034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+mj-lt"/>
              </a:rPr>
              <a:t>ЭМОЦИОНАЛЬНАЯ 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АТМОСФЕРА 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83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9722" y="502457"/>
            <a:ext cx="1780487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+mn-lt"/>
                <a:ea typeface="+mn-ea"/>
              </a:rPr>
              <a:t>ФГОС</a:t>
            </a:r>
            <a:r>
              <a:rPr lang="ru-RU" sz="3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+mn-lt"/>
                <a:ea typeface="+mn-ea"/>
              </a:rPr>
              <a:t>ДО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000" y="1362568"/>
            <a:ext cx="6218679" cy="4809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</a:rPr>
              <a:t>Речевое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развитие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включает: 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овладение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речью как средством общения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и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культуры; </a:t>
            </a:r>
            <a:endParaRPr lang="ru-RU" sz="2000" dirty="0" smtClean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обогащение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активного словаря; </a:t>
            </a:r>
            <a:endParaRPr lang="ru-RU" sz="2000" dirty="0" smtClean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развитие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связной, грамматически правильной диалогической и монологической речи; </a:t>
            </a:r>
            <a:endParaRPr lang="ru-RU" sz="2000" dirty="0" smtClean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развитие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речевого творчества; </a:t>
            </a:r>
            <a:endParaRPr lang="ru-RU" sz="2000" dirty="0" smtClean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развитие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звуковой и интонационной культуры речи, фонематического слуха; </a:t>
            </a:r>
            <a:endParaRPr lang="ru-RU" sz="2000" dirty="0" smtClean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знакомство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с книжной культурой, детской литературой, понимание на слух текстов различных жанров детской литературы; </a:t>
            </a:r>
            <a:endParaRPr lang="ru-RU" sz="2000" dirty="0" smtClean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формирование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звуковой аналитико-синтетической активности как предпосылки обучения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грамоте».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114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48000" y="1988840"/>
            <a:ext cx="6986416" cy="3641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x-none" sz="2000" b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Целенаправленная работа по развитию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предпосылок грамотности 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 широком смысле</a:t>
            </a:r>
            <a:r>
              <a:rPr lang="x-none" sz="200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что способствует общему речевому развитию ребенка</a:t>
            </a:r>
            <a:r>
              <a:rPr lang="x-none" sz="200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. </a:t>
            </a:r>
            <a:endParaRPr lang="ru-RU" sz="20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/>
            <a:endParaRPr lang="ru-RU" sz="28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/>
            <a:r>
              <a:rPr lang="ru-RU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x-none" sz="2000" b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Речь </a:t>
            </a:r>
            <a:r>
              <a:rPr lang="x-none" sz="2000" b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 </a:t>
            </a:r>
            <a:r>
              <a:rPr lang="x-none" sz="2000" b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повседневной жизни» </a:t>
            </a:r>
            <a:r>
              <a:rPr lang="x-none" sz="20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представляет собой 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работу, направленную на общее овладение ребенком речью </a:t>
            </a:r>
            <a:r>
              <a:rPr lang="x-none" sz="200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 </a:t>
            </a:r>
            <a:r>
              <a:rPr lang="x-none" sz="20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контексте ситуаций повседневной жизни, детской </a:t>
            </a:r>
            <a:r>
              <a:rPr lang="x-none" sz="200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деятельности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</a:t>
            </a:r>
            <a:r>
              <a:rPr lang="x-none" sz="200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x-none" sz="20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режимных </a:t>
            </a:r>
            <a:r>
              <a:rPr lang="x-none" sz="200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моментов и </a:t>
            </a:r>
            <a:r>
              <a:rPr lang="x-none" sz="20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 других образовательных </a:t>
            </a:r>
            <a:r>
              <a:rPr lang="x-none" sz="200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областях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. Решение этой задачи является важнейшим аспектом для всех других образовательных областей, каждая из которых вносит в общее речевое развитие свой особый вклад.</a:t>
            </a:r>
            <a:r>
              <a:rPr lang="x-none" sz="200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endParaRPr lang="ru-RU" sz="20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1539" y="818187"/>
            <a:ext cx="6272789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программный комплекс для организации </a:t>
            </a:r>
            <a:endParaRPr lang="ru-RU" sz="2000" b="1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речевого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развития в дошкольном возрасте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7318" y="290757"/>
            <a:ext cx="6503034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b="1" dirty="0">
                <a:solidFill>
                  <a:srgbClr val="002060"/>
                </a:solidFill>
                <a:latin typeface="+mj-lt"/>
              </a:rPr>
              <a:t>РЕЧЬ:ПЛЮС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82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8000" y="1873794"/>
            <a:ext cx="6768752" cy="3355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x-none" sz="2000" b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Речь </a:t>
            </a:r>
            <a:r>
              <a:rPr lang="x-none" sz="2000" b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повсюду</a:t>
            </a:r>
            <a:r>
              <a:rPr lang="x-none" sz="2000" b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» </a:t>
            </a:r>
            <a:r>
              <a:rPr lang="ru-RU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—</a:t>
            </a:r>
            <a:r>
              <a:rPr lang="x-none" sz="200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речевые </a:t>
            </a:r>
            <a:r>
              <a:rPr lang="x-none" sz="200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проекты</a:t>
            </a:r>
            <a:r>
              <a:rPr lang="x-none" sz="20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поддерживающие мотивацию и интересы детей. </a:t>
            </a:r>
            <a:endParaRPr lang="ru-RU" sz="20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/>
            <a:endParaRPr lang="ru-RU" sz="28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/>
            <a:r>
              <a:rPr lang="ru-RU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4.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Игра-открытия </a:t>
            </a:r>
            <a:r>
              <a:rPr lang="x-none" sz="200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для </a:t>
            </a:r>
            <a:r>
              <a:rPr lang="x-none" sz="20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детей дошкольного возраста (от 3,5 до 7 лет) с использованием материалов и простейших 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заданий</a:t>
            </a:r>
            <a:r>
              <a:rPr lang="x-none" sz="200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x-none" sz="20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целенаправленно </a:t>
            </a:r>
            <a:r>
              <a:rPr lang="x-none" sz="200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развивающих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речевые способности</a:t>
            </a:r>
            <a:r>
              <a:rPr lang="x-none" sz="200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ru-RU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x-none" sz="20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Для проведения специальных занятий предлагаются материалы для оформления 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речевого </a:t>
            </a:r>
            <a:r>
              <a:rPr lang="x-none" sz="200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уголка в </a:t>
            </a:r>
            <a:r>
              <a:rPr lang="x-none" sz="20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групповом помещении или отдельного помещения (в зависимости от ресурсов Организации).</a:t>
            </a:r>
            <a:endParaRPr lang="ru-RU" sz="20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1539" y="818187"/>
            <a:ext cx="6272789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программный комплекс для организации </a:t>
            </a:r>
            <a:endParaRPr lang="ru-RU" sz="2000" b="1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речевого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развития в дошкольном возрасте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7318" y="290757"/>
            <a:ext cx="6503034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b="1" dirty="0">
                <a:solidFill>
                  <a:srgbClr val="002060"/>
                </a:solidFill>
                <a:latin typeface="+mj-lt"/>
              </a:rPr>
              <a:t>РЕЧЬ:ПЛЮС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9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8000" y="1700808"/>
            <a:ext cx="7200800" cy="4214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5. </a:t>
            </a:r>
            <a:r>
              <a:rPr lang="x-none" sz="200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Создание </a:t>
            </a:r>
            <a:r>
              <a:rPr lang="x-none" sz="2000" b="1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предметно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-</a:t>
            </a:r>
            <a:r>
              <a:rPr lang="x-none" sz="2000" b="1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пространственно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й</a:t>
            </a:r>
            <a:r>
              <a:rPr lang="x-none" sz="2000" b="1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 </a:t>
            </a:r>
            <a:r>
              <a:rPr lang="x-none" sz="2000" b="1">
                <a:solidFill>
                  <a:srgbClr val="002060"/>
                </a:solidFill>
                <a:latin typeface="+mn-lt"/>
                <a:ea typeface="+mj-ea"/>
                <a:cs typeface="+mj-cs"/>
              </a:rPr>
              <a:t>среды </a:t>
            </a:r>
            <a:r>
              <a:rPr lang="x-none" sz="200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для 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полноценного овладения детьми речью</a:t>
            </a:r>
            <a:r>
              <a:rPr lang="x-none" sz="200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. 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Речевое развитие 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происходит в определенных условиях: «естественных» (социальная 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среда и окружение, речевая среда и 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общение со 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взрослыми 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и 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детьми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, семейное благополучие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) 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и «специально созданных» 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(предметная среда, целенаправленная 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работа педагогов, изучение состояния устной речи детей, взаимодействие с 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семьей).</a:t>
            </a:r>
            <a:endParaRPr lang="ru-RU" sz="2000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  <a:p>
            <a:endParaRPr lang="ru-RU" sz="2800" i="1" dirty="0">
              <a:solidFill>
                <a:srgbClr val="002060"/>
              </a:solidFill>
              <a:latin typeface="+mn-lt"/>
            </a:endParaRPr>
          </a:p>
          <a:p>
            <a:pPr lvl="0"/>
            <a:r>
              <a:rPr lang="ru-RU" sz="2000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6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. </a:t>
            </a:r>
            <a:r>
              <a:rPr lang="x-none" sz="200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Формирование необходимых для обеспечения качества образовательного процесса профессиональных компетентностей педагогов в ходе </a:t>
            </a:r>
            <a:r>
              <a:rPr lang="x-none" sz="2000" b="1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дополнительного профессионального обучения и профессионального консультирования</a:t>
            </a:r>
            <a:r>
              <a:rPr lang="x-none" sz="200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.</a:t>
            </a:r>
            <a:endParaRPr lang="ru-RU" sz="2000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1539" y="818187"/>
            <a:ext cx="5336685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программный комплекс для организации </a:t>
            </a:r>
            <a:endParaRPr lang="ru-RU" sz="2000" b="1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речевого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развития в дошкольном возрасте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7318" y="290757"/>
            <a:ext cx="283062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b="1" dirty="0">
                <a:solidFill>
                  <a:srgbClr val="002060"/>
                </a:solidFill>
                <a:latin typeface="+mj-lt"/>
              </a:rPr>
              <a:t>РЕЧЬ:ПЛЮС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4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8767" y="1556792"/>
            <a:ext cx="60238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5400" b="1" dirty="0" smtClean="0">
                <a:solidFill>
                  <a:srgbClr val="005EA4"/>
                </a:solidFill>
                <a:latin typeface="+mj-lt"/>
              </a:rPr>
              <a:t>РЕЧЕВОЕ РАЗВИТИЕ</a:t>
            </a:r>
          </a:p>
          <a:p>
            <a:pPr algn="ctr"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3600" b="1" dirty="0" smtClean="0">
                <a:solidFill>
                  <a:srgbClr val="005EA4"/>
                </a:solidFill>
                <a:latin typeface="+mj-lt"/>
              </a:rPr>
              <a:t>В </a:t>
            </a:r>
            <a:r>
              <a:rPr lang="ru-RU" altLang="ru-RU" sz="3600" b="1" dirty="0">
                <a:solidFill>
                  <a:srgbClr val="005EA4"/>
                </a:solidFill>
                <a:latin typeface="+mj-lt"/>
              </a:rPr>
              <a:t>ДЕТСКОМ САДУ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5576" y="3068960"/>
            <a:ext cx="607027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ru-RU" altLang="ru-RU" sz="1600" b="1" dirty="0" smtClean="0">
                <a:solidFill>
                  <a:srgbClr val="629505"/>
                </a:solidFill>
                <a:latin typeface="+mj-lt"/>
              </a:rPr>
              <a:t>Инструменты реализации Программы</a:t>
            </a:r>
            <a:endParaRPr lang="ru-RU" altLang="ru-RU" sz="1600" b="1" dirty="0">
              <a:solidFill>
                <a:srgbClr val="629505"/>
              </a:solidFill>
              <a:latin typeface="+mj-lt"/>
            </a:endParaRPr>
          </a:p>
          <a:p>
            <a:pPr algn="ctr" eaLnBrk="1" hangingPunct="1"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ru-RU" altLang="ru-RU" sz="1600" b="1" dirty="0" smtClean="0">
                <a:solidFill>
                  <a:srgbClr val="629505"/>
                </a:solidFill>
                <a:latin typeface="+mj-lt"/>
              </a:rPr>
              <a:t>речевого развития в дошкольном возрасте</a:t>
            </a:r>
            <a:endParaRPr lang="ru-RU" altLang="ru-RU" sz="1600" b="1" dirty="0">
              <a:solidFill>
                <a:srgbClr val="629505"/>
              </a:solidFill>
              <a:latin typeface="+mj-lt"/>
            </a:endParaRPr>
          </a:p>
        </p:txBody>
      </p:sp>
      <p:pic>
        <p:nvPicPr>
          <p:cNvPr id="7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00" y="492731"/>
            <a:ext cx="1520026" cy="93555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266477" y="3868706"/>
            <a:ext cx="4248472" cy="218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5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hesnokova\Desktop\коробка2(уменьш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1323528"/>
            <a:ext cx="1239898" cy="100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1650286"/>
            <a:ext cx="4039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ru-RU" altLang="ru-RU" sz="1600" b="1" dirty="0" smtClean="0">
                <a:solidFill>
                  <a:srgbClr val="629505"/>
                </a:solidFill>
                <a:latin typeface="+mj-lt"/>
              </a:rPr>
              <a:t>для </a:t>
            </a:r>
            <a:r>
              <a:rPr lang="ru-RU" altLang="ru-RU" sz="1600" b="1" dirty="0">
                <a:solidFill>
                  <a:srgbClr val="629505"/>
                </a:solidFill>
                <a:latin typeface="+mj-lt"/>
              </a:rPr>
              <a:t>детей </a:t>
            </a:r>
            <a:r>
              <a:rPr lang="ru-RU" altLang="ru-RU" sz="1600" b="1" dirty="0" smtClean="0">
                <a:solidFill>
                  <a:srgbClr val="629505"/>
                </a:solidFill>
                <a:latin typeface="+mj-lt"/>
              </a:rPr>
              <a:t>от </a:t>
            </a:r>
            <a:r>
              <a:rPr lang="ru-RU" altLang="ru-RU" sz="1600" b="1" dirty="0">
                <a:solidFill>
                  <a:srgbClr val="629505"/>
                </a:solidFill>
                <a:latin typeface="+mj-lt"/>
              </a:rPr>
              <a:t>3 до 7 лет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9632" y="2038489"/>
            <a:ext cx="4521498" cy="1246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600"/>
              </a:spcAft>
              <a:buClrTx/>
              <a:buFontTx/>
              <a:buNone/>
              <a:tabLst>
                <a:tab pos="0" algn="l"/>
                <a:tab pos="265113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dirty="0" smtClean="0">
                <a:solidFill>
                  <a:srgbClr val="6BA305"/>
                </a:solidFill>
                <a:latin typeface="Calibri" pitchFamily="34" charset="0"/>
              </a:rPr>
              <a:t>Рекомендовано</a:t>
            </a:r>
            <a:r>
              <a:rPr lang="ru-RU" altLang="ru-RU" sz="1600" b="1" dirty="0">
                <a:solidFill>
                  <a:srgbClr val="6BA305"/>
                </a:solidFill>
                <a:latin typeface="Calibri" pitchFamily="34" charset="0"/>
              </a:rPr>
              <a:t>:</a:t>
            </a:r>
          </a:p>
          <a:p>
            <a:pPr marL="285750" indent="-285750" eaLnBrk="1" hangingPunct="1">
              <a:lnSpc>
                <a:spcPct val="10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§"/>
              <a:tabLst>
                <a:tab pos="0" algn="l"/>
                <a:tab pos="265113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400" i="1" dirty="0" smtClean="0">
                <a:solidFill>
                  <a:srgbClr val="6BA305"/>
                </a:solidFill>
                <a:latin typeface="Calibri" pitchFamily="34" charset="0"/>
              </a:rPr>
              <a:t>для </a:t>
            </a:r>
            <a:r>
              <a:rPr lang="ru-RU" altLang="ru-RU" sz="1400" i="1" dirty="0">
                <a:solidFill>
                  <a:srgbClr val="6BA305"/>
                </a:solidFill>
                <a:latin typeface="Calibri" pitchFamily="34" charset="0"/>
              </a:rPr>
              <a:t>семейного образования</a:t>
            </a:r>
          </a:p>
          <a:p>
            <a:pPr marL="285750" indent="-285750" eaLnBrk="1" hangingPunct="1">
              <a:lnSpc>
                <a:spcPct val="10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§"/>
              <a:tabLst>
                <a:tab pos="0" algn="l"/>
                <a:tab pos="265113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400" i="1" dirty="0" smtClean="0">
                <a:solidFill>
                  <a:srgbClr val="6BA305"/>
                </a:solidFill>
                <a:latin typeface="Calibri" pitchFamily="34" charset="0"/>
              </a:rPr>
              <a:t>для </a:t>
            </a:r>
            <a:r>
              <a:rPr lang="ru-RU" altLang="ru-RU" sz="1400" i="1" dirty="0">
                <a:solidFill>
                  <a:srgbClr val="6BA305"/>
                </a:solidFill>
                <a:latin typeface="Calibri" pitchFamily="34" charset="0"/>
              </a:rPr>
              <a:t>дошкольных </a:t>
            </a:r>
            <a:r>
              <a:rPr lang="ru-RU" altLang="ru-RU" sz="1400" i="1" dirty="0" smtClean="0">
                <a:solidFill>
                  <a:srgbClr val="6BA305"/>
                </a:solidFill>
                <a:latin typeface="Calibri" pitchFamily="34" charset="0"/>
              </a:rPr>
              <a:t>образовательных организаций</a:t>
            </a:r>
            <a:endParaRPr lang="ru-RU" altLang="ru-RU" sz="1400" i="1" dirty="0">
              <a:solidFill>
                <a:srgbClr val="6BA305"/>
              </a:solidFill>
              <a:latin typeface="Calibri" pitchFamily="34" charset="0"/>
            </a:endParaRPr>
          </a:p>
          <a:p>
            <a:pPr marL="285750" indent="-285750" eaLnBrk="1" hangingPunct="1">
              <a:lnSpc>
                <a:spcPct val="10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§"/>
              <a:tabLst>
                <a:tab pos="0" algn="l"/>
                <a:tab pos="265113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400" i="1" dirty="0" smtClean="0">
                <a:solidFill>
                  <a:srgbClr val="6BA305"/>
                </a:solidFill>
                <a:latin typeface="Calibri" pitchFamily="34" charset="0"/>
              </a:rPr>
              <a:t>для </a:t>
            </a:r>
            <a:r>
              <a:rPr lang="ru-RU" altLang="ru-RU" sz="1400" i="1" dirty="0">
                <a:solidFill>
                  <a:srgbClr val="6BA305"/>
                </a:solidFill>
                <a:latin typeface="Calibri" pitchFamily="34" charset="0"/>
              </a:rPr>
              <a:t>детских развивающих центров</a:t>
            </a:r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144017" y="1340768"/>
            <a:ext cx="1043607" cy="279838"/>
          </a:xfrm>
          <a:prstGeom prst="roundRect">
            <a:avLst/>
          </a:prstGeom>
          <a:solidFill>
            <a:srgbClr val="E22B00"/>
          </a:solidFill>
          <a:ln w="63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00000"/>
              </a:lnSpc>
              <a:spcAft>
                <a:spcPts val="0"/>
              </a:spcAft>
              <a:buClrTx/>
              <a:defRPr/>
            </a:pPr>
            <a:r>
              <a:rPr lang="ru-RU" altLang="ru-RU" sz="1050" b="1" dirty="0">
                <a:latin typeface="Calibri" pitchFamily="34" charset="0"/>
              </a:rPr>
              <a:t>Соответствует</a:t>
            </a:r>
          </a:p>
          <a:p>
            <a:pPr algn="ctr" eaLnBrk="1" hangingPunct="1">
              <a:lnSpc>
                <a:spcPct val="100000"/>
              </a:lnSpc>
              <a:spcAft>
                <a:spcPts val="0"/>
              </a:spcAft>
              <a:buClrTx/>
              <a:defRPr/>
            </a:pPr>
            <a:r>
              <a:rPr lang="ru-RU" altLang="ru-RU" sz="1050" b="1" dirty="0">
                <a:latin typeface="Calibri" pitchFamily="34" charset="0"/>
              </a:rPr>
              <a:t>ФГОС ДО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9632" y="3394735"/>
            <a:ext cx="63382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+mn-lt"/>
              </a:rPr>
              <a:t>Современное комплексное решение:</a:t>
            </a:r>
          </a:p>
          <a:p>
            <a:pPr marL="342900" indent="-342900" eaLnBrk="1" hangingPunct="1">
              <a:lnSpc>
                <a:spcPct val="100000"/>
              </a:lnSpc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+mn-lt"/>
              </a:rPr>
              <a:t>позволяет </a:t>
            </a: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полноценно, грамотно, эффективно </a:t>
            </a:r>
            <a:r>
              <a:rPr lang="ru-RU" altLang="ru-RU" sz="16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altLang="ru-RU" sz="1600" dirty="0" smtClean="0">
                <a:solidFill>
                  <a:srgbClr val="002060"/>
                </a:solidFill>
                <a:latin typeface="+mn-lt"/>
              </a:rPr>
            </a:br>
            <a:r>
              <a:rPr lang="ru-RU" altLang="ru-RU" sz="1600" dirty="0" smtClean="0">
                <a:solidFill>
                  <a:srgbClr val="002060"/>
                </a:solidFill>
                <a:latin typeface="+mn-lt"/>
              </a:rPr>
              <a:t>и </a:t>
            </a: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занимательно развивать речь детей дошкольного возраста;</a:t>
            </a:r>
          </a:p>
          <a:p>
            <a:pPr marL="342900" indent="-342900" eaLnBrk="1" hangingPunct="1">
              <a:lnSpc>
                <a:spcPct val="100000"/>
              </a:lnSpc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+mn-lt"/>
              </a:rPr>
              <a:t>охватывает </a:t>
            </a: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все направления речевого развития;</a:t>
            </a:r>
          </a:p>
          <a:p>
            <a:pPr marL="342900" indent="-342900" eaLnBrk="1" hangingPunct="1">
              <a:lnSpc>
                <a:spcPct val="100000"/>
              </a:lnSpc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+mn-lt"/>
              </a:rPr>
              <a:t>предусматривает </a:t>
            </a: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сопутствующий материал для речевого развития.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endParaRPr lang="ru-RU" altLang="ru-RU" sz="16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+mn-lt"/>
              </a:rPr>
              <a:t>Позволяет </a:t>
            </a:r>
            <a:r>
              <a:rPr lang="ru-RU" altLang="ru-RU" sz="1600" b="1" dirty="0">
                <a:solidFill>
                  <a:srgbClr val="002060"/>
                </a:solidFill>
                <a:latin typeface="+mn-lt"/>
              </a:rPr>
              <a:t>гибко использовать материал:</a:t>
            </a:r>
          </a:p>
          <a:p>
            <a:pPr marL="342900" indent="-342900" eaLnBrk="1" hangingPunct="1">
              <a:lnSpc>
                <a:spcPct val="100000"/>
              </a:lnSpc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при проектировании </a:t>
            </a:r>
            <a:r>
              <a:rPr lang="ru-RU" altLang="ru-RU" sz="1600" dirty="0" smtClean="0">
                <a:solidFill>
                  <a:srgbClr val="002060"/>
                </a:solidFill>
                <a:latin typeface="+mn-lt"/>
              </a:rPr>
              <a:t>образовательного </a:t>
            </a: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процесса в </a:t>
            </a:r>
            <a:r>
              <a:rPr lang="ru-RU" altLang="ru-RU" sz="1600" dirty="0" smtClean="0">
                <a:solidFill>
                  <a:srgbClr val="002060"/>
                </a:solidFill>
                <a:latin typeface="+mn-lt"/>
              </a:rPr>
              <a:t>ДОО;</a:t>
            </a:r>
            <a:endParaRPr lang="ru-RU" altLang="ru-RU" sz="1600" dirty="0">
              <a:solidFill>
                <a:srgbClr val="002060"/>
              </a:solidFill>
              <a:latin typeface="+mn-lt"/>
            </a:endParaRPr>
          </a:p>
          <a:p>
            <a:pPr marL="342900" indent="-342900" eaLnBrk="1" hangingPunct="1">
              <a:lnSpc>
                <a:spcPct val="100000"/>
              </a:lnSpc>
              <a:buClr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>
                <a:solidFill>
                  <a:srgbClr val="002060"/>
                </a:solidFill>
                <a:latin typeface="+mn-lt"/>
              </a:rPr>
              <a:t>при организации речевого развития в условиях </a:t>
            </a:r>
            <a:r>
              <a:rPr lang="ru-RU" altLang="ru-RU" sz="1600" dirty="0" smtClean="0">
                <a:solidFill>
                  <a:srgbClr val="002060"/>
                </a:solidFill>
                <a:latin typeface="+mn-lt"/>
              </a:rPr>
              <a:t>семьи.</a:t>
            </a:r>
            <a:endParaRPr lang="ru-RU" altLang="ru-RU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130734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ru-RU" altLang="ru-RU" sz="2000" b="1" dirty="0" smtClean="0">
                <a:solidFill>
                  <a:srgbClr val="629505"/>
                </a:solidFill>
                <a:latin typeface="+mj-lt"/>
              </a:rPr>
              <a:t>Программно-дидактический комплект (ПДК)</a:t>
            </a:r>
            <a:endParaRPr lang="ru-RU" altLang="ru-RU" sz="2000" b="1" dirty="0">
              <a:solidFill>
                <a:srgbClr val="629505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9898" y="260648"/>
            <a:ext cx="60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j-lt"/>
              </a:rPr>
              <a:t>РЕЧЬ:ПЛЮС. </a:t>
            </a: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</a:rPr>
              <a:t>РЕЧЕВОЕ РАЗВИТИЕ В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ДЕТСКОМ САДУ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8903" y="375043"/>
            <a:ext cx="1173218" cy="6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0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91680" y="6093296"/>
            <a:ext cx="7027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1400" i="1" dirty="0" smtClean="0">
                <a:solidFill>
                  <a:srgbClr val="002060"/>
                </a:solidFill>
                <a:latin typeface="Calibri" pitchFamily="34" charset="0"/>
              </a:rPr>
              <a:t>*Цветовая </a:t>
            </a:r>
            <a:r>
              <a:rPr lang="ru-RU" altLang="ru-RU" sz="1400" i="1" dirty="0">
                <a:solidFill>
                  <a:srgbClr val="002060"/>
                </a:solidFill>
                <a:latin typeface="Calibri" pitchFamily="34" charset="0"/>
              </a:rPr>
              <a:t>кодировка элементов содержания используется во всех методических </a:t>
            </a:r>
            <a:r>
              <a:rPr lang="ru-RU" altLang="ru-RU" sz="1400" i="1" dirty="0" smtClean="0">
                <a:solidFill>
                  <a:srgbClr val="002060"/>
                </a:solidFill>
                <a:latin typeface="Calibri" pitchFamily="34" charset="0"/>
              </a:rPr>
              <a:t>и рабочих материалах</a:t>
            </a:r>
            <a:r>
              <a:rPr lang="ru-RU" altLang="ru-RU" sz="1400" i="1" dirty="0">
                <a:solidFill>
                  <a:srgbClr val="002060"/>
                </a:solidFill>
                <a:latin typeface="Calibri" pitchFamily="34" charset="0"/>
              </a:rPr>
              <a:t>: в картотеке игр, таблицах </a:t>
            </a:r>
            <a:r>
              <a:rPr lang="ru-RU" altLang="ru-RU" sz="1400" i="1" dirty="0" smtClean="0">
                <a:solidFill>
                  <a:srgbClr val="002060"/>
                </a:solidFill>
                <a:latin typeface="Calibri" pitchFamily="34" charset="0"/>
              </a:rPr>
              <a:t>наблюдений, рабочих тетрадях.</a:t>
            </a:r>
            <a:endParaRPr lang="ru-RU" altLang="ru-RU" sz="14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39898" y="260648"/>
            <a:ext cx="60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j-lt"/>
              </a:rPr>
              <a:t>РЕЧЬ:ПЛЮС. </a:t>
            </a: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</a:rPr>
              <a:t>РЕЧЕВОЕ РАЗВИТИЕ В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ДЕТСКОМ САДУ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24055" y="1412776"/>
            <a:ext cx="500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Calibri" pitchFamily="34" charset="0"/>
              </a:rPr>
              <a:t>Содержание речевого развития</a:t>
            </a:r>
            <a:endParaRPr lang="ru-RU" altLang="ru-RU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 bwMode="auto">
          <a:xfrm>
            <a:off x="1296064" y="2564944"/>
            <a:ext cx="7164368" cy="360000"/>
          </a:xfrm>
          <a:prstGeom prst="round2DiagRect">
            <a:avLst/>
          </a:prstGeom>
          <a:solidFill>
            <a:srgbClr val="FF0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  <a:cs typeface="Arial Unicode MS" charset="0"/>
              </a:rPr>
              <a:t>1. СЛОВАРЬ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  <a:cs typeface="Arial Unicode MS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 bwMode="auto">
          <a:xfrm>
            <a:off x="1296064" y="3169811"/>
            <a:ext cx="7164368" cy="360000"/>
          </a:xfrm>
          <a:prstGeom prst="round2DiagRect">
            <a:avLst/>
          </a:prstGeom>
          <a:solidFill>
            <a:srgbClr val="FFC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2. ГРАММАТИЧЕСКИЙ СТРОЙ РЕЧИ</a:t>
            </a:r>
            <a:endParaRPr lang="ru-RU" sz="2000" b="1" dirty="0">
              <a:solidFill>
                <a:schemeClr val="tx1"/>
              </a:solidFill>
              <a:latin typeface="+mj-lt"/>
              <a:ea typeface="ＭＳ Ｐゴシック" charset="0"/>
              <a:cs typeface="Arial Unicode MS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 bwMode="auto">
          <a:xfrm>
            <a:off x="1296064" y="3774678"/>
            <a:ext cx="7164368" cy="360000"/>
          </a:xfrm>
          <a:prstGeom prst="round2DiagRect">
            <a:avLst/>
          </a:prstGeom>
          <a:solidFill>
            <a:srgbClr val="FFFF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3. ПРОИЗНОСИТЕЛЬНАЯ СТОРОНА РЕЧИ</a:t>
            </a:r>
            <a:endParaRPr lang="ru-RU" sz="2400" b="1" dirty="0">
              <a:solidFill>
                <a:schemeClr val="tx1"/>
              </a:solidFill>
              <a:latin typeface="+mj-lt"/>
              <a:ea typeface="ＭＳ Ｐゴシック" charset="0"/>
              <a:cs typeface="Arial Unicode MS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 bwMode="auto">
          <a:xfrm>
            <a:off x="1296064" y="4379545"/>
            <a:ext cx="7164368" cy="360000"/>
          </a:xfrm>
          <a:prstGeom prst="round2DiagRect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4. СВЯЗНАЯ </a:t>
            </a:r>
            <a:r>
              <a:rPr lang="ru-RU" sz="20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РЕЧЬ.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  <a:cs typeface="Arial Unicode MS" charset="0"/>
              </a:rPr>
              <a:t>Диалог и монолог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 bwMode="auto">
          <a:xfrm>
            <a:off x="1296064" y="4984412"/>
            <a:ext cx="7164368" cy="360000"/>
          </a:xfrm>
          <a:prstGeom prst="round2DiagRect">
            <a:avLst/>
          </a:prstGeom>
          <a:solidFill>
            <a:srgbClr val="00B0F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5. ГРАМОТА</a:t>
            </a:r>
            <a:r>
              <a:rPr lang="ru-RU" sz="20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. </a:t>
            </a:r>
            <a:r>
              <a:rPr lang="ru-RU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Знакомство с </a:t>
            </a:r>
            <a:r>
              <a:rPr lang="ru-RU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буквами и </a:t>
            </a:r>
            <a:r>
              <a:rPr lang="ru-RU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подготовка к обучению письму</a:t>
            </a:r>
          </a:p>
          <a:p>
            <a:pPr marL="0" marR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  <a:cs typeface="Arial Unicode MS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 bwMode="auto">
          <a:xfrm>
            <a:off x="1296064" y="5589280"/>
            <a:ext cx="7164368" cy="36000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6. КНИЖНАЯ </a:t>
            </a:r>
            <a:r>
              <a:rPr lang="ru-RU" sz="20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КУЛЬТУРА. ДЕТСКАЯ 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ЛИТЕРАТУРА</a:t>
            </a:r>
            <a:endParaRPr lang="ru-RU" sz="2000" b="1" dirty="0">
              <a:solidFill>
                <a:schemeClr val="tx1"/>
              </a:solidFill>
              <a:latin typeface="+mj-lt"/>
              <a:ea typeface="ＭＳ Ｐゴシック" charset="0"/>
              <a:cs typeface="Arial Unicode MS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39899" y="1812886"/>
            <a:ext cx="5636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+mn-lt"/>
              </a:rPr>
              <a:t>Направления образовательной области «Речевое развитие» для детей от 3 до 7 лет: </a:t>
            </a:r>
            <a:endParaRPr lang="ru-RU" altLang="ru-RU" sz="1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3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8903" y="375043"/>
            <a:ext cx="1173218" cy="6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8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946721" y="1927510"/>
            <a:ext cx="1855561" cy="69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2pPr>
            <a:lvl3pPr algn="l" defTabSz="449263" rtl="0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3pPr>
            <a:lvl4pPr algn="l" defTabSz="449263" rtl="0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4pPr>
            <a:lvl5pPr algn="l" defTabSz="449263" rtl="0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5pPr>
            <a:lvl6pPr marL="2514600" indent="-228600" algn="l" defTabSz="449263" rtl="0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6pPr>
            <a:lvl7pPr marL="2971800" indent="-228600" algn="l" defTabSz="449263" rtl="0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7pPr>
            <a:lvl8pPr marL="3429000" indent="-228600" algn="l" defTabSz="449263" rtl="0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8pPr>
            <a:lvl9pPr marL="3886200" indent="-228600" algn="l" defTabSz="449263" rtl="0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Возрастные </a:t>
            </a:r>
            <a:r>
              <a:rPr lang="ru-RU" b="1" dirty="0" smtClean="0">
                <a:solidFill>
                  <a:srgbClr val="002060"/>
                </a:solidFill>
                <a:latin typeface="+mn-lt"/>
              </a:rPr>
              <a:t>особенности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635896" y="1927510"/>
            <a:ext cx="2215601" cy="69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eaLnBrk="0">
              <a:lnSpc>
                <a:spcPct val="107000"/>
              </a:lnSpc>
              <a:defRPr sz="2000" b="1">
                <a:solidFill>
                  <a:srgbClr val="000000"/>
                </a:solidFill>
                <a:latin typeface="+mn-lt"/>
                <a:ea typeface="+mj-ea"/>
                <a:cs typeface="+mj-cs"/>
              </a:defRPr>
            </a:lvl1pPr>
            <a:lvl2pPr eaLnBrk="0">
              <a:lnSpc>
                <a:spcPct val="107000"/>
              </a:lnSpc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2pPr>
            <a:lvl3pPr eaLnBrk="0">
              <a:lnSpc>
                <a:spcPct val="107000"/>
              </a:lnSpc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3pPr>
            <a:lvl4pPr eaLnBrk="0">
              <a:lnSpc>
                <a:spcPct val="107000"/>
              </a:lnSpc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4pPr>
            <a:lvl5pPr eaLnBrk="0">
              <a:lnSpc>
                <a:spcPct val="107000"/>
              </a:lnSpc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Задачи 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по </a:t>
            </a:r>
            <a:r>
              <a:rPr lang="ru-RU" sz="1800" dirty="0">
                <a:solidFill>
                  <a:srgbClr val="002060"/>
                </a:solidFill>
              </a:rPr>
              <a:t>развитию речи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6516216" y="1940395"/>
            <a:ext cx="2215601" cy="68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2pPr>
            <a:lvl3pPr algn="l" defTabSz="449263" rtl="0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3pPr>
            <a:lvl4pPr algn="l" defTabSz="449263" rtl="0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4pPr>
            <a:lvl5pPr algn="l" defTabSz="449263" rtl="0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5pPr>
            <a:lvl6pPr marL="2514600" indent="-228600" algn="l" defTabSz="449263" rtl="0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6pPr>
            <a:lvl7pPr marL="2971800" indent="-228600" algn="l" defTabSz="449263" rtl="0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7pPr>
            <a:lvl8pPr marL="3429000" indent="-228600" algn="l" defTabSz="449263" rtl="0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8pPr>
            <a:lvl9pPr marL="3886200" indent="-228600" algn="l" defTabSz="449263" rtl="0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ru-RU" b="1" dirty="0">
                <a:solidFill>
                  <a:srgbClr val="002060"/>
                </a:solidFill>
                <a:latin typeface="+mn-lt"/>
              </a:rPr>
              <a:t>Возможности </a:t>
            </a:r>
            <a:endParaRPr lang="ru-RU" b="1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ПДК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8986" y="260648"/>
            <a:ext cx="5876096" cy="135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j-lt"/>
              </a:rPr>
              <a:t>Возрастные</a:t>
            </a:r>
            <a:r>
              <a:rPr lang="ru-RU" b="1" dirty="0">
                <a:latin typeface="+mj-lt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особенности —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                    задачи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по развитию 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речи —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                                               возможности ПДК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+mj-lt"/>
              </a:rPr>
            </a:br>
            <a:r>
              <a:rPr lang="ru-RU" sz="1600" dirty="0">
                <a:solidFill>
                  <a:srgbClr val="002060"/>
                </a:solidFill>
                <a:latin typeface="+mj-lt"/>
              </a:rPr>
              <a:t>(на примере работы с детьми </a:t>
            </a:r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4–5 </a:t>
            </a:r>
            <a:r>
              <a:rPr lang="ru-RU" sz="1600" dirty="0">
                <a:solidFill>
                  <a:srgbClr val="002060"/>
                </a:solidFill>
                <a:latin typeface="+mj-lt"/>
              </a:rPr>
              <a:t>лет по развитию словаря)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536" y="2636912"/>
            <a:ext cx="2957932" cy="3498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К пятому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году жизни дети правильно </a:t>
            </a:r>
            <a:r>
              <a:rPr lang="ru-RU" sz="1400" b="1" dirty="0">
                <a:solidFill>
                  <a:srgbClr val="002060"/>
                </a:solidFill>
                <a:latin typeface="+mn-lt"/>
              </a:rPr>
              <a:t>называют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 окружающие предметы и явления, словесно обозначают их качества и свойства, действия и функции. Они стараются активно пользоваться видовыми 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+mn-lt"/>
              </a:rPr>
            </a:b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и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родовыми понятиями посредством </a:t>
            </a:r>
            <a:r>
              <a:rPr lang="ru-RU" sz="1400" b="1" dirty="0">
                <a:solidFill>
                  <a:srgbClr val="002060"/>
                </a:solidFill>
                <a:latin typeface="+mn-lt"/>
              </a:rPr>
              <a:t>слов-обобщений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.</a:t>
            </a:r>
          </a:p>
          <a:p>
            <a:r>
              <a:rPr lang="ru-RU" sz="1400" dirty="0">
                <a:solidFill>
                  <a:srgbClr val="002060"/>
                </a:solidFill>
                <a:latin typeface="+mn-lt"/>
              </a:rPr>
              <a:t>Углубление и расширение круга осваиваемых понятий напрямую связаны с освоением </a:t>
            </a:r>
            <a:r>
              <a:rPr lang="ru-RU" sz="1400" b="1" dirty="0">
                <a:solidFill>
                  <a:srgbClr val="002060"/>
                </a:solidFill>
                <a:latin typeface="+mn-lt"/>
              </a:rPr>
              <a:t>значений слов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. Ведется работа по раскрытию значений </a:t>
            </a:r>
            <a:r>
              <a:rPr lang="ru-RU" sz="1400" b="1" dirty="0">
                <a:solidFill>
                  <a:srgbClr val="002060"/>
                </a:solidFill>
                <a:latin typeface="+mn-lt"/>
              </a:rPr>
              <a:t>многозначных слов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.</a:t>
            </a:r>
          </a:p>
          <a:p>
            <a:r>
              <a:rPr lang="ru-RU" sz="1400" dirty="0">
                <a:solidFill>
                  <a:srgbClr val="002060"/>
                </a:solidFill>
                <a:latin typeface="+mn-lt"/>
              </a:rPr>
              <a:t>Дети начинают усваивать простейшие 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</a:rPr>
              <a:t>антонимы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 — слова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с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противоположным 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значением —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и </a:t>
            </a:r>
            <a:r>
              <a:rPr lang="ru-RU" sz="1400" b="1" dirty="0">
                <a:solidFill>
                  <a:srgbClr val="002060"/>
                </a:solidFill>
                <a:latin typeface="+mn-lt"/>
              </a:rPr>
              <a:t>синонимы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. </a:t>
            </a:r>
            <a:endParaRPr lang="ru-RU"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79696" y="2636912"/>
            <a:ext cx="2820495" cy="3498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+mn-lt"/>
              </a:rPr>
              <a:t>Обогащать, расширять 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+mn-lt"/>
              </a:rPr>
            </a:b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и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активизировать словарный 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запас.</a:t>
            </a:r>
            <a:endParaRPr lang="ru-RU" sz="1400" dirty="0">
              <a:solidFill>
                <a:srgbClr val="002060"/>
              </a:solidFill>
              <a:latin typeface="+mn-lt"/>
            </a:endParaRPr>
          </a:p>
          <a:p>
            <a:r>
              <a:rPr lang="ru-RU" sz="1400" dirty="0">
                <a:solidFill>
                  <a:srgbClr val="002060"/>
                </a:solidFill>
                <a:latin typeface="+mn-lt"/>
              </a:rPr>
              <a:t> </a:t>
            </a:r>
            <a:endParaRPr lang="ru-RU" sz="1000" dirty="0">
              <a:solidFill>
                <a:srgbClr val="002060"/>
              </a:solidFill>
              <a:latin typeface="+mn-lt"/>
            </a:endParaRPr>
          </a:p>
          <a:p>
            <a:r>
              <a:rPr lang="ru-RU" sz="1400" dirty="0">
                <a:solidFill>
                  <a:srgbClr val="002060"/>
                </a:solidFill>
                <a:latin typeface="+mn-lt"/>
              </a:rPr>
              <a:t>Понимать </a:t>
            </a:r>
            <a:r>
              <a:rPr lang="ru-RU" sz="1400" b="1" dirty="0">
                <a:solidFill>
                  <a:srgbClr val="002060"/>
                </a:solidFill>
                <a:latin typeface="+mn-lt"/>
              </a:rPr>
              <a:t>обобщенное значение слов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 и пользоваться простейшими обобщениями 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+mn-lt"/>
              </a:rPr>
            </a:b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самостоятельной речи.</a:t>
            </a:r>
          </a:p>
          <a:p>
            <a:r>
              <a:rPr lang="ru-RU" sz="1400" dirty="0">
                <a:solidFill>
                  <a:srgbClr val="002060"/>
                </a:solidFill>
                <a:latin typeface="+mn-lt"/>
              </a:rPr>
              <a:t> 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Знакомиться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с доступными детям </a:t>
            </a:r>
            <a:r>
              <a:rPr lang="ru-RU" sz="1400" b="1" dirty="0">
                <a:solidFill>
                  <a:srgbClr val="002060"/>
                </a:solidFill>
                <a:latin typeface="+mn-lt"/>
              </a:rPr>
              <a:t>многозначными словами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 разных частей речи (ручка, ножка; гладить, ходить; новый, сильный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).</a:t>
            </a: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Знакомиться с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простейшими </a:t>
            </a:r>
            <a:r>
              <a:rPr lang="ru-RU" sz="1400" b="1" dirty="0">
                <a:solidFill>
                  <a:srgbClr val="002060"/>
                </a:solidFill>
                <a:latin typeface="+mn-lt"/>
              </a:rPr>
              <a:t>антонимами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 (словами противоположного значения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).</a:t>
            </a:r>
            <a:endParaRPr lang="ru-RU"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41605" y="2636912"/>
            <a:ext cx="2494891" cy="3097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+mn-lt"/>
              </a:rPr>
              <a:t>Используются возможности всех пособий ПДК</a:t>
            </a:r>
          </a:p>
          <a:p>
            <a:endParaRPr lang="ru-RU" sz="1400" b="1" dirty="0">
              <a:solidFill>
                <a:srgbClr val="002060"/>
              </a:solidFill>
              <a:latin typeface="+mn-lt"/>
            </a:endParaRPr>
          </a:p>
          <a:p>
            <a:endParaRPr lang="ru-RU" sz="1400" b="1" dirty="0">
              <a:solidFill>
                <a:srgbClr val="002060"/>
              </a:solidFill>
              <a:latin typeface="+mn-lt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+mn-lt"/>
              </a:rPr>
              <a:t>Домино «Обобщения»</a:t>
            </a:r>
            <a:endParaRPr lang="ru-RU" sz="1400" dirty="0">
              <a:solidFill>
                <a:srgbClr val="002060"/>
              </a:solidFill>
              <a:latin typeface="+mn-lt"/>
            </a:endParaRPr>
          </a:p>
          <a:p>
            <a:r>
              <a:rPr lang="ru-RU" sz="1400" dirty="0">
                <a:solidFill>
                  <a:srgbClr val="002060"/>
                </a:solidFill>
                <a:latin typeface="+mn-lt"/>
              </a:rPr>
              <a:t> 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 </a:t>
            </a:r>
            <a:endParaRPr lang="ru-RU" sz="1400" dirty="0">
              <a:solidFill>
                <a:srgbClr val="002060"/>
              </a:solidFill>
              <a:latin typeface="+mn-lt"/>
            </a:endParaRPr>
          </a:p>
          <a:p>
            <a:endParaRPr lang="ru-RU" sz="1400" dirty="0">
              <a:solidFill>
                <a:srgbClr val="002060"/>
              </a:solidFill>
              <a:latin typeface="+mn-lt"/>
            </a:endParaRPr>
          </a:p>
          <a:p>
            <a:r>
              <a:rPr lang="ru-RU" sz="1400" dirty="0">
                <a:solidFill>
                  <a:srgbClr val="002060"/>
                </a:solidFill>
                <a:latin typeface="+mn-lt"/>
              </a:rPr>
              <a:t> </a:t>
            </a:r>
          </a:p>
          <a:p>
            <a:r>
              <a:rPr lang="ru-RU" sz="1400" b="1" dirty="0" err="1" smtClean="0">
                <a:solidFill>
                  <a:srgbClr val="002060"/>
                </a:solidFill>
                <a:latin typeface="+mn-lt"/>
              </a:rPr>
              <a:t>Пазлы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</a:rPr>
              <a:t> «</a:t>
            </a:r>
            <a:r>
              <a:rPr lang="ru-RU" sz="1400" b="1" dirty="0">
                <a:solidFill>
                  <a:srgbClr val="002060"/>
                </a:solidFill>
                <a:latin typeface="+mn-lt"/>
              </a:rPr>
              <a:t>Многозначные слова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</a:rPr>
              <a:t>»</a:t>
            </a:r>
          </a:p>
          <a:p>
            <a:endParaRPr lang="ru-RU" sz="1400" b="1" dirty="0" smtClean="0">
              <a:solidFill>
                <a:srgbClr val="002060"/>
              </a:solidFill>
              <a:latin typeface="+mn-lt"/>
            </a:endParaRPr>
          </a:p>
          <a:p>
            <a:endParaRPr lang="ru-RU" sz="1400" b="1" dirty="0">
              <a:solidFill>
                <a:srgbClr val="002060"/>
              </a:solidFill>
              <a:latin typeface="+mn-lt"/>
            </a:endParaRPr>
          </a:p>
          <a:p>
            <a:endParaRPr lang="ru-RU" sz="1400" b="1" dirty="0" smtClean="0">
              <a:solidFill>
                <a:srgbClr val="002060"/>
              </a:solidFill>
              <a:latin typeface="+mn-lt"/>
            </a:endParaRPr>
          </a:p>
          <a:p>
            <a:r>
              <a:rPr lang="ru-RU" sz="1400" b="1" dirty="0" err="1" smtClean="0">
                <a:solidFill>
                  <a:srgbClr val="002060"/>
                </a:solidFill>
                <a:latin typeface="+mn-lt"/>
              </a:rPr>
              <a:t>Пазлы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+mn-lt"/>
              </a:rPr>
              <a:t>«Антонимы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</a:rPr>
              <a:t>»</a:t>
            </a:r>
            <a:endParaRPr lang="ru-RU" sz="1400" b="1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395536" y="2614509"/>
            <a:ext cx="84604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0206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Прямая соединительная линия 15"/>
          <p:cNvCxnSpPr/>
          <p:nvPr/>
        </p:nvCxnSpPr>
        <p:spPr bwMode="auto">
          <a:xfrm>
            <a:off x="3353468" y="2060848"/>
            <a:ext cx="0" cy="40747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0206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Прямая соединительная линия 16"/>
          <p:cNvCxnSpPr/>
          <p:nvPr/>
        </p:nvCxnSpPr>
        <p:spPr bwMode="auto">
          <a:xfrm>
            <a:off x="6372200" y="2096852"/>
            <a:ext cx="0" cy="403877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0206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8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8903" y="375043"/>
            <a:ext cx="1173218" cy="6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27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056" y="5521255"/>
            <a:ext cx="1431456" cy="100800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Z:\Новая папка\Паникаровская\РЕЧЬ\Для презентации\C4_1_метод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712" y="4040081"/>
            <a:ext cx="1430949" cy="190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Новая папка\Паникаровская\РЕЧЬ\Для презентации\Обложка_карт_педагог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925" y="5674132"/>
            <a:ext cx="1430304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Ольга\Desktop\CD_.jp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659" y="5305255"/>
            <a:ext cx="1440000" cy="144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99592" y="1910149"/>
            <a:ext cx="621714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 eaLnBrk="1" hangingPunct="1">
              <a:lnSpc>
                <a:spcPct val="100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35560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•</a:t>
            </a: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	</a:t>
            </a:r>
            <a:r>
              <a:rPr lang="ru-RU" altLang="ru-RU" i="1" dirty="0">
                <a:solidFill>
                  <a:srgbClr val="002060"/>
                </a:solidFill>
                <a:latin typeface="Calibri" pitchFamily="34" charset="0"/>
              </a:rPr>
              <a:t>Методические </a:t>
            </a:r>
            <a:r>
              <a:rPr lang="ru-RU" altLang="ru-RU" i="1" dirty="0" smtClean="0">
                <a:solidFill>
                  <a:srgbClr val="002060"/>
                </a:solidFill>
                <a:latin typeface="Calibri" pitchFamily="34" charset="0"/>
              </a:rPr>
              <a:t>рекомендации — </a:t>
            </a:r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рекомендации </a:t>
            </a: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по речевому развитию дошкольников, ведению педагогических </a:t>
            </a:r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наблюдений и проведению диагностики; </a:t>
            </a: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организации игр, упражнений и заданий. </a:t>
            </a:r>
          </a:p>
          <a:p>
            <a:pPr marL="355600" indent="-355600" eaLnBrk="1" hangingPunct="1">
              <a:lnSpc>
                <a:spcPct val="100000"/>
              </a:lnSpc>
              <a:spcAft>
                <a:spcPts val="1000"/>
              </a:spcAft>
              <a:buClrTx/>
              <a:tabLst>
                <a:tab pos="0" algn="l"/>
                <a:tab pos="35560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•	</a:t>
            </a:r>
            <a:r>
              <a:rPr lang="ru-RU" altLang="ru-RU" i="1" dirty="0">
                <a:solidFill>
                  <a:srgbClr val="002060"/>
                </a:solidFill>
                <a:latin typeface="Calibri" pitchFamily="34" charset="0"/>
              </a:rPr>
              <a:t>Таблицы </a:t>
            </a:r>
            <a:r>
              <a:rPr lang="ru-RU" altLang="ru-RU" i="1" dirty="0" smtClean="0">
                <a:solidFill>
                  <a:srgbClr val="002060"/>
                </a:solidFill>
                <a:latin typeface="Calibri" pitchFamily="34" charset="0"/>
              </a:rPr>
              <a:t>наблюдений</a:t>
            </a:r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 — для </a:t>
            </a: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записи наблюдений за развитием каждого </a:t>
            </a:r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ребенка</a:t>
            </a: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.</a:t>
            </a:r>
          </a:p>
          <a:p>
            <a:pPr marL="355600" indent="-355600" eaLnBrk="1" hangingPunct="1">
              <a:lnSpc>
                <a:spcPct val="100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35560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•	</a:t>
            </a:r>
            <a:r>
              <a:rPr lang="ru-RU" altLang="ru-RU" i="1" dirty="0">
                <a:solidFill>
                  <a:srgbClr val="002060"/>
                </a:solidFill>
                <a:latin typeface="Calibri" pitchFamily="34" charset="0"/>
              </a:rPr>
              <a:t>Картотека игр и </a:t>
            </a:r>
            <a:r>
              <a:rPr lang="ru-RU" altLang="ru-RU" i="1" dirty="0" smtClean="0">
                <a:solidFill>
                  <a:srgbClr val="002060"/>
                </a:solidFill>
                <a:latin typeface="Calibri" pitchFamily="34" charset="0"/>
              </a:rPr>
              <a:t>заданий — </a:t>
            </a:r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подробные </a:t>
            </a: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описания игр </a:t>
            </a:r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и </a:t>
            </a: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заданий с материалами из коробки.</a:t>
            </a:r>
          </a:p>
          <a:p>
            <a:pPr marL="355600" indent="-355600" eaLnBrk="1" hangingPunct="1">
              <a:lnSpc>
                <a:spcPct val="100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35560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•	</a:t>
            </a:r>
            <a:r>
              <a:rPr lang="ru-RU" altLang="ru-RU" i="1" dirty="0">
                <a:solidFill>
                  <a:srgbClr val="002060"/>
                </a:solidFill>
                <a:latin typeface="Calibri" pitchFamily="34" charset="0"/>
              </a:rPr>
              <a:t>CD</a:t>
            </a: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altLang="ru-RU" i="1" dirty="0">
                <a:solidFill>
                  <a:srgbClr val="002060"/>
                </a:solidFill>
                <a:latin typeface="Calibri" pitchFamily="34" charset="0"/>
              </a:rPr>
              <a:t>— </a:t>
            </a:r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дополнительные дидактические материалы </a:t>
            </a: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для распечатки.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4055" y="1412776"/>
            <a:ext cx="500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Calibri" pitchFamily="34" charset="0"/>
              </a:rPr>
              <a:t>Материалы для педагогов</a:t>
            </a:r>
            <a:endParaRPr lang="ru-RU" altLang="ru-RU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9898" y="260648"/>
            <a:ext cx="60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j-lt"/>
              </a:rPr>
              <a:t>РЕЧЬ:ПЛЮС. </a:t>
            </a: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</a:rPr>
              <a:t>РЕЧЕВОЕ РАЗВИТИЕ В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ДЕТСКОМ САДУ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44" name="Picture 4" descr="Z:\Новая папка\Паникаровская\РЕЧЬ\презентация\Links\Karty_для педагога_2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53" y="5674132"/>
            <a:ext cx="1430303" cy="100800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Z:\Новая папка\Паникаровская\РЕЧЬ\презентация\Links\Матэ плюс Журнал наблюдений A4+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659" y="1928338"/>
            <a:ext cx="1417441" cy="200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18" y="5649461"/>
            <a:ext cx="1431456" cy="100800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8903" y="375043"/>
            <a:ext cx="1173218" cy="6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0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9898" y="1847726"/>
            <a:ext cx="6428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Calibri" pitchFamily="34" charset="0"/>
              </a:rPr>
              <a:t>К каждому дидактическому материалу разработаны карточки с описаниями игр и заданий для детей.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Calibri" pitchFamily="34" charset="0"/>
              </a:rPr>
              <a:t>Для всех материалов предусмотрено несколько вариантов игр и заданий разной сложности.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2997249"/>
            <a:ext cx="6948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1400" b="1" dirty="0" smtClean="0">
                <a:solidFill>
                  <a:srgbClr val="002060"/>
                </a:solidFill>
                <a:latin typeface="Calibri" pitchFamily="34" charset="0"/>
              </a:rPr>
              <a:t>Образец карточки к материалу «Слова-обобщения»</a:t>
            </a:r>
            <a:endParaRPr lang="ru-RU" altLang="ru-RU" sz="1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4055" y="1412776"/>
            <a:ext cx="500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Calibri" pitchFamily="34" charset="0"/>
              </a:rPr>
              <a:t>Картотека игр</a:t>
            </a:r>
            <a:endParaRPr lang="ru-RU" altLang="ru-RU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9898" y="260648"/>
            <a:ext cx="60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j-lt"/>
              </a:rPr>
              <a:t>РЕЧЬ:ПЛЮС. </a:t>
            </a: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</a:rPr>
              <a:t>РЕЧЕВОЕ РАЗВИТИЕ В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ДЕТСКОМ САДУ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0" y="3350812"/>
            <a:ext cx="3913467" cy="2755777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940" y="3353443"/>
            <a:ext cx="3905993" cy="2750515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8903" y="375043"/>
            <a:ext cx="1173218" cy="6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6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525" y="3573015"/>
            <a:ext cx="3053795" cy="2150415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17" y="3792804"/>
            <a:ext cx="3067406" cy="216000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20" y="4004615"/>
            <a:ext cx="3067406" cy="216000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19144" y="1818952"/>
            <a:ext cx="716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dirty="0" smtClean="0">
                <a:solidFill>
                  <a:srgbClr val="000000"/>
                </a:solidFill>
                <a:latin typeface="Calibri" pitchFamily="34" charset="0"/>
              </a:rPr>
              <a:t>Большинство материалов многофункциональны, на что указывает соответствующий цветовой индикатор на карточках.</a:t>
            </a:r>
            <a:endParaRPr lang="ru-RU" alt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2450568" y="3169146"/>
            <a:ext cx="4496411" cy="147907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с двумя скругленными противолежащими углами 26"/>
          <p:cNvSpPr/>
          <p:nvPr/>
        </p:nvSpPr>
        <p:spPr bwMode="auto">
          <a:xfrm>
            <a:off x="239070" y="2694213"/>
            <a:ext cx="1440000" cy="468000"/>
          </a:xfrm>
          <a:prstGeom prst="round2DiagRect">
            <a:avLst/>
          </a:prstGeom>
          <a:solidFill>
            <a:srgbClr val="FF0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словарь</a:t>
            </a: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 bwMode="auto">
          <a:xfrm>
            <a:off x="1681720" y="2694213"/>
            <a:ext cx="1440000" cy="468000"/>
          </a:xfrm>
          <a:prstGeom prst="round2DiagRect">
            <a:avLst/>
          </a:prstGeom>
          <a:solidFill>
            <a:srgbClr val="FFC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грамматика</a:t>
            </a: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 bwMode="auto">
          <a:xfrm>
            <a:off x="3124370" y="2694213"/>
            <a:ext cx="1440000" cy="468000"/>
          </a:xfrm>
          <a:prstGeom prst="round2DiagRect">
            <a:avLst/>
          </a:prstGeom>
          <a:solidFill>
            <a:srgbClr val="FFFF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произношение</a:t>
            </a: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 bwMode="auto">
          <a:xfrm>
            <a:off x="4567020" y="2694213"/>
            <a:ext cx="1440000" cy="468000"/>
          </a:xfrm>
          <a:prstGeom prst="round2DiagRect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связная речь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 bwMode="auto">
          <a:xfrm>
            <a:off x="6009670" y="2694213"/>
            <a:ext cx="1440000" cy="468000"/>
          </a:xfrm>
          <a:prstGeom prst="round2DiagRect">
            <a:avLst/>
          </a:prstGeom>
          <a:solidFill>
            <a:srgbClr val="00B0F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грамота</a:t>
            </a:r>
          </a:p>
        </p:txBody>
      </p:sp>
      <p:cxnSp>
        <p:nvCxnSpPr>
          <p:cNvPr id="44" name="Прямая соединительная линия 43"/>
          <p:cNvCxnSpPr>
            <a:stCxn id="27" idx="1"/>
          </p:cNvCxnSpPr>
          <p:nvPr/>
        </p:nvCxnSpPr>
        <p:spPr>
          <a:xfrm>
            <a:off x="959070" y="3162213"/>
            <a:ext cx="5917186" cy="120289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/>
          <p:cNvSpPr/>
          <p:nvPr/>
        </p:nvSpPr>
        <p:spPr>
          <a:xfrm flipH="1">
            <a:off x="7691191" y="2942565"/>
            <a:ext cx="109070" cy="10873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224055" y="1412776"/>
            <a:ext cx="615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Calibri" pitchFamily="34" charset="0"/>
              </a:rPr>
              <a:t>Картотека игр. Многофункциональные материалы</a:t>
            </a:r>
            <a:endParaRPr lang="ru-RU" altLang="ru-RU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39898" y="260648"/>
            <a:ext cx="60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j-lt"/>
              </a:rPr>
              <a:t>РЕЧЬ:ПЛЮС. </a:t>
            </a: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</a:rPr>
              <a:t>РЕЧЕВОЕ РАЗВИТИЕ В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ДЕТСКОМ САДУ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 bwMode="auto">
          <a:xfrm>
            <a:off x="7452320" y="2694213"/>
            <a:ext cx="1440000" cy="4680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книжная культура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H="1" flipV="1">
            <a:off x="959070" y="3193998"/>
            <a:ext cx="372570" cy="22512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Овал 53"/>
          <p:cNvSpPr/>
          <p:nvPr/>
        </p:nvSpPr>
        <p:spPr>
          <a:xfrm flipH="1">
            <a:off x="6675135" y="3094442"/>
            <a:ext cx="109070" cy="108739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5" name="Овал 54"/>
          <p:cNvSpPr/>
          <p:nvPr/>
        </p:nvSpPr>
        <p:spPr>
          <a:xfrm flipH="1">
            <a:off x="2347185" y="3092572"/>
            <a:ext cx="109070" cy="108739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cxnSp>
        <p:nvCxnSpPr>
          <p:cNvPr id="57" name="Прямая соединительная линия 56"/>
          <p:cNvCxnSpPr>
            <a:endCxn id="54" idx="4"/>
          </p:cNvCxnSpPr>
          <p:nvPr/>
        </p:nvCxnSpPr>
        <p:spPr>
          <a:xfrm flipH="1" flipV="1">
            <a:off x="6729670" y="3203181"/>
            <a:ext cx="434618" cy="166962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endCxn id="12" idx="3"/>
          </p:cNvCxnSpPr>
          <p:nvPr/>
        </p:nvCxnSpPr>
        <p:spPr>
          <a:xfrm flipH="1" flipV="1">
            <a:off x="997632" y="3184780"/>
            <a:ext cx="3070312" cy="13751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 flipH="1">
            <a:off x="904535" y="3091965"/>
            <a:ext cx="109070" cy="108739"/>
          </a:xfrm>
          <a:prstGeom prst="ellipse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24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8903" y="375043"/>
            <a:ext cx="1173218" cy="6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3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8000" y="1499585"/>
            <a:ext cx="6330550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Calibri"/>
              </a:rPr>
              <a:t>Развитие речи в дошкольном возрасте, знакомство с принципами чтения и письма относятся к важнейшим факторам успешности дальнейшего </a:t>
            </a:r>
            <a:r>
              <a:rPr lang="ru-RU" b="1" dirty="0" smtClean="0">
                <a:solidFill>
                  <a:srgbClr val="002060"/>
                </a:solidFill>
                <a:latin typeface="Calibri"/>
              </a:rPr>
              <a:t>школьного 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образования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8000" y="2507697"/>
            <a:ext cx="6330550" cy="344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Под «грамотностью» традиционное образование понимает умение читать и </a:t>
            </a:r>
            <a:r>
              <a:rPr lang="ru-RU" dirty="0" smtClean="0">
                <a:solidFill>
                  <a:srgbClr val="002060"/>
                </a:solidFill>
                <a:latin typeface="Calibri"/>
              </a:rPr>
              <a:t>писать без 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ошибок. В современном же образовании, а также </a:t>
            </a:r>
            <a:r>
              <a:rPr lang="ru-RU" dirty="0" smtClean="0">
                <a:solidFill>
                  <a:srgbClr val="002060"/>
                </a:solidFill>
                <a:latin typeface="Calibri"/>
              </a:rPr>
              <a:t>в международных сравнительных 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исследованиях </a:t>
            </a:r>
            <a:r>
              <a:rPr lang="ru-RU" dirty="0" smtClean="0">
                <a:solidFill>
                  <a:srgbClr val="002060"/>
                </a:solidFill>
                <a:latin typeface="Calibri"/>
              </a:rPr>
              <a:t>качества общего 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образования «грамотность» понимается шире, чем простое поверхностное овладение культурными техниками</a:t>
            </a:r>
            <a:r>
              <a:rPr lang="ru-RU" dirty="0" smtClean="0">
                <a:solidFill>
                  <a:srgbClr val="002060"/>
                </a:solidFill>
                <a:latin typeface="Calibri"/>
              </a:rPr>
              <a:t>. </a:t>
            </a:r>
            <a:endParaRPr lang="ru-RU" dirty="0">
              <a:solidFill>
                <a:srgbClr val="002060"/>
              </a:solidFill>
              <a:latin typeface="Calibri"/>
            </a:endParaRPr>
          </a:p>
          <a:p>
            <a:endParaRPr lang="ru-RU" dirty="0" smtClean="0">
              <a:solidFill>
                <a:srgbClr val="002060"/>
              </a:solidFill>
              <a:latin typeface="Calibri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Calibri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Грамотность</a:t>
            </a:r>
            <a:r>
              <a:rPr lang="ru-RU" b="1" dirty="0" smtClean="0">
                <a:solidFill>
                  <a:srgbClr val="002060"/>
                </a:solidFill>
                <a:latin typeface="Calibri"/>
              </a:rPr>
              <a:t>» — это понимание смысла 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текста, </a:t>
            </a:r>
            <a:r>
              <a:rPr lang="ru-RU" b="1" dirty="0" smtClean="0">
                <a:solidFill>
                  <a:srgbClr val="002060"/>
                </a:solidFill>
                <a:latin typeface="Calibri"/>
              </a:rPr>
              <a:t>способность к речевому 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абстрагированию, знакомство с литературными произведениями </a:t>
            </a:r>
            <a:r>
              <a:rPr lang="ru-RU" b="1" dirty="0" smtClean="0">
                <a:solidFill>
                  <a:srgbClr val="002060"/>
                </a:solidFill>
                <a:latin typeface="Calibri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книжной (текстовой) культурой, культура рассказывания, чувство языка (проза, стихи, рифмы), умение выразить себя в устной и письменной речи, а также общий культурный кругозор личности.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7318" y="290756"/>
            <a:ext cx="2823850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ГРАМОТНОСТЬ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1540" y="818187"/>
            <a:ext cx="44005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в современном образовании</a:t>
            </a:r>
          </a:p>
        </p:txBody>
      </p:sp>
      <p:pic>
        <p:nvPicPr>
          <p:cNvPr id="8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20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224054" y="1956902"/>
            <a:ext cx="6588306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lnSpc>
                <a:spcPct val="100000"/>
              </a:lnSpc>
              <a:spcAft>
                <a:spcPts val="10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ru-RU" altLang="ru-RU" i="1" dirty="0">
                <a:solidFill>
                  <a:srgbClr val="002060"/>
                </a:solidFill>
                <a:latin typeface="Calibri" pitchFamily="34" charset="0"/>
              </a:rPr>
              <a:t>Дидактические</a:t>
            </a:r>
            <a: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altLang="ru-RU" i="1" dirty="0">
                <a:solidFill>
                  <a:srgbClr val="002060"/>
                </a:solidFill>
                <a:latin typeface="Calibri" pitchFamily="34" charset="0"/>
              </a:rPr>
              <a:t>материалы</a:t>
            </a:r>
            <a: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—</a:t>
            </a:r>
            <a: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настольные игры, картины, кубики, «Детская типография</a:t>
            </a:r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» и пр. материалы для работы по всем направлениям речевого развития.</a:t>
            </a:r>
          </a:p>
          <a:p>
            <a:pPr marL="285750" indent="-285750" hangingPunct="1">
              <a:lnSpc>
                <a:spcPct val="100000"/>
              </a:lnSpc>
              <a:spcAft>
                <a:spcPts val="10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ru-RU" altLang="ru-RU" i="1" dirty="0">
                <a:solidFill>
                  <a:srgbClr val="002060"/>
                </a:solidFill>
                <a:latin typeface="Calibri" pitchFamily="34" charset="0"/>
              </a:rPr>
              <a:t>Картотека игр и заданий — </a:t>
            </a: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иллюстрированные описания игр и заданий с материалами из коробки.</a:t>
            </a:r>
          </a:p>
          <a:p>
            <a:pPr marL="285750" indent="-285750" hangingPunct="1">
              <a:lnSpc>
                <a:spcPct val="100000"/>
              </a:lnSpc>
              <a:spcAft>
                <a:spcPts val="10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ru-RU" altLang="ru-RU" i="1" dirty="0" smtClean="0">
                <a:solidFill>
                  <a:srgbClr val="002060"/>
                </a:solidFill>
                <a:latin typeface="Calibri" pitchFamily="34" charset="0"/>
              </a:rPr>
              <a:t>Диагностические </a:t>
            </a:r>
            <a:r>
              <a:rPr lang="ru-RU" altLang="ru-RU" i="1" dirty="0">
                <a:solidFill>
                  <a:srgbClr val="002060"/>
                </a:solidFill>
                <a:latin typeface="Calibri" pitchFamily="34" charset="0"/>
              </a:rPr>
              <a:t>материалы </a:t>
            </a:r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— индивидуальные тетради для </a:t>
            </a: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двух возрастных групп — </a:t>
            </a:r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4–5 и 5–6 </a:t>
            </a: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лет</a:t>
            </a:r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.</a:t>
            </a:r>
          </a:p>
          <a:p>
            <a:pPr marL="285750" indent="-285750" hangingPunct="1">
              <a:lnSpc>
                <a:spcPct val="100000"/>
              </a:lnSpc>
              <a:spcAft>
                <a:spcPts val="10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ru-RU" altLang="ru-RU" i="1" dirty="0">
                <a:solidFill>
                  <a:srgbClr val="002060"/>
                </a:solidFill>
                <a:latin typeface="Calibri" pitchFamily="34" charset="0"/>
              </a:rPr>
              <a:t>Рабочие тетради </a:t>
            </a:r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— индивидуальные тетради </a:t>
            </a:r>
            <a:r>
              <a:rPr lang="ru-RU" altLang="ru-RU" dirty="0" smtClean="0">
                <a:solidFill>
                  <a:srgbClr val="002060"/>
                </a:solidFill>
                <a:latin typeface="Calibri" pitchFamily="34" charset="0"/>
              </a:rPr>
              <a:t>с игровыми заданиями.</a:t>
            </a:r>
          </a:p>
          <a:p>
            <a:pPr eaLnBrk="1" hangingPunct="1">
              <a:lnSpc>
                <a:spcPct val="100000"/>
              </a:lnSpc>
              <a:spcAft>
                <a:spcPts val="1000"/>
              </a:spcAft>
              <a:buClrTx/>
              <a:buFontTx/>
              <a:buNone/>
              <a:defRPr/>
            </a:pPr>
            <a:endParaRPr lang="ru-RU" altLang="ru-RU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24055" y="1412776"/>
            <a:ext cx="500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Calibri" pitchFamily="34" charset="0"/>
              </a:rPr>
              <a:t>Материалы для детей</a:t>
            </a:r>
            <a:endParaRPr lang="ru-RU" altLang="ru-RU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39898" y="260648"/>
            <a:ext cx="60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j-lt"/>
              </a:rPr>
              <a:t>РЕЧЬ:ПЛЮС. </a:t>
            </a: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</a:rPr>
              <a:t>РЕЧЕВОЕ РАЗВИТИЕ В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ДЕТСКОМ САДУ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Picture 2" descr="Z:\Новая папка\Паникаровская\РЕЧЬ\презентация\Кубики\MAX_5318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035" y="5321417"/>
            <a:ext cx="823389" cy="85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Новая папка\Паникаровская\РЕЧЬ\презентация\Кубики\MAX_5319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472" y="5105264"/>
            <a:ext cx="831060" cy="85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Новая папка\Паникаровская\РЕЧЬ\презентация\Кубики\MAX_53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709" y="5316803"/>
            <a:ext cx="803607" cy="85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Новая папка\Паникаровская\РЕЧЬ\презентация\Кубики\MAX_532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876" y="5321417"/>
            <a:ext cx="801201" cy="85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Z:\Новая папка\Паникаровская\РЕЧЬ\презентация\Кубики\MAX_5322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69" y="5321417"/>
            <a:ext cx="816480" cy="85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:\Новая папка\Паникаровская\РЕЧЬ\презентация\Кубики\MAX_5323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382" y="5321417"/>
            <a:ext cx="825929" cy="85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Z:\Новая папка\Паникаровская\РЕЧЬ\презентация\Кубики\MAX_532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74" y="5321417"/>
            <a:ext cx="812759" cy="85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:\Новая папка\Паникаровская\РЕЧЬ\презентация\Кубики\MAX_5325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579" y="5688858"/>
            <a:ext cx="824657" cy="85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Z:\Новая папка\Паникаровская\РЕЧЬ\презентация\Кубики\MAX_5326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91" y="5321417"/>
            <a:ext cx="811527" cy="85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Новая папка\Паникаровская\РЕЧЬ\презентация\Links\MAX_5327.pn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1957" y="5944140"/>
            <a:ext cx="774622" cy="81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8903" y="375043"/>
            <a:ext cx="1173218" cy="6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7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49" y="1873946"/>
            <a:ext cx="622800" cy="526647"/>
          </a:xfrm>
          <a:prstGeom prst="hexagon">
            <a:avLst>
              <a:gd name="adj" fmla="val 27723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9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349" y="3212976"/>
            <a:ext cx="602541" cy="537207"/>
          </a:xfrm>
          <a:prstGeom prst="hexagon">
            <a:avLst>
              <a:gd name="adj" fmla="val 26479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Ольга\Desktop\shutterstock_25515409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91080">
            <a:off x="-3002142" y="5002101"/>
            <a:ext cx="2317727" cy="14161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1520" y="1916832"/>
            <a:ext cx="1601849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Слова-обобщения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96190" y="3869"/>
            <a:ext cx="2558649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Пазлы «Многозначные слова»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7899" y="1916832"/>
            <a:ext cx="1742849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Пазлы «Антонимы»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492896" y="4577881"/>
            <a:ext cx="3299237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Наборы фигурок «Животные», «Люди»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 bwMode="auto">
          <a:xfrm>
            <a:off x="1" y="1289948"/>
            <a:ext cx="7269811" cy="342000"/>
          </a:xfrm>
          <a:prstGeom prst="round2DiagRect">
            <a:avLst/>
          </a:prstGeom>
          <a:solidFill>
            <a:srgbClr val="FF0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    СЛОВАРЬ</a:t>
            </a:r>
          </a:p>
        </p:txBody>
      </p:sp>
      <p:pic>
        <p:nvPicPr>
          <p:cNvPr id="5" name="Picture 4" descr="X:\Новая папка\Паникаровская\РЕЧЬ\презентация\Без имени-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91" y="2579234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X:\Новая папка\Паникаровская\РЕЧЬ\презентация\Без имени-2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91" y="3135055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X:\Новая папка\Паникаровская\РЕЧЬ\презентация\Без имени-3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15" y="3399713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X:\Новая папка\Паникаровская\РЕЧЬ\презентация\Без имени-4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413" y="2571597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X:\Новая папка\Паникаровская\РЕЧЬ\презентация\игруш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08" y="2301597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X:\Новая папка\Паникаровская\РЕЧЬ\презентация\игруш1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52" y="3129713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239898" y="260648"/>
            <a:ext cx="60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j-lt"/>
              </a:rPr>
              <a:t>РЕЧЬ:ПЛЮС. </a:t>
            </a: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</a:rPr>
              <a:t>РЕЧЕВОЕ РАЗВИТИЕ В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ДЕТСКОМ САДУ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67195" y="3140968"/>
            <a:ext cx="1449436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Речевые кубики</a:t>
            </a:r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 bwMode="auto">
          <a:xfrm>
            <a:off x="239070" y="-747464"/>
            <a:ext cx="1440000" cy="468000"/>
          </a:xfrm>
          <a:prstGeom prst="round2DiagRect">
            <a:avLst/>
          </a:prstGeom>
          <a:solidFill>
            <a:srgbClr val="FF0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словарь</a:t>
            </a:r>
          </a:p>
        </p:txBody>
      </p:sp>
      <p:sp>
        <p:nvSpPr>
          <p:cNvPr id="44" name="Прямоугольник с двумя скругленными противолежащими углами 43"/>
          <p:cNvSpPr/>
          <p:nvPr/>
        </p:nvSpPr>
        <p:spPr bwMode="auto">
          <a:xfrm>
            <a:off x="1681720" y="-747464"/>
            <a:ext cx="1440000" cy="468000"/>
          </a:xfrm>
          <a:prstGeom prst="round2DiagRect">
            <a:avLst/>
          </a:prstGeom>
          <a:solidFill>
            <a:srgbClr val="FFC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грамматика</a:t>
            </a: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 bwMode="auto">
          <a:xfrm>
            <a:off x="3124370" y="-747464"/>
            <a:ext cx="1440000" cy="468000"/>
          </a:xfrm>
          <a:prstGeom prst="round2DiagRect">
            <a:avLst/>
          </a:prstGeom>
          <a:solidFill>
            <a:srgbClr val="FFFF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произношение</a:t>
            </a:r>
          </a:p>
        </p:txBody>
      </p:sp>
      <p:sp>
        <p:nvSpPr>
          <p:cNvPr id="46" name="Прямоугольник с двумя скругленными противолежащими углами 45"/>
          <p:cNvSpPr/>
          <p:nvPr/>
        </p:nvSpPr>
        <p:spPr bwMode="auto">
          <a:xfrm>
            <a:off x="4567020" y="-747464"/>
            <a:ext cx="1440000" cy="468000"/>
          </a:xfrm>
          <a:prstGeom prst="round2DiagRect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связная речь</a:t>
            </a:r>
          </a:p>
        </p:txBody>
      </p:sp>
      <p:sp>
        <p:nvSpPr>
          <p:cNvPr id="47" name="Прямоугольник с двумя скругленными противолежащими углами 46"/>
          <p:cNvSpPr/>
          <p:nvPr/>
        </p:nvSpPr>
        <p:spPr bwMode="auto">
          <a:xfrm>
            <a:off x="6009670" y="-747464"/>
            <a:ext cx="1440000" cy="468000"/>
          </a:xfrm>
          <a:prstGeom prst="round2DiagRect">
            <a:avLst/>
          </a:prstGeom>
          <a:solidFill>
            <a:srgbClr val="00B0F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грамота</a:t>
            </a:r>
          </a:p>
        </p:txBody>
      </p:sp>
      <p:sp>
        <p:nvSpPr>
          <p:cNvPr id="49" name="Овал 48"/>
          <p:cNvSpPr/>
          <p:nvPr/>
        </p:nvSpPr>
        <p:spPr>
          <a:xfrm flipH="1">
            <a:off x="7691191" y="-499112"/>
            <a:ext cx="109070" cy="10873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0" name="Прямоугольник с двумя скругленными противолежащими углами 49"/>
          <p:cNvSpPr/>
          <p:nvPr/>
        </p:nvSpPr>
        <p:spPr bwMode="auto">
          <a:xfrm>
            <a:off x="7452320" y="-747464"/>
            <a:ext cx="1440000" cy="46800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книжная культура</a:t>
            </a:r>
          </a:p>
        </p:txBody>
      </p:sp>
      <p:pic>
        <p:nvPicPr>
          <p:cNvPr id="57" name="Picture 8"/>
          <p:cNvPicPr>
            <a:picLocks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057" y="2897804"/>
            <a:ext cx="622800" cy="538572"/>
          </a:xfrm>
          <a:prstGeom prst="hexagon">
            <a:avLst>
              <a:gd name="adj" fmla="val 29765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0"/>
          <p:cNvPicPr>
            <a:picLocks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111" y="3014787"/>
            <a:ext cx="622800" cy="551720"/>
          </a:xfrm>
          <a:prstGeom prst="hex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1"/>
          <p:cNvPicPr>
            <a:picLocks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479" y="1873946"/>
            <a:ext cx="622800" cy="526647"/>
          </a:xfrm>
          <a:prstGeom prst="hexagon">
            <a:avLst>
              <a:gd name="adj" fmla="val 29560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2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51" y="2589049"/>
            <a:ext cx="621998" cy="515078"/>
          </a:xfrm>
          <a:prstGeom prst="hexagon">
            <a:avLst>
              <a:gd name="adj" fmla="val 29251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3"/>
          <p:cNvPicPr>
            <a:picLocks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87" y="2846588"/>
            <a:ext cx="622800" cy="537207"/>
          </a:xfrm>
          <a:prstGeom prst="hexagon">
            <a:avLst>
              <a:gd name="adj" fmla="val 29440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X:\Новая папка\Паникаровская\РЕЧЬ\презентация\Без имени-10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48" y="2807397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09" y="1873155"/>
            <a:ext cx="632673" cy="528229"/>
          </a:xfrm>
          <a:prstGeom prst="hexagon">
            <a:avLst>
              <a:gd name="adj" fmla="val 27690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 descr="X:\Новая папка\Паникаровская\РЕЧЬ\презентация\Без имени-9.pn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63" y="2438674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X:\Новая папка\Паникаровская\РЕЧЬ\презентация\Без имени-12.png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42" y="2546307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Z:\Новая папка\Паникаровская\РЕЧЬ\презентация\Кубики\MAX_5318.png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41" y="3429000"/>
            <a:ext cx="647086" cy="67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3" descr="Z:\Новая папка\Паникаровская\РЕЧЬ\презентация\Кубики\MAX_5319.png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380" y="4102097"/>
            <a:ext cx="653116" cy="67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Z:\Новая папка\Паникаровская\РЕЧЬ\презентация\Кубики\MAX_5320.png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02097"/>
            <a:ext cx="631542" cy="67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5" descr="Z:\Новая папка\Паникаровская\РЕЧЬ\презентация\Кубики\MAX_5321.png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422" y="3429000"/>
            <a:ext cx="629652" cy="67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" descr="Z:\Новая папка\Паникаровская\РЕЧЬ\презентация\Кубики\MAX_5322.png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91" y="4102097"/>
            <a:ext cx="641658" cy="67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8" descr="Z:\Новая папка\Паникаровская\РЕЧЬ\презентация\Кубики\MAX_5323.png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406" y="3429000"/>
            <a:ext cx="649084" cy="67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9" descr="Z:\Новая папка\Паникаровская\РЕЧЬ\презентация\Кубики\MAX_5324.png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962" y="3429000"/>
            <a:ext cx="638734" cy="67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1" descr="Z:\Новая папка\Паникаровская\РЕЧЬ\презентация\Кубики\MAX_5326.png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573" y="3429000"/>
            <a:ext cx="637766" cy="67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Z:\Новая папка\Паникаровская\РЕЧЬ\презентация\Links\MAX_5327.png"/>
          <p:cNvPicPr>
            <a:picLocks noChangeAspect="1" noChangeArrowheads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9491" y="4101842"/>
            <a:ext cx="629244" cy="66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Z:\Новая папка\Паникаровская\РЕЧЬ\презентация\Кубики\MAX_5325.png"/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036" y="4077072"/>
            <a:ext cx="671370" cy="6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76" y="368585"/>
            <a:ext cx="2027519" cy="6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365">
            <a:off x="12193309" y="148404"/>
            <a:ext cx="685481" cy="6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5226">
            <a:off x="12547336" y="587853"/>
            <a:ext cx="667627" cy="66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86" y="2276872"/>
            <a:ext cx="1413544" cy="71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01561"/>
            <a:ext cx="679656" cy="68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9639">
            <a:off x="7313560" y="2203568"/>
            <a:ext cx="676539" cy="68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251520" y="4077072"/>
            <a:ext cx="2557816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Речевые поля «Времена года»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378" y="4348686"/>
            <a:ext cx="2419156" cy="172678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98143" y="4919475"/>
            <a:ext cx="2428956" cy="172298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7600" y="4919475"/>
            <a:ext cx="2418840" cy="172298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8115" y="4919475"/>
            <a:ext cx="2447428" cy="17296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6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8903" y="375043"/>
            <a:ext cx="1173218" cy="6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55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X:\Новая папка\Паникаровская\РЕЧЬ\презентация\Для презентации_новое\Трафареты_цвет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8689" y="5129391"/>
            <a:ext cx="1292807" cy="1292807"/>
          </a:xfrm>
          <a:prstGeom prst="rect">
            <a:avLst/>
          </a:prstGeom>
          <a:noFill/>
          <a:ln w="63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X:\Новая папка\Паникаровская\РЕЧЬ\презентация\матрешка_деталь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370777">
            <a:off x="6329505" y="5401403"/>
            <a:ext cx="1263416" cy="149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X:\Новая папка\Паникаровская\РЕЧЬ\презентация\Для презентации_новое\Трафареты_цвет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864">
            <a:off x="-1621848" y="3758143"/>
            <a:ext cx="1292807" cy="1292807"/>
          </a:xfrm>
          <a:prstGeom prst="rect">
            <a:avLst/>
          </a:prstGeom>
          <a:noFill/>
          <a:ln w="63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4181813" y="2909816"/>
            <a:ext cx="3575659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Трафареты «Какой? Какая? Какое? Какие?»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0032" y="4725144"/>
            <a:ext cx="2466316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Карточки «Собери картинку»</a:t>
            </a:r>
          </a:p>
        </p:txBody>
      </p:sp>
      <p:pic>
        <p:nvPicPr>
          <p:cNvPr id="2050" name="Picture 2" descr="X:\Новая папка\Паникаровская\РЕЧЬ\презентация\Для презентации_новое\Трафареты_цвет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4218" y="3304527"/>
            <a:ext cx="1303204" cy="1303204"/>
          </a:xfrm>
          <a:prstGeom prst="rect">
            <a:avLst/>
          </a:prstGeom>
          <a:noFill/>
          <a:ln w="63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:\Новая папка\Паникаровская\РЕЧЬ\презентация\Для презентации_новое\Трафареты_цвет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0697" y="5198062"/>
            <a:ext cx="1312155" cy="1312155"/>
          </a:xfrm>
          <a:prstGeom prst="rect">
            <a:avLst/>
          </a:prstGeom>
          <a:noFill/>
          <a:ln w="63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X:\Новая папка\Паникаровская\РЕЧЬ\презентация\Для презентации_новое\матрешка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93" y="5069712"/>
            <a:ext cx="442375" cy="663284"/>
          </a:xfrm>
          <a:prstGeom prst="rect">
            <a:avLst/>
          </a:prstGeom>
          <a:noFill/>
          <a:ln w="63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X:\Новая папка\Паникаровская\РЕЧЬ\презентация\Для презентации_новое\матрешка2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856" y="5069712"/>
            <a:ext cx="442375" cy="663284"/>
          </a:xfrm>
          <a:prstGeom prst="rect">
            <a:avLst/>
          </a:prstGeom>
          <a:noFill/>
          <a:ln w="63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X:\Новая папка\Паникаровская\РЕЧЬ\презентация\матрешка_деталь2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42249" y="4967839"/>
            <a:ext cx="1339352" cy="164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X:\Новая папка\Паникаровская\РЕЧЬ\презентация\матрешка_сбор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69712"/>
            <a:ext cx="442375" cy="663284"/>
          </a:xfrm>
          <a:prstGeom prst="rect">
            <a:avLst/>
          </a:prstGeom>
          <a:noFill/>
          <a:ln w="63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39898" y="260648"/>
            <a:ext cx="60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j-lt"/>
              </a:rPr>
              <a:t>РЕЧЬ:ПЛЮС. </a:t>
            </a: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</a:rPr>
              <a:t>РЕЧЕВОЕ РАЗВИТИЕ В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ДЕТСКОМ САДУ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 bwMode="auto">
          <a:xfrm>
            <a:off x="1" y="1289948"/>
            <a:ext cx="7269811" cy="342000"/>
          </a:xfrm>
          <a:prstGeom prst="round2DiagRect">
            <a:avLst/>
          </a:prstGeom>
          <a:solidFill>
            <a:srgbClr val="FFC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    ГРАММАТИКА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7610" y="3622837"/>
            <a:ext cx="1303204" cy="1303204"/>
          </a:xfrm>
          <a:prstGeom prst="rect">
            <a:avLst/>
          </a:prstGeom>
          <a:noFill/>
          <a:ln w="63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08419" y="4288419"/>
            <a:ext cx="1449436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Речевые кубики</a:t>
            </a: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 bwMode="auto">
          <a:xfrm>
            <a:off x="239070" y="-747464"/>
            <a:ext cx="1440000" cy="468000"/>
          </a:xfrm>
          <a:prstGeom prst="round2DiagRect">
            <a:avLst/>
          </a:prstGeom>
          <a:solidFill>
            <a:srgbClr val="FF0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словарь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 bwMode="auto">
          <a:xfrm>
            <a:off x="1681720" y="-747464"/>
            <a:ext cx="1440000" cy="468000"/>
          </a:xfrm>
          <a:prstGeom prst="round2DiagRect">
            <a:avLst/>
          </a:prstGeom>
          <a:solidFill>
            <a:srgbClr val="FFC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грамматика</a:t>
            </a: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 bwMode="auto">
          <a:xfrm>
            <a:off x="3124370" y="-747464"/>
            <a:ext cx="1440000" cy="468000"/>
          </a:xfrm>
          <a:prstGeom prst="round2DiagRect">
            <a:avLst/>
          </a:prstGeom>
          <a:solidFill>
            <a:srgbClr val="FFFF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произношение</a:t>
            </a:r>
          </a:p>
        </p:txBody>
      </p:sp>
      <p:sp>
        <p:nvSpPr>
          <p:cNvPr id="33" name="Прямоугольник с двумя скругленными противолежащими углами 32"/>
          <p:cNvSpPr/>
          <p:nvPr/>
        </p:nvSpPr>
        <p:spPr bwMode="auto">
          <a:xfrm>
            <a:off x="4567020" y="-747464"/>
            <a:ext cx="1440000" cy="468000"/>
          </a:xfrm>
          <a:prstGeom prst="round2DiagRect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связная речь</a:t>
            </a:r>
          </a:p>
        </p:txBody>
      </p:sp>
      <p:sp>
        <p:nvSpPr>
          <p:cNvPr id="34" name="Прямоугольник с двумя скругленными противолежащими углами 33"/>
          <p:cNvSpPr/>
          <p:nvPr/>
        </p:nvSpPr>
        <p:spPr bwMode="auto">
          <a:xfrm>
            <a:off x="6009670" y="-747464"/>
            <a:ext cx="1440000" cy="468000"/>
          </a:xfrm>
          <a:prstGeom prst="round2DiagRect">
            <a:avLst/>
          </a:prstGeom>
          <a:solidFill>
            <a:srgbClr val="00B0F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грамота</a:t>
            </a:r>
          </a:p>
        </p:txBody>
      </p:sp>
      <p:sp>
        <p:nvSpPr>
          <p:cNvPr id="35" name="Овал 34"/>
          <p:cNvSpPr/>
          <p:nvPr/>
        </p:nvSpPr>
        <p:spPr>
          <a:xfrm flipH="1">
            <a:off x="4507125" y="-513833"/>
            <a:ext cx="109070" cy="1087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36" name="Овал 35"/>
          <p:cNvSpPr/>
          <p:nvPr/>
        </p:nvSpPr>
        <p:spPr>
          <a:xfrm flipH="1">
            <a:off x="7691191" y="-499112"/>
            <a:ext cx="109070" cy="10873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37" name="Прямоугольник с двумя скругленными противолежащими углами 36"/>
          <p:cNvSpPr/>
          <p:nvPr/>
        </p:nvSpPr>
        <p:spPr bwMode="auto">
          <a:xfrm>
            <a:off x="7452320" y="-747464"/>
            <a:ext cx="1440000" cy="46800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книжная культура</a:t>
            </a:r>
          </a:p>
        </p:txBody>
      </p:sp>
      <p:pic>
        <p:nvPicPr>
          <p:cNvPr id="45" name="Picture 2" descr="Z:\Новая папка\Паникаровская\РЕЧЬ\презентация\Кубики\MAX_5318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568" y="4703036"/>
            <a:ext cx="596856" cy="6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Z:\Новая папка\Паникаровская\РЕЧЬ\презентация\Кубики\MAX_5319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63" y="5904613"/>
            <a:ext cx="602417" cy="6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Z:\Новая папка\Паникаровская\РЕЧЬ\презентация\Кубики\MAX_5320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443" y="5294227"/>
            <a:ext cx="582516" cy="6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5" descr="Z:\Новая папка\Паникаровская\РЕЧЬ\презентация\Кубики\MAX_5321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64" y="5294227"/>
            <a:ext cx="580773" cy="6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Z:\Новая папка\Паникаровская\РЕЧЬ\презентация\Кубики\MAX_5322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64" y="5294227"/>
            <a:ext cx="591848" cy="6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Z:\Новая папка\Паникаровская\РЕЧЬ\презентация\Кубики\MAX_5323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60" y="5294227"/>
            <a:ext cx="598698" cy="6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9" descr="Z:\Новая папка\Паникаровская\РЕЧЬ\презентация\Кубики\MAX_5324.pn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20" y="4703036"/>
            <a:ext cx="589151" cy="6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Z:\Новая папка\Паникаровская\РЕЧЬ\презентация\Кубики\MAX_5326.pn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320" y="4703036"/>
            <a:ext cx="588258" cy="6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Z:\Новая папка\Паникаровская\РЕЧЬ\презентация\Кубики\MAX_5325.png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48" y="4693139"/>
            <a:ext cx="597775" cy="6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Z:\Новая папка\Паникаровская\РЕЧЬ\презентация\Links\MAX_5327.png"/>
          <p:cNvPicPr>
            <a:picLocks noChangeAspect="1" noChangeArrowheads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9760" y="5914958"/>
            <a:ext cx="576997" cy="61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1060" y="6886816"/>
            <a:ext cx="3637962" cy="69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285750" indent="-285750">
              <a:buFont typeface="Wingdings" panose="05000000000000000000" pitchFamily="2" charset="2"/>
              <a:buChar char="q"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 smtClean="0"/>
              <a:t>Грамматические игры: «Шар-шары», «Что какое?», «Один</a:t>
            </a:r>
            <a:r>
              <a:rPr lang="ru-RU" dirty="0"/>
              <a:t>, два, много</a:t>
            </a:r>
            <a:r>
              <a:rPr lang="ru-RU" dirty="0" smtClean="0"/>
              <a:t>», «Пять носков»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51980" y="1921512"/>
            <a:ext cx="2557816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Речевые поля «Времена года»</a:t>
            </a:r>
          </a:p>
        </p:txBody>
      </p:sp>
      <p:pic>
        <p:nvPicPr>
          <p:cNvPr id="1026" name="Picture 2" descr="Z:\Новая папка\Паникаровская\РЕЧЬ\коробка\27_Один-два-много\5_berry_1-01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3" y="251709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Новая папка\Паникаровская\РЕЧЬ\коробка\27_Один-два-много\5_berry_2-01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03" y="251709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Новая папка\Паникаровская\РЕЧЬ\коробка\27_Один-два-много\5_berry_5-01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553" y="251709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Новая папка\Паникаровская\РЕЧЬ\коробка\27_Один-два-много\5_berry_empty-01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03" y="251709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08419" y="1916832"/>
            <a:ext cx="3637962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285750" indent="-285750">
              <a:buFont typeface="Wingdings" panose="05000000000000000000" pitchFamily="2" charset="2"/>
              <a:buChar char="q"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marL="0" indent="0">
              <a:buNone/>
            </a:pPr>
            <a:r>
              <a:rPr lang="ru-RU" dirty="0" smtClean="0"/>
              <a:t>«Один-два-много»</a:t>
            </a:r>
          </a:p>
          <a:p>
            <a:pPr marL="0" indent="0">
              <a:buNone/>
            </a:pPr>
            <a:r>
              <a:rPr lang="ru-RU" dirty="0" smtClean="0"/>
              <a:t>Карточки для грамматических игр</a:t>
            </a: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9241" y="2279460"/>
            <a:ext cx="3300142" cy="235075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 descr="Z:\Новая папка\Паникаровская\РЕЧЬ\коробка\27_Один-два-много\11_socks_1-01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3" y="3383568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Новая папка\Паникаровская\РЕЧЬ\коробка\27_Один-два-много\11_socks_2-01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03" y="3383568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:\Новая папка\Паникаровская\РЕЧЬ\коробка\27_Один-два-много\11_socks_5-01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553" y="3383568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Z:\Новая папка\Паникаровская\РЕЧЬ\коробка\27_Один-два-много\11_socks_empty-01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03" y="3383568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8903" y="375043"/>
            <a:ext cx="1173218" cy="6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5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Прямоугольник 100"/>
          <p:cNvSpPr/>
          <p:nvPr/>
        </p:nvSpPr>
        <p:spPr bwMode="auto">
          <a:xfrm>
            <a:off x="2709887" y="2669782"/>
            <a:ext cx="870718" cy="10977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00" name="Прямоугольник 99"/>
          <p:cNvSpPr/>
          <p:nvPr/>
        </p:nvSpPr>
        <p:spPr bwMode="auto">
          <a:xfrm>
            <a:off x="2626856" y="2573896"/>
            <a:ext cx="870718" cy="10977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97" name="Прямоугольник 96"/>
          <p:cNvSpPr/>
          <p:nvPr/>
        </p:nvSpPr>
        <p:spPr bwMode="auto">
          <a:xfrm>
            <a:off x="2519914" y="2464267"/>
            <a:ext cx="870718" cy="10977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32112" y="4869160"/>
            <a:ext cx="2995115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marL="285750" indent="-285750">
              <a:buFont typeface="Wingdings" panose="05000000000000000000" pitchFamily="2" charset="2"/>
              <a:buChar char="q"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Поддувалочки (материал на </a:t>
            </a:r>
            <a:r>
              <a:rPr lang="en-US" dirty="0"/>
              <a:t>CD)</a:t>
            </a:r>
            <a:endParaRPr lang="ru-RU" dirty="0"/>
          </a:p>
        </p:txBody>
      </p:sp>
      <p:pic>
        <p:nvPicPr>
          <p:cNvPr id="3077" name="Picture 5" descr="X:\Новая папка\Паникаровская\РЕЧЬ\презентация\подувалк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11084" flipH="1">
            <a:off x="6922422" y="5318933"/>
            <a:ext cx="1151179" cy="149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X:\Новая папка\Паникаровская\РЕЧЬ\презентация\поддув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5309837" y="5520348"/>
            <a:ext cx="1532448" cy="80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4674637" y="1965132"/>
            <a:ext cx="127150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Игра «Слоги»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39898" y="260648"/>
            <a:ext cx="60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j-lt"/>
              </a:rPr>
              <a:t>РЕЧЬ:ПЛЮС. </a:t>
            </a: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</a:rPr>
              <a:t>РЕЧЕВОЕ РАЗВИТИЕ В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ДЕТСКОМ САДУ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0" name="Прямоугольник с двумя скругленными противолежащими углами 49"/>
          <p:cNvSpPr/>
          <p:nvPr/>
        </p:nvSpPr>
        <p:spPr bwMode="auto">
          <a:xfrm>
            <a:off x="1" y="1289948"/>
            <a:ext cx="7269811" cy="342000"/>
          </a:xfrm>
          <a:prstGeom prst="round2DiagRect">
            <a:avLst/>
          </a:prstGeom>
          <a:solidFill>
            <a:srgbClr val="FFFF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    ПРОИЗНОШЕНИЕ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2100" y="4419990"/>
            <a:ext cx="1449436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Речевые кубики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1552" y="1772816"/>
            <a:ext cx="2583721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Звуки и слоги: набор фотокарт для развития речевого слуха</a:t>
            </a:r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 bwMode="auto">
          <a:xfrm>
            <a:off x="239070" y="-747464"/>
            <a:ext cx="1440000" cy="468000"/>
          </a:xfrm>
          <a:prstGeom prst="round2DiagRect">
            <a:avLst/>
          </a:prstGeom>
          <a:solidFill>
            <a:srgbClr val="FF0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словарь</a:t>
            </a:r>
          </a:p>
        </p:txBody>
      </p:sp>
      <p:sp>
        <p:nvSpPr>
          <p:cNvPr id="44" name="Прямоугольник с двумя скругленными противолежащими углами 43"/>
          <p:cNvSpPr/>
          <p:nvPr/>
        </p:nvSpPr>
        <p:spPr bwMode="auto">
          <a:xfrm>
            <a:off x="1681720" y="-747464"/>
            <a:ext cx="1440000" cy="468000"/>
          </a:xfrm>
          <a:prstGeom prst="round2DiagRect">
            <a:avLst/>
          </a:prstGeom>
          <a:solidFill>
            <a:srgbClr val="FFC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грамматика</a:t>
            </a: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 bwMode="auto">
          <a:xfrm>
            <a:off x="3124370" y="-747464"/>
            <a:ext cx="1440000" cy="468000"/>
          </a:xfrm>
          <a:prstGeom prst="round2DiagRect">
            <a:avLst/>
          </a:prstGeom>
          <a:solidFill>
            <a:srgbClr val="FFFF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произношение</a:t>
            </a:r>
          </a:p>
        </p:txBody>
      </p:sp>
      <p:sp>
        <p:nvSpPr>
          <p:cNvPr id="46" name="Прямоугольник с двумя скругленными противолежащими углами 45"/>
          <p:cNvSpPr/>
          <p:nvPr/>
        </p:nvSpPr>
        <p:spPr bwMode="auto">
          <a:xfrm>
            <a:off x="4567020" y="-747464"/>
            <a:ext cx="1440000" cy="468000"/>
          </a:xfrm>
          <a:prstGeom prst="round2DiagRect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связная речь</a:t>
            </a:r>
          </a:p>
        </p:txBody>
      </p:sp>
      <p:sp>
        <p:nvSpPr>
          <p:cNvPr id="48" name="Прямоугольник с двумя скругленными противолежащими углами 47"/>
          <p:cNvSpPr/>
          <p:nvPr/>
        </p:nvSpPr>
        <p:spPr bwMode="auto">
          <a:xfrm>
            <a:off x="6009670" y="-747464"/>
            <a:ext cx="1440000" cy="468000"/>
          </a:xfrm>
          <a:prstGeom prst="round2DiagRect">
            <a:avLst/>
          </a:prstGeom>
          <a:solidFill>
            <a:srgbClr val="00B0F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грамота</a:t>
            </a:r>
          </a:p>
        </p:txBody>
      </p:sp>
      <p:sp>
        <p:nvSpPr>
          <p:cNvPr id="51" name="Овал 50"/>
          <p:cNvSpPr/>
          <p:nvPr/>
        </p:nvSpPr>
        <p:spPr>
          <a:xfrm flipH="1">
            <a:off x="4507125" y="-513833"/>
            <a:ext cx="109070" cy="1087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2" name="Овал 51"/>
          <p:cNvSpPr/>
          <p:nvPr/>
        </p:nvSpPr>
        <p:spPr>
          <a:xfrm flipH="1">
            <a:off x="7691191" y="-499112"/>
            <a:ext cx="109070" cy="10873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3" name="Прямоугольник с двумя скругленными противолежащими углами 52"/>
          <p:cNvSpPr/>
          <p:nvPr/>
        </p:nvSpPr>
        <p:spPr bwMode="auto">
          <a:xfrm>
            <a:off x="7452320" y="-747464"/>
            <a:ext cx="1440000" cy="46800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книжная культура</a:t>
            </a:r>
          </a:p>
        </p:txBody>
      </p:sp>
      <p:pic>
        <p:nvPicPr>
          <p:cNvPr id="8207" name="Picture 15" descr="Z:\Новая папка\Паникаровская\РЕЧЬ\презентация\Links\слоги6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798" y="3706864"/>
            <a:ext cx="549010" cy="5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Z:\Новая папка\Паникаровская\РЕЧЬ\презентация\Links\слог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598" y="2273536"/>
            <a:ext cx="1272136" cy="123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2417389" y="2388095"/>
            <a:ext cx="870718" cy="1097755"/>
            <a:chOff x="3668874" y="5242952"/>
            <a:chExt cx="870718" cy="1097755"/>
          </a:xfrm>
        </p:grpSpPr>
        <p:sp>
          <p:nvSpPr>
            <p:cNvPr id="73" name="Прямоугольник 72"/>
            <p:cNvSpPr/>
            <p:nvPr/>
          </p:nvSpPr>
          <p:spPr bwMode="auto">
            <a:xfrm>
              <a:off x="3668874" y="5242952"/>
              <a:ext cx="870718" cy="109775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pic>
          <p:nvPicPr>
            <p:cNvPr id="8209" name="Picture 17" descr="Z:\Новая папка\Паникаровская\РЕЧЬ\презентация\Links\shutterstock_33139900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341" y="5514645"/>
              <a:ext cx="838251" cy="558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1638433" y="2306725"/>
            <a:ext cx="870718" cy="1097755"/>
            <a:chOff x="2830623" y="4016000"/>
            <a:chExt cx="870718" cy="1097755"/>
          </a:xfrm>
        </p:grpSpPr>
        <p:sp>
          <p:nvSpPr>
            <p:cNvPr id="74" name="Прямоугольник 73"/>
            <p:cNvSpPr/>
            <p:nvPr/>
          </p:nvSpPr>
          <p:spPr bwMode="auto">
            <a:xfrm>
              <a:off x="2830623" y="4016000"/>
              <a:ext cx="870718" cy="109775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pic>
          <p:nvPicPr>
            <p:cNvPr id="8213" name="Picture 21" descr="Z:\Новая папка\Паникаровская\РЕЧЬ\презентация\Links\shutterstock_265605470.jpg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15816" y="4353875"/>
              <a:ext cx="693763" cy="59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07825" y="3172441"/>
            <a:ext cx="870718" cy="1097755"/>
            <a:chOff x="2764188" y="2696551"/>
            <a:chExt cx="870718" cy="1097755"/>
          </a:xfrm>
        </p:grpSpPr>
        <p:sp>
          <p:nvSpPr>
            <p:cNvPr id="76" name="Прямоугольник 75"/>
            <p:cNvSpPr/>
            <p:nvPr/>
          </p:nvSpPr>
          <p:spPr bwMode="auto">
            <a:xfrm>
              <a:off x="2764188" y="2696551"/>
              <a:ext cx="870718" cy="109775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pic>
          <p:nvPicPr>
            <p:cNvPr id="8211" name="Picture 19" descr="Z:\Новая папка\Паникаровская\РЕЧЬ\презентация\Links\shutterstock_98718623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5" y="2876284"/>
              <a:ext cx="539213" cy="808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678942" y="2335244"/>
            <a:ext cx="870719" cy="1097755"/>
            <a:chOff x="1636026" y="2606496"/>
            <a:chExt cx="870719" cy="1097755"/>
          </a:xfrm>
        </p:grpSpPr>
        <p:sp>
          <p:nvSpPr>
            <p:cNvPr id="75" name="Прямоугольник 74"/>
            <p:cNvSpPr/>
            <p:nvPr/>
          </p:nvSpPr>
          <p:spPr bwMode="auto">
            <a:xfrm>
              <a:off x="1636026" y="2606496"/>
              <a:ext cx="870718" cy="109775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pic>
          <p:nvPicPr>
            <p:cNvPr id="8210" name="Picture 18" descr="Z:\Новая папка\Паникаровская\РЕЧЬ\презентация\Links\shutterstock_74168194.jp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123" y="2839885"/>
              <a:ext cx="858622" cy="572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Группа 89"/>
          <p:cNvGrpSpPr/>
          <p:nvPr/>
        </p:nvGrpSpPr>
        <p:grpSpPr>
          <a:xfrm>
            <a:off x="1173381" y="3018139"/>
            <a:ext cx="870718" cy="1097755"/>
            <a:chOff x="2683361" y="5531075"/>
            <a:chExt cx="870718" cy="1097755"/>
          </a:xfrm>
        </p:grpSpPr>
        <p:sp>
          <p:nvSpPr>
            <p:cNvPr id="91" name="Прямоугольник 90"/>
            <p:cNvSpPr/>
            <p:nvPr/>
          </p:nvSpPr>
          <p:spPr bwMode="auto">
            <a:xfrm>
              <a:off x="2683361" y="5531075"/>
              <a:ext cx="870718" cy="109775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pic>
          <p:nvPicPr>
            <p:cNvPr id="92" name="Picture 22" descr="Z:\Новая папка\Паникаровская\РЕЧЬ\презентация\Links\shutterstock_276639056.jpg"/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99792" y="5738254"/>
              <a:ext cx="824594" cy="614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7" name="Picture 2" descr="Z:\Новая папка\Паникаровская\РЕЧЬ\презентация\Кубики\MAX_5318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81" y="4826771"/>
            <a:ext cx="69230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3" descr="Z:\Новая папка\Паникаровская\РЕЧЬ\презентация\Кубики\MAX_5319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18" y="4826771"/>
            <a:ext cx="69875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Z:\Новая папка\Паникаровская\РЕЧЬ\презентация\Кубики\MAX_5320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87" y="5460389"/>
            <a:ext cx="67567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5" descr="Z:\Новая папка\Паникаровская\РЕЧЬ\презентация\Кубики\MAX_5321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989" y="5460389"/>
            <a:ext cx="67365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7" descr="Z:\Новая папка\Паникаровская\РЕЧЬ\презентация\Кубики\MAX_5322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008" y="5460389"/>
            <a:ext cx="68649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" descr="Z:\Новая папка\Паникаровская\РЕЧЬ\презентация\Кубики\MAX_5323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00" y="5460389"/>
            <a:ext cx="69444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9" descr="Z:\Новая папка\Паникаровская\РЕЧЬ\презентация\Кубики\MAX_5324.pn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36" y="4826771"/>
            <a:ext cx="6833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1" descr="Z:\Новая папка\Паникаровская\РЕЧЬ\презентация\Кубики\MAX_5326.pn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64" y="4826771"/>
            <a:ext cx="68233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0" descr="Z:\Новая папка\Паникаровская\РЕЧЬ\презентация\Кубики\MAX_5325.png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4" y="6128549"/>
            <a:ext cx="69337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764188" y="3457469"/>
            <a:ext cx="870718" cy="1097755"/>
            <a:chOff x="2764188" y="3457469"/>
            <a:chExt cx="870718" cy="1097755"/>
          </a:xfrm>
        </p:grpSpPr>
        <p:sp>
          <p:nvSpPr>
            <p:cNvPr id="86" name="Прямоугольник 85"/>
            <p:cNvSpPr/>
            <p:nvPr/>
          </p:nvSpPr>
          <p:spPr bwMode="auto">
            <a:xfrm>
              <a:off x="2764188" y="3457469"/>
              <a:ext cx="870718" cy="109775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pic>
          <p:nvPicPr>
            <p:cNvPr id="1026" name="Picture 2" descr="Z:\Новая папка\Паникаровская\РЕЧЬ\презентация\Links\shutterstock_127118639.jpg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1316" y="3598439"/>
              <a:ext cx="504574" cy="815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7" name="Picture 2" descr="Z:\Новая папка\Паникаровская\РЕЧЬ\презентация\Links\MAX_5327.png"/>
          <p:cNvPicPr>
            <a:picLocks noChangeAspect="1" noChangeArrowheads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1843" y="6108687"/>
            <a:ext cx="690372" cy="73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279" y="2386039"/>
            <a:ext cx="663828" cy="125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089" y="2397485"/>
            <a:ext cx="839321" cy="123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01300"/>
            <a:ext cx="1175052" cy="122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6" descr="Z:\Новая папка\Паникаровская\РЕЧЬ\презентация\Links\слоги4.png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864" y="3280794"/>
            <a:ext cx="1139197" cy="113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8903" y="375043"/>
            <a:ext cx="1173218" cy="6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69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chesnokova\Desktop\микрофон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749" y="4105428"/>
            <a:ext cx="1457034" cy="79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5978" y="1893487"/>
            <a:ext cx="1450269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Пазлы «Сказки»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265678" y="3179004"/>
            <a:ext cx="1295355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Куклы на руку</a:t>
            </a:r>
          </a:p>
        </p:txBody>
      </p:sp>
      <p:pic>
        <p:nvPicPr>
          <p:cNvPr id="2051" name="Picture 3" descr="X:\Новая папка\Кушнерский\2016\куклы\kukla003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4654" y="6295195"/>
            <a:ext cx="1793308" cy="226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X:\Новая папка\Кушнерский\2016\куклы\kukla00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8880" y="3842322"/>
            <a:ext cx="1766543" cy="226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239898" y="260648"/>
            <a:ext cx="60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j-lt"/>
              </a:rPr>
              <a:t>РЕЧЬ:ПЛЮС. </a:t>
            </a: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</a:rPr>
              <a:t>РЕЧЕВОЕ РАЗВИТИЕ В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ДЕТСКОМ САДУ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 bwMode="auto">
          <a:xfrm>
            <a:off x="1" y="1289948"/>
            <a:ext cx="7269811" cy="342000"/>
          </a:xfrm>
          <a:prstGeom prst="round2DiagRect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    СВЯЗНАЯ РЕЧЬ</a:t>
            </a:r>
          </a:p>
        </p:txBody>
      </p:sp>
      <p:pic>
        <p:nvPicPr>
          <p:cNvPr id="30" name="Picture 7" descr="X:\Новая папка\Паникаровская\РЕЧЬ\презентация\матрешка_деталь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370777">
            <a:off x="10113525" y="1193627"/>
            <a:ext cx="1204018" cy="142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X:\Новая папка\Паникаровская\РЕЧЬ\презентация\Для презентации_новое\матрешка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402" y="764126"/>
            <a:ext cx="395657" cy="593236"/>
          </a:xfrm>
          <a:prstGeom prst="rect">
            <a:avLst/>
          </a:prstGeom>
          <a:noFill/>
          <a:ln w="63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X:\Новая папка\Паникаровская\РЕЧЬ\презентация\Для презентации_новое\матрешка2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366" y="764126"/>
            <a:ext cx="395656" cy="593236"/>
          </a:xfrm>
          <a:prstGeom prst="rect">
            <a:avLst/>
          </a:prstGeom>
          <a:noFill/>
          <a:ln w="63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X:\Новая папка\Паникаровская\РЕЧЬ\презентация\матрешка_деталь2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06119" y="598169"/>
            <a:ext cx="1260865" cy="15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 descr="X:\Новая папка\Паникаровская\РЕЧЬ\презентация\матрешка_сбор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677" y="764126"/>
            <a:ext cx="395657" cy="593236"/>
          </a:xfrm>
          <a:prstGeom prst="rect">
            <a:avLst/>
          </a:prstGeom>
          <a:noFill/>
          <a:ln w="63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с двумя скругленными противолежащими углами 35"/>
          <p:cNvSpPr/>
          <p:nvPr/>
        </p:nvSpPr>
        <p:spPr bwMode="auto">
          <a:xfrm>
            <a:off x="239070" y="-747464"/>
            <a:ext cx="1440000" cy="468000"/>
          </a:xfrm>
          <a:prstGeom prst="round2DiagRect">
            <a:avLst/>
          </a:prstGeom>
          <a:solidFill>
            <a:srgbClr val="FF0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словарь</a:t>
            </a:r>
          </a:p>
        </p:txBody>
      </p:sp>
      <p:sp>
        <p:nvSpPr>
          <p:cNvPr id="37" name="Прямоугольник с двумя скругленными противолежащими углами 36"/>
          <p:cNvSpPr/>
          <p:nvPr/>
        </p:nvSpPr>
        <p:spPr bwMode="auto">
          <a:xfrm>
            <a:off x="1681720" y="-747464"/>
            <a:ext cx="1440000" cy="468000"/>
          </a:xfrm>
          <a:prstGeom prst="round2DiagRect">
            <a:avLst/>
          </a:prstGeom>
          <a:solidFill>
            <a:srgbClr val="FFC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грамматика</a:t>
            </a:r>
          </a:p>
        </p:txBody>
      </p:sp>
      <p:sp>
        <p:nvSpPr>
          <p:cNvPr id="38" name="Прямоугольник с двумя скругленными противолежащими углами 37"/>
          <p:cNvSpPr/>
          <p:nvPr/>
        </p:nvSpPr>
        <p:spPr bwMode="auto">
          <a:xfrm>
            <a:off x="3124370" y="-747464"/>
            <a:ext cx="1440000" cy="468000"/>
          </a:xfrm>
          <a:prstGeom prst="round2DiagRect">
            <a:avLst/>
          </a:prstGeom>
          <a:solidFill>
            <a:srgbClr val="FFFF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произношение</a:t>
            </a:r>
          </a:p>
        </p:txBody>
      </p:sp>
      <p:sp>
        <p:nvSpPr>
          <p:cNvPr id="39" name="Прямоугольник с двумя скругленными противолежащими углами 38"/>
          <p:cNvSpPr/>
          <p:nvPr/>
        </p:nvSpPr>
        <p:spPr bwMode="auto">
          <a:xfrm>
            <a:off x="4567020" y="-747464"/>
            <a:ext cx="1440000" cy="468000"/>
          </a:xfrm>
          <a:prstGeom prst="round2DiagRect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связная речь</a:t>
            </a:r>
          </a:p>
        </p:txBody>
      </p:sp>
      <p:sp>
        <p:nvSpPr>
          <p:cNvPr id="40" name="Прямоугольник с двумя скругленными противолежащими углами 39"/>
          <p:cNvSpPr/>
          <p:nvPr/>
        </p:nvSpPr>
        <p:spPr bwMode="auto">
          <a:xfrm>
            <a:off x="6009670" y="-747464"/>
            <a:ext cx="1440000" cy="468000"/>
          </a:xfrm>
          <a:prstGeom prst="round2DiagRect">
            <a:avLst/>
          </a:prstGeom>
          <a:solidFill>
            <a:srgbClr val="00B0F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грамота</a:t>
            </a:r>
          </a:p>
        </p:txBody>
      </p:sp>
      <p:sp>
        <p:nvSpPr>
          <p:cNvPr id="41" name="Овал 40"/>
          <p:cNvSpPr/>
          <p:nvPr/>
        </p:nvSpPr>
        <p:spPr>
          <a:xfrm flipH="1">
            <a:off x="4507125" y="-513833"/>
            <a:ext cx="109070" cy="1087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2" name="Овал 41"/>
          <p:cNvSpPr/>
          <p:nvPr/>
        </p:nvSpPr>
        <p:spPr>
          <a:xfrm flipH="1">
            <a:off x="7691191" y="-499112"/>
            <a:ext cx="109070" cy="10873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 bwMode="auto">
          <a:xfrm>
            <a:off x="7452320" y="-747464"/>
            <a:ext cx="1440000" cy="46800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книжная культура</a:t>
            </a:r>
          </a:p>
        </p:txBody>
      </p:sp>
      <p:pic>
        <p:nvPicPr>
          <p:cNvPr id="46" name="Picture 2" descr="Z:\Новая папка\Паникаровская\РЕЧЬ\презентация\Кубики\MAX_5318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57" y="4456299"/>
            <a:ext cx="69230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Z:\Новая папка\Паникаровская\РЕЧЬ\презентация\Кубики\MAX_5319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255" y="5176299"/>
            <a:ext cx="69875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Z:\Новая папка\Паникаровская\РЕЧЬ\презентация\Кубики\MAX_5320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12" y="5176299"/>
            <a:ext cx="67567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Z:\Новая папка\Паникаровская\РЕЧЬ\презентация\Кубики\MAX_5321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53" y="4456299"/>
            <a:ext cx="67365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7" descr="Z:\Новая папка\Паникаровская\РЕЧЬ\презентация\Кубики\MAX_5322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33" y="5176299"/>
            <a:ext cx="68649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Z:\Новая папка\Паникаровская\РЕЧЬ\презентация\Кубики\MAX_5323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64" y="4456299"/>
            <a:ext cx="69444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9" descr="Z:\Новая папка\Паникаровская\РЕЧЬ\презентация\Кубики\MAX_5324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56299"/>
            <a:ext cx="6833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1" descr="Z:\Новая папка\Паникаровская\РЕЧЬ\презентация\Кубики\MAX_5326.pn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290" y="4456299"/>
            <a:ext cx="68233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Z:\Новая папка\Паникаровская\РЕЧЬ\презентация\Кубики\MAX_5325.pn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30" y="5176299"/>
            <a:ext cx="69337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316811" y="4077072"/>
            <a:ext cx="1449436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Речевые кубики</a:t>
            </a:r>
          </a:p>
        </p:txBody>
      </p:sp>
      <p:pic>
        <p:nvPicPr>
          <p:cNvPr id="45" name="Picture 2" descr="Z:\Новая папка\Паникаровская\РЕЧЬ\презентация\Links\MAX_5327.png"/>
          <p:cNvPicPr>
            <a:picLocks noChangeAspect="1" noChangeArrowheads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3556" y="5179045"/>
            <a:ext cx="690372" cy="73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4067944" y="1912155"/>
            <a:ext cx="2557816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Речевые поля «Времена года»</a:t>
            </a:r>
          </a:p>
        </p:txBody>
      </p:sp>
      <p:pic>
        <p:nvPicPr>
          <p:cNvPr id="44" name="Picture 2" descr="Z:\Новая папка\Паникаровская\РЕЧЬ\коробка\14_Сказки\Grossu_сказки\репка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" y="2222361"/>
            <a:ext cx="764758" cy="76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Z:\Новая папка\Паникаровская\РЕЧЬ\коробка\14_Сказки\Grossu_сказки\бабка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4092" y="2348880"/>
            <a:ext cx="381507" cy="57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5" descr="Z:\Новая папка\Паникаровская\РЕЧЬ\коробка\14_Сказки\Grossu_сказки\дед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7768" y="2315610"/>
            <a:ext cx="396662" cy="6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Z:\Новая папка\Паникаровская\РЕЧЬ\коробка\14_Сказки\Grossu_сказки\внучка.jpg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8767" y="2254769"/>
            <a:ext cx="491587" cy="72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7" descr="Z:\Новая папка\Паникаровская\РЕЧЬ\коробка\14_Сказки\Grossu_сказки\дворняжка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68" y="2404828"/>
            <a:ext cx="520116" cy="5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Z:\Новая папка\Паникаровская\РЕЧЬ\коробка\14_Сказки\Grossu_сказки\колобок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92696" y="1485361"/>
            <a:ext cx="640953" cy="8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9" descr="Z:\Новая папка\Паникаровская\РЕЧЬ\коробка\14_Сказки\Grossu_сказки\кошка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03" y="2440248"/>
            <a:ext cx="503669" cy="50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1" descr="Z:\Новая папка\Паникаровская\РЕЧЬ\коробка\14_Сказки\Grossu_сказки\мышка.jpg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5772" y="2297806"/>
            <a:ext cx="549486" cy="72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8679" y="2315610"/>
            <a:ext cx="2419156" cy="172678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0" name="Picture 5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7540" y="2319411"/>
            <a:ext cx="2428956" cy="172298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" name="Picture 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9952" y="4222983"/>
            <a:ext cx="2418840" cy="172298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9068" y="4219674"/>
            <a:ext cx="2447428" cy="17296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17142" y="6993649"/>
            <a:ext cx="3950802" cy="611815"/>
            <a:chOff x="117141" y="6993649"/>
            <a:chExt cx="4197889" cy="720082"/>
          </a:xfrm>
        </p:grpSpPr>
        <p:sp>
          <p:nvSpPr>
            <p:cNvPr id="91" name="Волна 90"/>
            <p:cNvSpPr/>
            <p:nvPr/>
          </p:nvSpPr>
          <p:spPr bwMode="auto">
            <a:xfrm rot="16200000">
              <a:off x="3635895" y="7034596"/>
              <a:ext cx="720081" cy="638189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92" name="Волна 91"/>
            <p:cNvSpPr/>
            <p:nvPr/>
          </p:nvSpPr>
          <p:spPr bwMode="auto">
            <a:xfrm rot="16200000">
              <a:off x="3042610" y="7034596"/>
              <a:ext cx="720081" cy="638189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93" name="Волна 92"/>
            <p:cNvSpPr/>
            <p:nvPr/>
          </p:nvSpPr>
          <p:spPr bwMode="auto">
            <a:xfrm rot="16200000">
              <a:off x="2449327" y="7034596"/>
              <a:ext cx="720081" cy="638189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94" name="Волна 93"/>
            <p:cNvSpPr/>
            <p:nvPr/>
          </p:nvSpPr>
          <p:spPr bwMode="auto">
            <a:xfrm rot="16200000">
              <a:off x="1856044" y="7034596"/>
              <a:ext cx="720081" cy="638189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95" name="Волна 94"/>
            <p:cNvSpPr/>
            <p:nvPr/>
          </p:nvSpPr>
          <p:spPr bwMode="auto">
            <a:xfrm rot="16200000">
              <a:off x="1262761" y="7034596"/>
              <a:ext cx="720081" cy="638189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96" name="Волна 95"/>
            <p:cNvSpPr/>
            <p:nvPr/>
          </p:nvSpPr>
          <p:spPr bwMode="auto">
            <a:xfrm rot="16200000">
              <a:off x="669478" y="7034595"/>
              <a:ext cx="720081" cy="638189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97" name="Волна 96"/>
            <p:cNvSpPr/>
            <p:nvPr/>
          </p:nvSpPr>
          <p:spPr bwMode="auto">
            <a:xfrm rot="16200000">
              <a:off x="76195" y="7034595"/>
              <a:ext cx="720081" cy="638189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-900608" y="3827999"/>
            <a:ext cx="720080" cy="676917"/>
            <a:chOff x="-900608" y="3828000"/>
            <a:chExt cx="600625" cy="611816"/>
          </a:xfrm>
        </p:grpSpPr>
        <p:sp>
          <p:nvSpPr>
            <p:cNvPr id="114" name="Волна 113"/>
            <p:cNvSpPr/>
            <p:nvPr/>
          </p:nvSpPr>
          <p:spPr bwMode="auto">
            <a:xfrm rot="16200000">
              <a:off x="-906202" y="3833595"/>
              <a:ext cx="611814" cy="600625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 bwMode="auto">
            <a:xfrm>
              <a:off x="-900608" y="3828000"/>
              <a:ext cx="45719" cy="61181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 bwMode="auto">
            <a:xfrm>
              <a:off x="-854889" y="3828000"/>
              <a:ext cx="0" cy="61181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Группа 10"/>
          <p:cNvGrpSpPr/>
          <p:nvPr/>
        </p:nvGrpSpPr>
        <p:grpSpPr>
          <a:xfrm>
            <a:off x="76911" y="2316967"/>
            <a:ext cx="3935298" cy="611817"/>
            <a:chOff x="5406395" y="7292845"/>
            <a:chExt cx="3935298" cy="611817"/>
          </a:xfrm>
        </p:grpSpPr>
        <p:sp>
          <p:nvSpPr>
            <p:cNvPr id="116" name="Волна 115"/>
            <p:cNvSpPr/>
            <p:nvPr/>
          </p:nvSpPr>
          <p:spPr bwMode="auto">
            <a:xfrm rot="16200000">
              <a:off x="8735474" y="7298442"/>
              <a:ext cx="611814" cy="600625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117" name="Волна 116"/>
            <p:cNvSpPr/>
            <p:nvPr/>
          </p:nvSpPr>
          <p:spPr bwMode="auto">
            <a:xfrm rot="16200000">
              <a:off x="8177110" y="7298442"/>
              <a:ext cx="611814" cy="600625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118" name="Волна 117"/>
            <p:cNvSpPr/>
            <p:nvPr/>
          </p:nvSpPr>
          <p:spPr bwMode="auto">
            <a:xfrm rot="16200000">
              <a:off x="7618747" y="7298442"/>
              <a:ext cx="611814" cy="600625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119" name="Волна 118"/>
            <p:cNvSpPr/>
            <p:nvPr/>
          </p:nvSpPr>
          <p:spPr bwMode="auto">
            <a:xfrm rot="16200000">
              <a:off x="7060385" y="7298442"/>
              <a:ext cx="611814" cy="600625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120" name="Волна 119"/>
            <p:cNvSpPr/>
            <p:nvPr/>
          </p:nvSpPr>
          <p:spPr bwMode="auto">
            <a:xfrm rot="16200000">
              <a:off x="6502023" y="7298442"/>
              <a:ext cx="611814" cy="600625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121" name="Волна 120"/>
            <p:cNvSpPr/>
            <p:nvPr/>
          </p:nvSpPr>
          <p:spPr bwMode="auto">
            <a:xfrm rot="16200000">
              <a:off x="5943660" y="7298441"/>
              <a:ext cx="611814" cy="600625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grpSp>
          <p:nvGrpSpPr>
            <p:cNvPr id="123" name="Группа 122"/>
            <p:cNvGrpSpPr/>
            <p:nvPr/>
          </p:nvGrpSpPr>
          <p:grpSpPr>
            <a:xfrm>
              <a:off x="5406395" y="7292845"/>
              <a:ext cx="600625" cy="611816"/>
              <a:chOff x="-900608" y="3828000"/>
              <a:chExt cx="600625" cy="611816"/>
            </a:xfrm>
          </p:grpSpPr>
          <p:sp>
            <p:nvSpPr>
              <p:cNvPr id="124" name="Волна 123"/>
              <p:cNvSpPr/>
              <p:nvPr/>
            </p:nvSpPr>
            <p:spPr bwMode="auto">
              <a:xfrm rot="16200000">
                <a:off x="-906202" y="3833595"/>
                <a:ext cx="611814" cy="600625"/>
              </a:xfrm>
              <a:prstGeom prst="wave">
                <a:avLst>
                  <a:gd name="adj1" fmla="val 3403"/>
                  <a:gd name="adj2" fmla="val 0"/>
                </a:avLst>
              </a:prstGeom>
              <a:noFill/>
              <a:ln w="6350" cap="flat" cmpd="sng" algn="ctr">
                <a:solidFill>
                  <a:srgbClr val="005EA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charset="0"/>
                  <a:cs typeface="Arial Unicode MS" charset="0"/>
                </a:endParaRPr>
              </a:p>
            </p:txBody>
          </p:sp>
          <p:sp>
            <p:nvSpPr>
              <p:cNvPr id="125" name="Прямоугольник 124"/>
              <p:cNvSpPr/>
              <p:nvPr/>
            </p:nvSpPr>
            <p:spPr bwMode="auto">
              <a:xfrm>
                <a:off x="-900608" y="3828000"/>
                <a:ext cx="45719" cy="611816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charset="0"/>
                  <a:cs typeface="Arial Unicode MS" charset="0"/>
                </a:endParaRPr>
              </a:p>
            </p:txBody>
          </p:sp>
          <p:cxnSp>
            <p:nvCxnSpPr>
              <p:cNvPr id="126" name="Прямая соединительная линия 125"/>
              <p:cNvCxnSpPr/>
              <p:nvPr/>
            </p:nvCxnSpPr>
            <p:spPr bwMode="auto">
              <a:xfrm>
                <a:off x="-854889" y="3828000"/>
                <a:ext cx="0" cy="61181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31" name="Группа 130"/>
          <p:cNvGrpSpPr/>
          <p:nvPr/>
        </p:nvGrpSpPr>
        <p:grpSpPr>
          <a:xfrm rot="10800000">
            <a:off x="6516762" y="7570278"/>
            <a:ext cx="720080" cy="676917"/>
            <a:chOff x="-900608" y="3828000"/>
            <a:chExt cx="600625" cy="611816"/>
          </a:xfrm>
        </p:grpSpPr>
        <p:sp>
          <p:nvSpPr>
            <p:cNvPr id="132" name="Волна 131"/>
            <p:cNvSpPr/>
            <p:nvPr/>
          </p:nvSpPr>
          <p:spPr bwMode="auto">
            <a:xfrm rot="16200000">
              <a:off x="-906202" y="3833595"/>
              <a:ext cx="611814" cy="600625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133" name="Прямоугольник 132"/>
            <p:cNvSpPr/>
            <p:nvPr/>
          </p:nvSpPr>
          <p:spPr bwMode="auto">
            <a:xfrm>
              <a:off x="-900608" y="3828000"/>
              <a:ext cx="45719" cy="61181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cxnSp>
          <p:nvCxnSpPr>
            <p:cNvPr id="134" name="Прямая соединительная линия 133"/>
            <p:cNvCxnSpPr/>
            <p:nvPr/>
          </p:nvCxnSpPr>
          <p:spPr bwMode="auto">
            <a:xfrm>
              <a:off x="-854889" y="3828000"/>
              <a:ext cx="0" cy="61181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Группа 134"/>
          <p:cNvGrpSpPr/>
          <p:nvPr/>
        </p:nvGrpSpPr>
        <p:grpSpPr>
          <a:xfrm>
            <a:off x="5194069" y="7570278"/>
            <a:ext cx="720080" cy="676917"/>
            <a:chOff x="-900608" y="3828000"/>
            <a:chExt cx="600625" cy="611816"/>
          </a:xfrm>
        </p:grpSpPr>
        <p:sp>
          <p:nvSpPr>
            <p:cNvPr id="136" name="Волна 135"/>
            <p:cNvSpPr/>
            <p:nvPr/>
          </p:nvSpPr>
          <p:spPr bwMode="auto">
            <a:xfrm rot="16200000">
              <a:off x="-906202" y="3833595"/>
              <a:ext cx="611814" cy="600625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137" name="Прямоугольник 136"/>
            <p:cNvSpPr/>
            <p:nvPr/>
          </p:nvSpPr>
          <p:spPr bwMode="auto">
            <a:xfrm>
              <a:off x="-900608" y="3828000"/>
              <a:ext cx="45719" cy="61181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cxnSp>
          <p:nvCxnSpPr>
            <p:cNvPr id="138" name="Прямая соединительная линия 137"/>
            <p:cNvCxnSpPr/>
            <p:nvPr/>
          </p:nvCxnSpPr>
          <p:spPr bwMode="auto">
            <a:xfrm>
              <a:off x="-854889" y="3828000"/>
              <a:ext cx="0" cy="61181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Группа 13"/>
          <p:cNvGrpSpPr/>
          <p:nvPr/>
        </p:nvGrpSpPr>
        <p:grpSpPr>
          <a:xfrm>
            <a:off x="1193390" y="3059645"/>
            <a:ext cx="786322" cy="696017"/>
            <a:chOff x="1048171" y="3037982"/>
            <a:chExt cx="786322" cy="696017"/>
          </a:xfrm>
        </p:grpSpPr>
        <p:pic>
          <p:nvPicPr>
            <p:cNvPr id="67" name="Picture 10" descr="Z:\Новая папка\Паникаровская\РЕЧЬ\коробка\14_Сказки\Grossu_сказки\лиса с колобком.jpg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928" y="3037983"/>
              <a:ext cx="742640" cy="69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9" name="Группа 138"/>
            <p:cNvGrpSpPr/>
            <p:nvPr/>
          </p:nvGrpSpPr>
          <p:grpSpPr>
            <a:xfrm rot="10800000">
              <a:off x="1048171" y="3037982"/>
              <a:ext cx="786322" cy="676917"/>
              <a:chOff x="-900608" y="3828000"/>
              <a:chExt cx="600625" cy="611816"/>
            </a:xfrm>
          </p:grpSpPr>
          <p:sp>
            <p:nvSpPr>
              <p:cNvPr id="140" name="Волна 139"/>
              <p:cNvSpPr/>
              <p:nvPr/>
            </p:nvSpPr>
            <p:spPr bwMode="auto">
              <a:xfrm rot="16200000">
                <a:off x="-906202" y="3833595"/>
                <a:ext cx="611814" cy="600625"/>
              </a:xfrm>
              <a:prstGeom prst="wave">
                <a:avLst>
                  <a:gd name="adj1" fmla="val 3403"/>
                  <a:gd name="adj2" fmla="val 0"/>
                </a:avLst>
              </a:prstGeom>
              <a:noFill/>
              <a:ln w="6350" cap="flat" cmpd="sng" algn="ctr">
                <a:solidFill>
                  <a:srgbClr val="005EA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charset="0"/>
                  <a:cs typeface="Arial Unicode MS" charset="0"/>
                </a:endParaRPr>
              </a:p>
            </p:txBody>
          </p:sp>
          <p:sp>
            <p:nvSpPr>
              <p:cNvPr id="141" name="Прямоугольник 140"/>
              <p:cNvSpPr/>
              <p:nvPr/>
            </p:nvSpPr>
            <p:spPr bwMode="auto">
              <a:xfrm>
                <a:off x="-900608" y="3828000"/>
                <a:ext cx="45719" cy="611816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charset="0"/>
                  <a:cs typeface="Arial Unicode MS" charset="0"/>
                </a:endParaRPr>
              </a:p>
            </p:txBody>
          </p:sp>
          <p:cxnSp>
            <p:nvCxnSpPr>
              <p:cNvPr id="142" name="Прямая соединительная линия 141"/>
              <p:cNvCxnSpPr/>
              <p:nvPr/>
            </p:nvCxnSpPr>
            <p:spPr bwMode="auto">
              <a:xfrm>
                <a:off x="-854889" y="3828000"/>
                <a:ext cx="0" cy="61181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43" name="Группа 142"/>
          <p:cNvGrpSpPr/>
          <p:nvPr/>
        </p:nvGrpSpPr>
        <p:grpSpPr>
          <a:xfrm rot="10800000">
            <a:off x="-878916" y="5106855"/>
            <a:ext cx="786322" cy="676917"/>
            <a:chOff x="-900608" y="3828000"/>
            <a:chExt cx="600625" cy="611816"/>
          </a:xfrm>
        </p:grpSpPr>
        <p:sp>
          <p:nvSpPr>
            <p:cNvPr id="144" name="Волна 143"/>
            <p:cNvSpPr/>
            <p:nvPr/>
          </p:nvSpPr>
          <p:spPr bwMode="auto">
            <a:xfrm rot="16200000">
              <a:off x="-906202" y="3833595"/>
              <a:ext cx="611814" cy="600625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145" name="Прямоугольник 144"/>
            <p:cNvSpPr/>
            <p:nvPr/>
          </p:nvSpPr>
          <p:spPr bwMode="auto">
            <a:xfrm>
              <a:off x="-900608" y="3828000"/>
              <a:ext cx="45719" cy="61181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cxnSp>
          <p:nvCxnSpPr>
            <p:cNvPr id="146" name="Прямая соединительная линия 145"/>
            <p:cNvCxnSpPr/>
            <p:nvPr/>
          </p:nvCxnSpPr>
          <p:spPr bwMode="auto">
            <a:xfrm>
              <a:off x="-854889" y="3828000"/>
              <a:ext cx="0" cy="61181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Группа 12"/>
          <p:cNvGrpSpPr/>
          <p:nvPr/>
        </p:nvGrpSpPr>
        <p:grpSpPr>
          <a:xfrm>
            <a:off x="2201502" y="3064372"/>
            <a:ext cx="786322" cy="676917"/>
            <a:chOff x="2035797" y="3116452"/>
            <a:chExt cx="786322" cy="676917"/>
          </a:xfrm>
        </p:grpSpPr>
        <p:pic>
          <p:nvPicPr>
            <p:cNvPr id="3075" name="Picture 3" descr="Z:\Новая папка\Паникаровская\РЕЧЬ\коробка\сказка\медведь развалил теремок.tif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457" y="3202437"/>
              <a:ext cx="707569" cy="514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7" name="Группа 146"/>
            <p:cNvGrpSpPr/>
            <p:nvPr/>
          </p:nvGrpSpPr>
          <p:grpSpPr>
            <a:xfrm rot="10800000">
              <a:off x="2035797" y="3116452"/>
              <a:ext cx="786322" cy="676917"/>
              <a:chOff x="-900608" y="3828000"/>
              <a:chExt cx="600625" cy="611816"/>
            </a:xfrm>
          </p:grpSpPr>
          <p:sp>
            <p:nvSpPr>
              <p:cNvPr id="148" name="Волна 147"/>
              <p:cNvSpPr/>
              <p:nvPr/>
            </p:nvSpPr>
            <p:spPr bwMode="auto">
              <a:xfrm rot="16200000">
                <a:off x="-906202" y="3833595"/>
                <a:ext cx="611814" cy="600625"/>
              </a:xfrm>
              <a:prstGeom prst="wave">
                <a:avLst>
                  <a:gd name="adj1" fmla="val 3403"/>
                  <a:gd name="adj2" fmla="val 0"/>
                </a:avLst>
              </a:prstGeom>
              <a:noFill/>
              <a:ln w="6350" cap="flat" cmpd="sng" algn="ctr">
                <a:solidFill>
                  <a:srgbClr val="005EA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charset="0"/>
                  <a:cs typeface="Arial Unicode MS" charset="0"/>
                </a:endParaRPr>
              </a:p>
            </p:txBody>
          </p:sp>
          <p:sp>
            <p:nvSpPr>
              <p:cNvPr id="149" name="Прямоугольник 148"/>
              <p:cNvSpPr/>
              <p:nvPr/>
            </p:nvSpPr>
            <p:spPr bwMode="auto">
              <a:xfrm>
                <a:off x="-900608" y="3828000"/>
                <a:ext cx="45719" cy="611816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charset="0"/>
                  <a:cs typeface="Arial Unicode MS" charset="0"/>
                </a:endParaRPr>
              </a:p>
            </p:txBody>
          </p:sp>
          <p:cxnSp>
            <p:nvCxnSpPr>
              <p:cNvPr id="150" name="Прямая соединительная линия 149"/>
              <p:cNvCxnSpPr/>
              <p:nvPr/>
            </p:nvCxnSpPr>
            <p:spPr bwMode="auto">
              <a:xfrm>
                <a:off x="-854889" y="3828000"/>
                <a:ext cx="0" cy="61181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" name="Группа 11"/>
          <p:cNvGrpSpPr/>
          <p:nvPr/>
        </p:nvGrpSpPr>
        <p:grpSpPr>
          <a:xfrm>
            <a:off x="3203848" y="3057082"/>
            <a:ext cx="786322" cy="684207"/>
            <a:chOff x="3001840" y="3057082"/>
            <a:chExt cx="786322" cy="684207"/>
          </a:xfrm>
        </p:grpSpPr>
        <p:pic>
          <p:nvPicPr>
            <p:cNvPr id="59" name="Picture 3" descr="Z:\Новая папка\Паникаровская\РЕЧЬ\коробка\14_Сказки\Grossu_сказки\тянут репку.jpg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007" y="3094788"/>
              <a:ext cx="646501" cy="646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1" name="Группа 150"/>
            <p:cNvGrpSpPr/>
            <p:nvPr/>
          </p:nvGrpSpPr>
          <p:grpSpPr>
            <a:xfrm rot="10800000">
              <a:off x="3001840" y="3057082"/>
              <a:ext cx="786322" cy="676917"/>
              <a:chOff x="-900608" y="3828000"/>
              <a:chExt cx="600625" cy="611816"/>
            </a:xfrm>
          </p:grpSpPr>
          <p:sp>
            <p:nvSpPr>
              <p:cNvPr id="152" name="Волна 151"/>
              <p:cNvSpPr/>
              <p:nvPr/>
            </p:nvSpPr>
            <p:spPr bwMode="auto">
              <a:xfrm rot="16200000">
                <a:off x="-906202" y="3833595"/>
                <a:ext cx="611814" cy="600625"/>
              </a:xfrm>
              <a:prstGeom prst="wave">
                <a:avLst>
                  <a:gd name="adj1" fmla="val 3403"/>
                  <a:gd name="adj2" fmla="val 0"/>
                </a:avLst>
              </a:prstGeom>
              <a:noFill/>
              <a:ln w="6350" cap="flat" cmpd="sng" algn="ctr">
                <a:solidFill>
                  <a:srgbClr val="005EA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charset="0"/>
                  <a:cs typeface="Arial Unicode MS" charset="0"/>
                </a:endParaRPr>
              </a:p>
            </p:txBody>
          </p:sp>
          <p:sp>
            <p:nvSpPr>
              <p:cNvPr id="153" name="Прямоугольник 152"/>
              <p:cNvSpPr/>
              <p:nvPr/>
            </p:nvSpPr>
            <p:spPr bwMode="auto">
              <a:xfrm>
                <a:off x="-900608" y="3828000"/>
                <a:ext cx="45719" cy="611816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charset="0"/>
                  <a:cs typeface="Arial Unicode MS" charset="0"/>
                </a:endParaRPr>
              </a:p>
            </p:txBody>
          </p:sp>
          <p:cxnSp>
            <p:nvCxnSpPr>
              <p:cNvPr id="154" name="Прямая соединительная линия 153"/>
              <p:cNvCxnSpPr/>
              <p:nvPr/>
            </p:nvCxnSpPr>
            <p:spPr bwMode="auto">
              <a:xfrm>
                <a:off x="-854889" y="3828000"/>
                <a:ext cx="0" cy="61181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5" name="Группа 14"/>
          <p:cNvGrpSpPr/>
          <p:nvPr/>
        </p:nvGrpSpPr>
        <p:grpSpPr>
          <a:xfrm>
            <a:off x="179512" y="3057082"/>
            <a:ext cx="758175" cy="785239"/>
            <a:chOff x="264182" y="3057083"/>
            <a:chExt cx="711637" cy="761398"/>
          </a:xfrm>
        </p:grpSpPr>
        <p:pic>
          <p:nvPicPr>
            <p:cNvPr id="3074" name="Picture 2" descr="Z:\Новая папка\Паникаровская\РЕЧЬ\коробка\14_Сказки\Grossu_сказки\волк.jpg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82" y="3116452"/>
              <a:ext cx="702029" cy="702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5" name="Волна 154"/>
            <p:cNvSpPr/>
            <p:nvPr/>
          </p:nvSpPr>
          <p:spPr bwMode="auto">
            <a:xfrm rot="16200000">
              <a:off x="310824" y="3041608"/>
              <a:ext cx="649519" cy="680470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</p:grpSp>
      <p:pic>
        <p:nvPicPr>
          <p:cNvPr id="103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8903" y="375043"/>
            <a:ext cx="1173218" cy="6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96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3498" y="4417622"/>
            <a:ext cx="2818376" cy="200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80221" y="4144403"/>
            <a:ext cx="1575368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Буквы-трафареты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2681" y="1790224"/>
            <a:ext cx="3065134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Набор «Магнитные буквы» и бланки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239898" y="260648"/>
            <a:ext cx="60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j-lt"/>
              </a:rPr>
              <a:t>РЕЧЬ:ПЛЮС. </a:t>
            </a: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</a:rPr>
              <a:t>РЕЧЕВОЕ РАЗВИТИЕ В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ДЕТСКОМ САДУ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 bwMode="auto">
          <a:xfrm>
            <a:off x="1" y="1289948"/>
            <a:ext cx="7269811" cy="342000"/>
          </a:xfrm>
          <a:prstGeom prst="round2DiagRect">
            <a:avLst/>
          </a:prstGeom>
          <a:solidFill>
            <a:srgbClr val="00B0F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    ГРАМОТА. Знакомство с буквами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498157" y="4144403"/>
            <a:ext cx="1800045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Магнитный планшет</a:t>
            </a:r>
          </a:p>
        </p:txBody>
      </p:sp>
      <p:sp>
        <p:nvSpPr>
          <p:cNvPr id="50" name="Прямоугольник с двумя скругленными противолежащими углами 49"/>
          <p:cNvSpPr/>
          <p:nvPr/>
        </p:nvSpPr>
        <p:spPr bwMode="auto">
          <a:xfrm>
            <a:off x="239070" y="-747464"/>
            <a:ext cx="1440000" cy="468000"/>
          </a:xfrm>
          <a:prstGeom prst="round2DiagRect">
            <a:avLst/>
          </a:prstGeom>
          <a:solidFill>
            <a:srgbClr val="FF0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словарь</a:t>
            </a:r>
          </a:p>
        </p:txBody>
      </p:sp>
      <p:sp>
        <p:nvSpPr>
          <p:cNvPr id="53" name="Прямоугольник с двумя скругленными противолежащими углами 52"/>
          <p:cNvSpPr/>
          <p:nvPr/>
        </p:nvSpPr>
        <p:spPr bwMode="auto">
          <a:xfrm>
            <a:off x="1681720" y="-747464"/>
            <a:ext cx="1440000" cy="468000"/>
          </a:xfrm>
          <a:prstGeom prst="round2DiagRect">
            <a:avLst/>
          </a:prstGeom>
          <a:solidFill>
            <a:srgbClr val="FFC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грамматика</a:t>
            </a:r>
          </a:p>
        </p:txBody>
      </p:sp>
      <p:sp>
        <p:nvSpPr>
          <p:cNvPr id="56" name="Прямоугольник с двумя скругленными противолежащими углами 55"/>
          <p:cNvSpPr/>
          <p:nvPr/>
        </p:nvSpPr>
        <p:spPr bwMode="auto">
          <a:xfrm>
            <a:off x="3124370" y="-747464"/>
            <a:ext cx="1440000" cy="468000"/>
          </a:xfrm>
          <a:prstGeom prst="round2DiagRect">
            <a:avLst/>
          </a:prstGeom>
          <a:solidFill>
            <a:srgbClr val="FFFF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произношение</a:t>
            </a:r>
          </a:p>
        </p:txBody>
      </p:sp>
      <p:sp>
        <p:nvSpPr>
          <p:cNvPr id="60" name="Прямоугольник с двумя скругленными противолежащими углами 59"/>
          <p:cNvSpPr/>
          <p:nvPr/>
        </p:nvSpPr>
        <p:spPr bwMode="auto">
          <a:xfrm>
            <a:off x="4567020" y="-747464"/>
            <a:ext cx="1440000" cy="468000"/>
          </a:xfrm>
          <a:prstGeom prst="round2DiagRect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связная речь</a:t>
            </a: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 bwMode="auto">
          <a:xfrm>
            <a:off x="6009670" y="-747464"/>
            <a:ext cx="1440000" cy="468000"/>
          </a:xfrm>
          <a:prstGeom prst="round2DiagRect">
            <a:avLst/>
          </a:prstGeom>
          <a:solidFill>
            <a:srgbClr val="00B0F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грамота</a:t>
            </a:r>
          </a:p>
        </p:txBody>
      </p:sp>
      <p:sp>
        <p:nvSpPr>
          <p:cNvPr id="62" name="Овал 61"/>
          <p:cNvSpPr/>
          <p:nvPr/>
        </p:nvSpPr>
        <p:spPr>
          <a:xfrm flipH="1">
            <a:off x="4507125" y="-513833"/>
            <a:ext cx="109070" cy="1087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64" name="Овал 63"/>
          <p:cNvSpPr/>
          <p:nvPr/>
        </p:nvSpPr>
        <p:spPr>
          <a:xfrm flipH="1">
            <a:off x="7691191" y="-499112"/>
            <a:ext cx="109070" cy="10873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 bwMode="auto">
          <a:xfrm>
            <a:off x="7452320" y="-747464"/>
            <a:ext cx="1440000" cy="46800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книжная культура</a:t>
            </a:r>
          </a:p>
        </p:txBody>
      </p:sp>
      <p:pic>
        <p:nvPicPr>
          <p:cNvPr id="6160" name="Picture 16" descr="Z:\Новая папка\Паникаровская\РЕЧЬ\презентация\Links\буквы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850997"/>
            <a:ext cx="812749" cy="108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Z:\Новая папка\Паникаровская\РЕЧЬ\презентация\Links\буквытр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82" y="4523692"/>
            <a:ext cx="1159540" cy="145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Z:\Новая папка\Паникаровская\РЕЧЬ\презентация\Links\буквы3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960" y="3097851"/>
            <a:ext cx="982857" cy="101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56" y="2078854"/>
            <a:ext cx="2080159" cy="156102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68960"/>
            <a:ext cx="272111" cy="31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09" y="3068960"/>
            <a:ext cx="171059" cy="26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57" y="3075390"/>
            <a:ext cx="233233" cy="25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117">
            <a:off x="2754858" y="3100050"/>
            <a:ext cx="144016" cy="25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323655" y="4144403"/>
            <a:ext cx="3878241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Набор «Магнитные элементы букв» и бланки</a:t>
            </a:r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698" y="2060848"/>
            <a:ext cx="2085597" cy="156510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184" y="2201529"/>
            <a:ext cx="2072690" cy="155541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732" y="2337502"/>
            <a:ext cx="2080160" cy="156102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5" name="Овал 84"/>
          <p:cNvSpPr/>
          <p:nvPr/>
        </p:nvSpPr>
        <p:spPr bwMode="auto">
          <a:xfrm>
            <a:off x="5086849" y="4669367"/>
            <a:ext cx="109070" cy="108000"/>
          </a:xfrm>
          <a:prstGeom prst="ellipse">
            <a:avLst/>
          </a:prstGeom>
          <a:solidFill>
            <a:srgbClr val="0070C0"/>
          </a:solidFill>
          <a:ln w="63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90" name="Овал 89"/>
          <p:cNvSpPr/>
          <p:nvPr/>
        </p:nvSpPr>
        <p:spPr bwMode="auto">
          <a:xfrm>
            <a:off x="4616195" y="4869160"/>
            <a:ext cx="109070" cy="108000"/>
          </a:xfrm>
          <a:prstGeom prst="ellipse">
            <a:avLst/>
          </a:prstGeom>
          <a:solidFill>
            <a:srgbClr val="0070C0"/>
          </a:solidFill>
          <a:ln w="63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51" y="4586576"/>
            <a:ext cx="2034072" cy="150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183" y="4777367"/>
            <a:ext cx="1308537" cy="52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5" y="2146187"/>
            <a:ext cx="668123" cy="60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3265651"/>
            <a:ext cx="735578" cy="44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96" b="-708"/>
          <a:stretch/>
        </p:blipFill>
        <p:spPr bwMode="auto">
          <a:xfrm>
            <a:off x="770876" y="2736750"/>
            <a:ext cx="336429" cy="39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087" y="2686814"/>
            <a:ext cx="367789" cy="44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8903" y="375043"/>
            <a:ext cx="1173218" cy="6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1239898" y="260648"/>
            <a:ext cx="60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j-lt"/>
              </a:rPr>
              <a:t>РЕЧЬ:ПЛЮС. </a:t>
            </a: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</a:rPr>
              <a:t>РЕЧЕВОЕ РАЗВИТИЕ В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ДЕТСКОМ САДУ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 bwMode="auto">
          <a:xfrm>
            <a:off x="1" y="1289948"/>
            <a:ext cx="7269811" cy="342000"/>
          </a:xfrm>
          <a:prstGeom prst="round2DiagRect">
            <a:avLst/>
          </a:prstGeom>
          <a:solidFill>
            <a:srgbClr val="00B0F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    ГРАМОТА. Знакомство с буквами. «Детская типография»</a:t>
            </a:r>
          </a:p>
        </p:txBody>
      </p:sp>
      <p:sp>
        <p:nvSpPr>
          <p:cNvPr id="74" name="Прямоугольник с двумя скругленными противолежащими углами 73"/>
          <p:cNvSpPr/>
          <p:nvPr/>
        </p:nvSpPr>
        <p:spPr bwMode="auto">
          <a:xfrm>
            <a:off x="239070" y="-747464"/>
            <a:ext cx="1440000" cy="468000"/>
          </a:xfrm>
          <a:prstGeom prst="round2DiagRect">
            <a:avLst/>
          </a:prstGeom>
          <a:solidFill>
            <a:srgbClr val="FF0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словарь</a:t>
            </a:r>
          </a:p>
        </p:txBody>
      </p:sp>
      <p:sp>
        <p:nvSpPr>
          <p:cNvPr id="75" name="Прямоугольник с двумя скругленными противолежащими углами 74"/>
          <p:cNvSpPr/>
          <p:nvPr/>
        </p:nvSpPr>
        <p:spPr bwMode="auto">
          <a:xfrm>
            <a:off x="1681720" y="-747464"/>
            <a:ext cx="1440000" cy="468000"/>
          </a:xfrm>
          <a:prstGeom prst="round2DiagRect">
            <a:avLst/>
          </a:prstGeom>
          <a:solidFill>
            <a:srgbClr val="FFC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грамматика</a:t>
            </a:r>
          </a:p>
        </p:txBody>
      </p:sp>
      <p:sp>
        <p:nvSpPr>
          <p:cNvPr id="76" name="Прямоугольник с двумя скругленными противолежащими углами 75"/>
          <p:cNvSpPr/>
          <p:nvPr/>
        </p:nvSpPr>
        <p:spPr bwMode="auto">
          <a:xfrm>
            <a:off x="3124370" y="-747464"/>
            <a:ext cx="1440000" cy="468000"/>
          </a:xfrm>
          <a:prstGeom prst="round2DiagRect">
            <a:avLst/>
          </a:prstGeom>
          <a:solidFill>
            <a:srgbClr val="FFFF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произношение</a:t>
            </a:r>
          </a:p>
        </p:txBody>
      </p:sp>
      <p:sp>
        <p:nvSpPr>
          <p:cNvPr id="77" name="Прямоугольник с двумя скругленными противолежащими углами 76"/>
          <p:cNvSpPr/>
          <p:nvPr/>
        </p:nvSpPr>
        <p:spPr bwMode="auto">
          <a:xfrm>
            <a:off x="4567020" y="-747464"/>
            <a:ext cx="1440000" cy="468000"/>
          </a:xfrm>
          <a:prstGeom prst="round2DiagRect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связная речь</a:t>
            </a:r>
          </a:p>
        </p:txBody>
      </p:sp>
      <p:sp>
        <p:nvSpPr>
          <p:cNvPr id="78" name="Прямоугольник с двумя скругленными противолежащими углами 77"/>
          <p:cNvSpPr/>
          <p:nvPr/>
        </p:nvSpPr>
        <p:spPr bwMode="auto">
          <a:xfrm>
            <a:off x="6009670" y="-747464"/>
            <a:ext cx="1440000" cy="468000"/>
          </a:xfrm>
          <a:prstGeom prst="round2DiagRect">
            <a:avLst/>
          </a:prstGeom>
          <a:solidFill>
            <a:srgbClr val="00B0F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грамота</a:t>
            </a:r>
          </a:p>
        </p:txBody>
      </p:sp>
      <p:sp>
        <p:nvSpPr>
          <p:cNvPr id="79" name="Овал 78"/>
          <p:cNvSpPr/>
          <p:nvPr/>
        </p:nvSpPr>
        <p:spPr>
          <a:xfrm flipH="1">
            <a:off x="4507125" y="-513833"/>
            <a:ext cx="109070" cy="1087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80" name="Овал 79"/>
          <p:cNvSpPr/>
          <p:nvPr/>
        </p:nvSpPr>
        <p:spPr>
          <a:xfrm flipH="1">
            <a:off x="7691191" y="-499112"/>
            <a:ext cx="109070" cy="10873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81" name="Прямоугольник с двумя скругленными противолежащими углами 80"/>
          <p:cNvSpPr/>
          <p:nvPr/>
        </p:nvSpPr>
        <p:spPr bwMode="auto">
          <a:xfrm>
            <a:off x="7452320" y="-747464"/>
            <a:ext cx="1440000" cy="46800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книжная культура</a:t>
            </a:r>
          </a:p>
        </p:txBody>
      </p:sp>
      <p:pic>
        <p:nvPicPr>
          <p:cNvPr id="5124" name="Picture 4" descr="Z:\Новая папка\Паникаровская\РЕЧЬ\презентация\Links\Тетрадь 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94" y="4636036"/>
            <a:ext cx="2209737" cy="158272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Z:\Новая папка\Паникаровская\РЕЧЬ\презентация\Links\cover_тетрадки_типог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27889" y="4247706"/>
            <a:ext cx="1118539" cy="160230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:\Новая папка\Паникаровская\РЕЧЬ\презентация\Links\коробка_типогр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025" y="1706898"/>
            <a:ext cx="3135390" cy="212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 bwMode="auto">
          <a:xfrm>
            <a:off x="5518051" y="676146"/>
            <a:ext cx="1503292" cy="1500456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51520" y="3861048"/>
            <a:ext cx="1473480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Рабочая тетрадь</a:t>
            </a:r>
          </a:p>
        </p:txBody>
      </p:sp>
      <p:pic>
        <p:nvPicPr>
          <p:cNvPr id="5123" name="Picture 3" descr="Z:\Новая папка\Паникаровская\РЕЧЬ\презентация\Links\штапм2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7145" y="948371"/>
            <a:ext cx="1285104" cy="95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Box 113"/>
          <p:cNvSpPr txBox="1"/>
          <p:nvPr/>
        </p:nvSpPr>
        <p:spPr>
          <a:xfrm>
            <a:off x="4981462" y="2132856"/>
            <a:ext cx="2052165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Бланки для типографии</a:t>
            </a:r>
          </a:p>
        </p:txBody>
      </p:sp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936" y="3841823"/>
            <a:ext cx="972175" cy="64784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6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197" y="3829307"/>
            <a:ext cx="972175" cy="64784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7" name="Picture 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066" y="3130113"/>
            <a:ext cx="972175" cy="64784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8" name="Picture 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329" y="3130113"/>
            <a:ext cx="972175" cy="64784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9" name="Picture 8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328" y="3826874"/>
            <a:ext cx="972175" cy="64784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0" name="Picture 9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07" y="3130113"/>
            <a:ext cx="972173" cy="64784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197" y="3130113"/>
            <a:ext cx="972175" cy="64784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" name="Picture 4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065" y="3826874"/>
            <a:ext cx="972176" cy="64784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3" name="Picture 1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936" y="3130113"/>
            <a:ext cx="972174" cy="64784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4" name="Picture 2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926" y="4567964"/>
            <a:ext cx="971578" cy="64744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5" name="Picture 2" descr="Z:\Новая папка\Паникаровская\РЕЧЬ\презентация\Links\cover_тетрадки_типог2_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961" y="2132856"/>
            <a:ext cx="93027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5-конечная звезда 125"/>
          <p:cNvSpPr>
            <a:spLocks noChangeAspect="1"/>
          </p:cNvSpPr>
          <p:nvPr/>
        </p:nvSpPr>
        <p:spPr bwMode="auto">
          <a:xfrm>
            <a:off x="4992314" y="2924944"/>
            <a:ext cx="166342" cy="154800"/>
          </a:xfrm>
          <a:prstGeom prst="star5">
            <a:avLst/>
          </a:prstGeom>
          <a:solidFill>
            <a:srgbClr val="FFCF01"/>
          </a:solidFill>
          <a:ln w="6350" cap="flat" cmpd="sng" algn="ctr">
            <a:solidFill>
              <a:srgbClr val="FFED0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27" name="5-конечная звезда 126"/>
          <p:cNvSpPr>
            <a:spLocks noChangeAspect="1"/>
          </p:cNvSpPr>
          <p:nvPr/>
        </p:nvSpPr>
        <p:spPr bwMode="auto">
          <a:xfrm>
            <a:off x="5193108" y="2924944"/>
            <a:ext cx="166342" cy="154800"/>
          </a:xfrm>
          <a:prstGeom prst="star5">
            <a:avLst/>
          </a:prstGeom>
          <a:solidFill>
            <a:srgbClr val="FFCF01"/>
          </a:solidFill>
          <a:ln w="6350" cap="flat" cmpd="sng" algn="ctr">
            <a:solidFill>
              <a:srgbClr val="FFED0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28" name="5-конечная звезда 127"/>
          <p:cNvSpPr>
            <a:spLocks noChangeAspect="1"/>
          </p:cNvSpPr>
          <p:nvPr/>
        </p:nvSpPr>
        <p:spPr bwMode="auto">
          <a:xfrm>
            <a:off x="3925621" y="2924944"/>
            <a:ext cx="166342" cy="154800"/>
          </a:xfrm>
          <a:prstGeom prst="star5">
            <a:avLst/>
          </a:prstGeom>
          <a:solidFill>
            <a:srgbClr val="FFCF01"/>
          </a:solidFill>
          <a:ln w="6350" cap="flat" cmpd="sng" algn="ctr">
            <a:solidFill>
              <a:srgbClr val="FFED0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29" name="5-конечная звезда 128"/>
          <p:cNvSpPr>
            <a:spLocks noChangeAspect="1"/>
          </p:cNvSpPr>
          <p:nvPr/>
        </p:nvSpPr>
        <p:spPr bwMode="auto">
          <a:xfrm>
            <a:off x="6016701" y="2924944"/>
            <a:ext cx="166342" cy="154800"/>
          </a:xfrm>
          <a:prstGeom prst="star5">
            <a:avLst/>
          </a:prstGeom>
          <a:solidFill>
            <a:srgbClr val="FFCF01"/>
          </a:solidFill>
          <a:ln w="6350" cap="flat" cmpd="sng" algn="ctr">
            <a:solidFill>
              <a:srgbClr val="FFED0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30" name="5-конечная звезда 129"/>
          <p:cNvSpPr>
            <a:spLocks noChangeAspect="1"/>
          </p:cNvSpPr>
          <p:nvPr/>
        </p:nvSpPr>
        <p:spPr bwMode="auto">
          <a:xfrm>
            <a:off x="6217495" y="2924944"/>
            <a:ext cx="166342" cy="154800"/>
          </a:xfrm>
          <a:prstGeom prst="star5">
            <a:avLst/>
          </a:prstGeom>
          <a:solidFill>
            <a:srgbClr val="FFCF01"/>
          </a:solidFill>
          <a:ln w="6350" cap="flat" cmpd="sng" algn="ctr">
            <a:solidFill>
              <a:srgbClr val="FFED0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31" name="5-конечная звезда 130"/>
          <p:cNvSpPr>
            <a:spLocks noChangeAspect="1"/>
          </p:cNvSpPr>
          <p:nvPr/>
        </p:nvSpPr>
        <p:spPr bwMode="auto">
          <a:xfrm>
            <a:off x="6418289" y="2924944"/>
            <a:ext cx="166342" cy="154800"/>
          </a:xfrm>
          <a:prstGeom prst="star5">
            <a:avLst/>
          </a:prstGeom>
          <a:solidFill>
            <a:srgbClr val="FFCF01"/>
          </a:solidFill>
          <a:ln w="6350" cap="flat" cmpd="sng" algn="ctr">
            <a:solidFill>
              <a:srgbClr val="FFED0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32" name="5-конечная звезда 131"/>
          <p:cNvSpPr>
            <a:spLocks noChangeAspect="1"/>
          </p:cNvSpPr>
          <p:nvPr/>
        </p:nvSpPr>
        <p:spPr bwMode="auto">
          <a:xfrm>
            <a:off x="7053757" y="2924944"/>
            <a:ext cx="166342" cy="154800"/>
          </a:xfrm>
          <a:prstGeom prst="star5">
            <a:avLst/>
          </a:prstGeom>
          <a:solidFill>
            <a:srgbClr val="FFCF01"/>
          </a:solidFill>
          <a:ln w="6350" cap="flat" cmpd="sng" algn="ctr">
            <a:solidFill>
              <a:srgbClr val="FFED0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33" name="5-конечная звезда 132"/>
          <p:cNvSpPr>
            <a:spLocks noChangeAspect="1"/>
          </p:cNvSpPr>
          <p:nvPr/>
        </p:nvSpPr>
        <p:spPr bwMode="auto">
          <a:xfrm>
            <a:off x="7254551" y="2924944"/>
            <a:ext cx="166342" cy="154800"/>
          </a:xfrm>
          <a:prstGeom prst="star5">
            <a:avLst/>
          </a:prstGeom>
          <a:solidFill>
            <a:srgbClr val="FFCF01"/>
          </a:solidFill>
          <a:ln w="6350" cap="flat" cmpd="sng" algn="ctr">
            <a:solidFill>
              <a:srgbClr val="FFED0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34" name="5-конечная звезда 133"/>
          <p:cNvSpPr>
            <a:spLocks noChangeAspect="1"/>
          </p:cNvSpPr>
          <p:nvPr/>
        </p:nvSpPr>
        <p:spPr bwMode="auto">
          <a:xfrm>
            <a:off x="7455345" y="2924944"/>
            <a:ext cx="166342" cy="154800"/>
          </a:xfrm>
          <a:prstGeom prst="star5">
            <a:avLst/>
          </a:prstGeom>
          <a:solidFill>
            <a:srgbClr val="FFCF01"/>
          </a:solidFill>
          <a:ln w="6350" cap="flat" cmpd="sng" algn="ctr">
            <a:solidFill>
              <a:srgbClr val="FFED0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35" name="5-конечная звезда 134"/>
          <p:cNvSpPr>
            <a:spLocks noChangeAspect="1"/>
          </p:cNvSpPr>
          <p:nvPr/>
        </p:nvSpPr>
        <p:spPr bwMode="auto">
          <a:xfrm>
            <a:off x="7656139" y="2924944"/>
            <a:ext cx="166342" cy="154800"/>
          </a:xfrm>
          <a:prstGeom prst="star5">
            <a:avLst/>
          </a:prstGeom>
          <a:solidFill>
            <a:srgbClr val="FFCF01"/>
          </a:solidFill>
          <a:ln w="6350" cap="flat" cmpd="sng" algn="ctr">
            <a:solidFill>
              <a:srgbClr val="FFED0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36" name="5-конечная звезда 135"/>
          <p:cNvSpPr>
            <a:spLocks noChangeAspect="1"/>
          </p:cNvSpPr>
          <p:nvPr/>
        </p:nvSpPr>
        <p:spPr bwMode="auto">
          <a:xfrm>
            <a:off x="8103959" y="2924944"/>
            <a:ext cx="166342" cy="154800"/>
          </a:xfrm>
          <a:prstGeom prst="star5">
            <a:avLst/>
          </a:prstGeom>
          <a:solidFill>
            <a:srgbClr val="FFCF01"/>
          </a:solidFill>
          <a:ln w="6350" cap="flat" cmpd="sng" algn="ctr">
            <a:solidFill>
              <a:srgbClr val="FFED0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37" name="5-конечная звезда 136"/>
          <p:cNvSpPr>
            <a:spLocks noChangeAspect="1"/>
          </p:cNvSpPr>
          <p:nvPr/>
        </p:nvSpPr>
        <p:spPr bwMode="auto">
          <a:xfrm>
            <a:off x="8304753" y="2924944"/>
            <a:ext cx="166342" cy="154800"/>
          </a:xfrm>
          <a:prstGeom prst="star5">
            <a:avLst/>
          </a:prstGeom>
          <a:solidFill>
            <a:srgbClr val="FFCF01"/>
          </a:solidFill>
          <a:ln w="6350" cap="flat" cmpd="sng" algn="ctr">
            <a:solidFill>
              <a:srgbClr val="FFED0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38" name="5-конечная звезда 137"/>
          <p:cNvSpPr>
            <a:spLocks noChangeAspect="1"/>
          </p:cNvSpPr>
          <p:nvPr/>
        </p:nvSpPr>
        <p:spPr bwMode="auto">
          <a:xfrm>
            <a:off x="8505547" y="2924944"/>
            <a:ext cx="166342" cy="154800"/>
          </a:xfrm>
          <a:prstGeom prst="star5">
            <a:avLst/>
          </a:prstGeom>
          <a:solidFill>
            <a:srgbClr val="FFCF01"/>
          </a:solidFill>
          <a:ln w="6350" cap="flat" cmpd="sng" algn="ctr">
            <a:solidFill>
              <a:srgbClr val="FFED0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39" name="5-конечная звезда 138"/>
          <p:cNvSpPr>
            <a:spLocks noChangeAspect="1"/>
          </p:cNvSpPr>
          <p:nvPr/>
        </p:nvSpPr>
        <p:spPr bwMode="auto">
          <a:xfrm>
            <a:off x="8706341" y="2924944"/>
            <a:ext cx="166342" cy="154800"/>
          </a:xfrm>
          <a:prstGeom prst="star5">
            <a:avLst/>
          </a:prstGeom>
          <a:solidFill>
            <a:srgbClr val="FFCF01"/>
          </a:solidFill>
          <a:ln w="6350" cap="flat" cmpd="sng" algn="ctr">
            <a:solidFill>
              <a:srgbClr val="FFED0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140" name="5-конечная звезда 139"/>
          <p:cNvSpPr>
            <a:spLocks noChangeAspect="1"/>
          </p:cNvSpPr>
          <p:nvPr/>
        </p:nvSpPr>
        <p:spPr bwMode="auto">
          <a:xfrm>
            <a:off x="8907134" y="2924944"/>
            <a:ext cx="166342" cy="154800"/>
          </a:xfrm>
          <a:prstGeom prst="star5">
            <a:avLst/>
          </a:prstGeom>
          <a:solidFill>
            <a:srgbClr val="FFCF01"/>
          </a:solidFill>
          <a:ln w="6350" cap="flat" cmpd="sng" algn="ctr">
            <a:solidFill>
              <a:srgbClr val="FFED0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pic>
        <p:nvPicPr>
          <p:cNvPr id="141" name="Picture 3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108" y="4565798"/>
            <a:ext cx="972408" cy="648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2" name="Picture 9"/>
          <p:cNvPicPr>
            <a:picLocks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012" y="5868263"/>
            <a:ext cx="421200" cy="349200"/>
          </a:xfrm>
          <a:prstGeom prst="hexagon">
            <a:avLst>
              <a:gd name="adj" fmla="val 33979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17" descr="X:\Новая папка\Паникаровская\РЕЧЬ\презентация\Без имени-9.png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712" y="5631198"/>
            <a:ext cx="418056" cy="3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4" descr="Z:\Новая папка\Паникаровская\РЕЧЬ\презентация\Links\д2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564" y="6171708"/>
            <a:ext cx="419650" cy="35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5" descr="Z:\Новая папка\Паникаровская\РЕЧЬ\презентация\Links\д1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04" y="6112515"/>
            <a:ext cx="419650" cy="35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6" descr="X:\Новая папка\Паникаровская\РЕЧЬ\презентация\Без имени-12.png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775" y="5589240"/>
            <a:ext cx="418056" cy="3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TextBox 146"/>
          <p:cNvSpPr txBox="1"/>
          <p:nvPr/>
        </p:nvSpPr>
        <p:spPr>
          <a:xfrm>
            <a:off x="4981462" y="2357865"/>
            <a:ext cx="1813253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+mn-lt"/>
              </a:rPr>
              <a:t>тематические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+mn-lt"/>
              </a:rPr>
              <a:t>5 уровней сложности</a:t>
            </a:r>
          </a:p>
        </p:txBody>
      </p:sp>
      <p:pic>
        <p:nvPicPr>
          <p:cNvPr id="148" name="Рисунок 147"/>
          <p:cNvPicPr/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85" y="5378662"/>
            <a:ext cx="997200" cy="1328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9" name="TextBox 148"/>
          <p:cNvSpPr txBox="1"/>
          <p:nvPr/>
        </p:nvSpPr>
        <p:spPr>
          <a:xfrm>
            <a:off x="3885904" y="4809149"/>
            <a:ext cx="2915285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+mn-lt"/>
              </a:rPr>
              <a:t>Мини-постеры тематические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+mn-lt"/>
              </a:rPr>
              <a:t>(по карточкам «Слова-обобщения»)</a:t>
            </a:r>
          </a:p>
        </p:txBody>
      </p:sp>
      <p:pic>
        <p:nvPicPr>
          <p:cNvPr id="55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8903" y="375043"/>
            <a:ext cx="1173218" cy="6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58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5436097" y="2436236"/>
            <a:ext cx="2556095" cy="192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1008" y="2429333"/>
            <a:ext cx="2075528" cy="1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544" y="4272804"/>
            <a:ext cx="1764907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Набор «Трафареты»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96520" y="5177676"/>
            <a:ext cx="3312208" cy="69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Самодельные книжки, газеты, журналы, открытки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+mn-lt"/>
              </a:rPr>
            </a:b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материал на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CD</a:t>
            </a:r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pic>
        <p:nvPicPr>
          <p:cNvPr id="1032" name="Picture 8" descr="X:\Новая папка\Паникаровская\РЕЧЬ\презентация\Трафареты 2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3" y="4833264"/>
            <a:ext cx="777815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X:\Новая папка\Паникаровская\РЕЧЬ\презентация\Трафареты 4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3" y="4636865"/>
            <a:ext cx="777815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X:\Новая папка\Паникаровская\РЕЧЬ\презентация\Трафареты 5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87" y="4833264"/>
            <a:ext cx="777815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1239898" y="260648"/>
            <a:ext cx="60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j-lt"/>
              </a:rPr>
              <a:t>РЕЧЬ:ПЛЮС. </a:t>
            </a: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</a:rPr>
              <a:t>РЕЧЕВОЕ РАЗВИТИЕ В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ДЕТСКОМ САДУ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 bwMode="auto">
          <a:xfrm>
            <a:off x="1" y="1289948"/>
            <a:ext cx="7269811" cy="342000"/>
          </a:xfrm>
          <a:prstGeom prst="round2DiagRect">
            <a:avLst/>
          </a:prstGeom>
          <a:solidFill>
            <a:srgbClr val="00B0F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    ГРАМОТА. Подготовка к письму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9446" y="1989773"/>
            <a:ext cx="2621743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Магнитные элементы + бланки</a:t>
            </a:r>
          </a:p>
          <a:p>
            <a:endParaRPr lang="ru-RU" sz="1400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9" name="Прямоугольник с двумя скругленными противолежащими углами 58"/>
          <p:cNvSpPr/>
          <p:nvPr/>
        </p:nvSpPr>
        <p:spPr bwMode="auto">
          <a:xfrm>
            <a:off x="239070" y="-747464"/>
            <a:ext cx="1440000" cy="468000"/>
          </a:xfrm>
          <a:prstGeom prst="round2DiagRect">
            <a:avLst/>
          </a:prstGeom>
          <a:solidFill>
            <a:srgbClr val="FF0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словарь</a:t>
            </a:r>
          </a:p>
        </p:txBody>
      </p:sp>
      <p:sp>
        <p:nvSpPr>
          <p:cNvPr id="60" name="Прямоугольник с двумя скругленными противолежащими углами 59"/>
          <p:cNvSpPr/>
          <p:nvPr/>
        </p:nvSpPr>
        <p:spPr bwMode="auto">
          <a:xfrm>
            <a:off x="1681720" y="-747464"/>
            <a:ext cx="1440000" cy="468000"/>
          </a:xfrm>
          <a:prstGeom prst="round2DiagRect">
            <a:avLst/>
          </a:prstGeom>
          <a:solidFill>
            <a:srgbClr val="FFC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грамматика</a:t>
            </a: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 bwMode="auto">
          <a:xfrm>
            <a:off x="3124370" y="-747464"/>
            <a:ext cx="1440000" cy="468000"/>
          </a:xfrm>
          <a:prstGeom prst="round2DiagRect">
            <a:avLst/>
          </a:prstGeom>
          <a:solidFill>
            <a:srgbClr val="FFFF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произношение</a:t>
            </a:r>
          </a:p>
        </p:txBody>
      </p:sp>
      <p:sp>
        <p:nvSpPr>
          <p:cNvPr id="62" name="Прямоугольник с двумя скругленными противолежащими углами 61"/>
          <p:cNvSpPr/>
          <p:nvPr/>
        </p:nvSpPr>
        <p:spPr bwMode="auto">
          <a:xfrm>
            <a:off x="4567020" y="-747464"/>
            <a:ext cx="1440000" cy="468000"/>
          </a:xfrm>
          <a:prstGeom prst="round2DiagRect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связная речь</a:t>
            </a: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 bwMode="auto">
          <a:xfrm>
            <a:off x="6009670" y="-747464"/>
            <a:ext cx="1440000" cy="468000"/>
          </a:xfrm>
          <a:prstGeom prst="round2DiagRect">
            <a:avLst/>
          </a:prstGeom>
          <a:solidFill>
            <a:srgbClr val="00B0F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грамота</a:t>
            </a:r>
          </a:p>
        </p:txBody>
      </p:sp>
      <p:sp>
        <p:nvSpPr>
          <p:cNvPr id="65" name="Овал 64"/>
          <p:cNvSpPr/>
          <p:nvPr/>
        </p:nvSpPr>
        <p:spPr>
          <a:xfrm flipH="1">
            <a:off x="4507125" y="-513833"/>
            <a:ext cx="109070" cy="1087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66" name="Овал 65"/>
          <p:cNvSpPr/>
          <p:nvPr/>
        </p:nvSpPr>
        <p:spPr>
          <a:xfrm flipH="1">
            <a:off x="7691191" y="-499112"/>
            <a:ext cx="109070" cy="10873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 bwMode="auto">
          <a:xfrm>
            <a:off x="7452320" y="-747464"/>
            <a:ext cx="1440000" cy="46800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книжная культура</a:t>
            </a:r>
          </a:p>
        </p:txBody>
      </p:sp>
      <p:pic>
        <p:nvPicPr>
          <p:cNvPr id="4099" name="Picture 3" descr="Z:\Новая папка\Паникаровская\РЕЧЬ\презентация\Links\буквы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97" y="7010269"/>
            <a:ext cx="1946821" cy="17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5436096" y="1988840"/>
            <a:ext cx="1840119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Магнитный планшет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-2443752" y="3701149"/>
            <a:ext cx="1949526" cy="1496704"/>
            <a:chOff x="1681720" y="2314724"/>
            <a:chExt cx="4545901" cy="334652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478" y="2982401"/>
              <a:ext cx="609143" cy="349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4808" y="3267719"/>
              <a:ext cx="613400" cy="352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1720" y="2314724"/>
              <a:ext cx="4459455" cy="3346524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1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59615" y="2776961"/>
              <a:ext cx="229839" cy="981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14933" y="2776961"/>
              <a:ext cx="229839" cy="981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07702" y="2776961"/>
              <a:ext cx="229839" cy="981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63020" y="2776961"/>
              <a:ext cx="229839" cy="981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200000">
              <a:off x="2902516" y="3392851"/>
              <a:ext cx="438408" cy="21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200000">
              <a:off x="3060379" y="3398926"/>
              <a:ext cx="438408" cy="21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200000">
              <a:off x="3306469" y="3455642"/>
              <a:ext cx="324975" cy="21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2166146" y="3726098"/>
              <a:ext cx="229839" cy="981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16672" y="4511145"/>
              <a:ext cx="229839" cy="981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200000">
              <a:off x="2094513" y="5146913"/>
              <a:ext cx="438408" cy="21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77863" y="4542722"/>
              <a:ext cx="229839" cy="981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200000">
              <a:off x="2594269" y="5164813"/>
              <a:ext cx="438408" cy="21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200000">
              <a:off x="2871775" y="5238434"/>
              <a:ext cx="324975" cy="21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2863279" y="3402467"/>
              <a:ext cx="229839" cy="981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5404" y="3956738"/>
              <a:ext cx="438408" cy="21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15283" y="4790361"/>
              <a:ext cx="324975" cy="21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99395" y="4124775"/>
              <a:ext cx="324975" cy="21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3" descr="Z:\Новая папка\Паникаровская\РЕЧЬ\презентация\Links\буквы4.png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00363" y="4542722"/>
              <a:ext cx="229839" cy="981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X:\Новая папка\Паникаровская\РЕЧЬ\презентация\Трафареты .pn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667" y="4634557"/>
            <a:ext cx="777814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X:\Новая папка\Паникаровская\РЕЧЬ\презентация\Трафареты 3.pn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771" y="4833264"/>
            <a:ext cx="777815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Овал 93"/>
          <p:cNvSpPr/>
          <p:nvPr/>
        </p:nvSpPr>
        <p:spPr bwMode="auto">
          <a:xfrm>
            <a:off x="7630807" y="2627773"/>
            <a:ext cx="109070" cy="108000"/>
          </a:xfrm>
          <a:prstGeom prst="ellipse">
            <a:avLst/>
          </a:prstGeom>
          <a:solidFill>
            <a:srgbClr val="0070C0"/>
          </a:solidFill>
          <a:ln w="63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pic>
        <p:nvPicPr>
          <p:cNvPr id="103" name="Picture 2" descr="Z:\Новая папка\Паникаровская\РЕЧЬ\презентация\Links\буквы3.png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1401" y="1916687"/>
            <a:ext cx="817041" cy="8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2">
            <a:off x="6107118" y="2761824"/>
            <a:ext cx="2034072" cy="150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Овал 101"/>
          <p:cNvSpPr/>
          <p:nvPr/>
        </p:nvSpPr>
        <p:spPr bwMode="auto">
          <a:xfrm>
            <a:off x="6204193" y="2740136"/>
            <a:ext cx="109070" cy="108000"/>
          </a:xfrm>
          <a:prstGeom prst="ellipse">
            <a:avLst/>
          </a:prstGeom>
          <a:solidFill>
            <a:srgbClr val="0070C0"/>
          </a:solidFill>
          <a:ln w="63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23" y="2705022"/>
            <a:ext cx="2074219" cy="151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909" y="2443712"/>
            <a:ext cx="556654" cy="52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908" y="2966332"/>
            <a:ext cx="731989" cy="52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8903" y="375043"/>
            <a:ext cx="1173218" cy="6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1239898" y="260648"/>
            <a:ext cx="60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j-lt"/>
              </a:rPr>
              <a:t>РЕЧЬ:ПЛЮС. </a:t>
            </a: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</a:rPr>
              <a:t>РЕЧЕВОЕ РАЗВИТИЕ В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ДЕТСКОМ САДУ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 bwMode="auto">
          <a:xfrm>
            <a:off x="1" y="1289948"/>
            <a:ext cx="7269811" cy="3420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    КНИЖНАЯ КУЛЬТУРА. ДЕТСКАЯ ЛИТЕРАТУРА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67544" y="3167737"/>
            <a:ext cx="3734548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МАТЕРИАЛЫ ДЛЯ ДЕТСКИХ ПЕЧАТНЫХ РАБОТ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67544" y="3512902"/>
            <a:ext cx="1819857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Набор «Типография»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 bwMode="auto">
          <a:xfrm>
            <a:off x="239070" y="-747464"/>
            <a:ext cx="1440000" cy="468000"/>
          </a:xfrm>
          <a:prstGeom prst="round2DiagRect">
            <a:avLst/>
          </a:prstGeom>
          <a:solidFill>
            <a:srgbClr val="FF0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словарь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 bwMode="auto">
          <a:xfrm>
            <a:off x="1681720" y="-747464"/>
            <a:ext cx="1440000" cy="468000"/>
          </a:xfrm>
          <a:prstGeom prst="round2DiagRect">
            <a:avLst/>
          </a:prstGeom>
          <a:solidFill>
            <a:srgbClr val="FFC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грамматика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 bwMode="auto">
          <a:xfrm>
            <a:off x="3124370" y="-747464"/>
            <a:ext cx="1440000" cy="468000"/>
          </a:xfrm>
          <a:prstGeom prst="round2DiagRect">
            <a:avLst/>
          </a:prstGeom>
          <a:solidFill>
            <a:srgbClr val="FFFF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произношение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 bwMode="auto">
          <a:xfrm>
            <a:off x="4567020" y="-747464"/>
            <a:ext cx="1440000" cy="468000"/>
          </a:xfrm>
          <a:prstGeom prst="round2DiagRect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связная речь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 bwMode="auto">
          <a:xfrm>
            <a:off x="6009670" y="-747464"/>
            <a:ext cx="1440000" cy="468000"/>
          </a:xfrm>
          <a:prstGeom prst="round2DiagRect">
            <a:avLst/>
          </a:prstGeom>
          <a:solidFill>
            <a:srgbClr val="00B0F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грамота</a:t>
            </a:r>
          </a:p>
        </p:txBody>
      </p:sp>
      <p:sp>
        <p:nvSpPr>
          <p:cNvPr id="14" name="Овал 13"/>
          <p:cNvSpPr/>
          <p:nvPr/>
        </p:nvSpPr>
        <p:spPr>
          <a:xfrm flipH="1">
            <a:off x="4507125" y="-513833"/>
            <a:ext cx="109070" cy="1087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5" name="Овал 14"/>
          <p:cNvSpPr/>
          <p:nvPr/>
        </p:nvSpPr>
        <p:spPr>
          <a:xfrm flipH="1">
            <a:off x="7691191" y="-499112"/>
            <a:ext cx="109070" cy="10873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 bwMode="auto">
          <a:xfrm>
            <a:off x="7452320" y="-747464"/>
            <a:ext cx="1440000" cy="46800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Times New Roman" charset="0"/>
              <a:buNone/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ＭＳ Ｐゴシック" charset="0"/>
                <a:cs typeface="Arial Unicode MS" charset="0"/>
              </a:rPr>
              <a:t>книжная культура</a:t>
            </a:r>
          </a:p>
        </p:txBody>
      </p:sp>
      <p:pic>
        <p:nvPicPr>
          <p:cNvPr id="20" name="Picture 6" descr="Z:\Новая папка\Паникаровская\РЕЧЬ\презентация\Links\коробка_типогр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490" y="3949091"/>
            <a:ext cx="3135390" cy="212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Z:\Новая папка\Паникаровская\РЕЧЬ\презентация\Links\штапм2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1760" y="3857300"/>
            <a:ext cx="793146" cy="59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657633" y="5354190"/>
            <a:ext cx="3210750" cy="117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Заготовки для самодельных книг, </a:t>
            </a:r>
            <a:br>
              <a:rPr lang="ru-RU" sz="14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журналов, газет (материал на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CD</a:t>
            </a:r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Заготовки для презентации </a:t>
            </a:r>
            <a:br>
              <a:rPr lang="ru-RU" sz="14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«История появления книги</a:t>
            </a:r>
            <a:r>
              <a:rPr lang="ru-RU" sz="1400" b="1" dirty="0">
                <a:solidFill>
                  <a:schemeClr val="tx1"/>
                </a:solidFill>
                <a:latin typeface="+mn-lt"/>
              </a:rPr>
              <a:t>» (материал на 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CD</a:t>
            </a:r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57633" y="3514250"/>
            <a:ext cx="1764907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Набор «Трафареты»</a:t>
            </a:r>
          </a:p>
        </p:txBody>
      </p:sp>
      <p:pic>
        <p:nvPicPr>
          <p:cNvPr id="30" name="Picture 17" descr="Z:\Новая папка\Паникаровская\РЕЧЬ\презентация\Links\буквытр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175" y="3884034"/>
            <a:ext cx="772834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X:\Новая папка\Паникаровская\РЕЧЬ\презентация\Трафареты 2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057" y="4094158"/>
            <a:ext cx="777815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X:\Новая папка\Паникаровская\РЕЧЬ\презентация\Трафареты 4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97" y="3897759"/>
            <a:ext cx="777815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X:\Новая папка\Паникаровская\РЕЧЬ\презентация\Трафареты 5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341" y="4094158"/>
            <a:ext cx="777815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X:\Новая папка\Паникаровская\РЕЧЬ\презентация\Трафареты 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422" y="3884034"/>
            <a:ext cx="777814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X:\Новая папка\Паникаровская\РЕЧЬ\презентация\Трафареты 3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175" y="4094158"/>
            <a:ext cx="777815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54268" y="1757517"/>
            <a:ext cx="1450269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+mn-lt"/>
              </a:rPr>
              <a:t>Пазлы «Сказки»</a:t>
            </a:r>
          </a:p>
        </p:txBody>
      </p:sp>
      <p:pic>
        <p:nvPicPr>
          <p:cNvPr id="31" name="Picture 3" descr="X:\Новая папка\Паникаровская\РЕЧЬ\презентация\Для презентации_новое\Пазлы_сказки.jpg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599" y="8253536"/>
            <a:ext cx="1467007" cy="76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X:\Новая папка\Паникаровская\РЕЧЬ\презентация\Для презентации_новое\Пазлы_сказки2.jp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3606" y="8251374"/>
            <a:ext cx="1550137" cy="80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X:\Новая папка\Паникаровская\РЕЧЬ\презентация\Для презентации_новое\Пазлы_сказки3.jp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0677" y="8271676"/>
            <a:ext cx="1431326" cy="70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X:\Новая папка\Паникаровская\РЕЧЬ\презентация\Для презентации_новое\Пазлы_сказки4.jpg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5006" y="8253536"/>
            <a:ext cx="1525574" cy="77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X:\Новая папка\Паникаровская\РЕЧЬ\презентация\Для презентации_новое\Пазлы_сказки5.jpg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5195" y="8284577"/>
            <a:ext cx="1539226" cy="68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Новая папка\Паникаровская\РЕЧЬ\коробка\14_Сказки\Grossu_сказки\репка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0" y="2087856"/>
            <a:ext cx="903930" cy="90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Новая папка\Паникаровская\РЕЧЬ\коробка\14_Сказки\Grossu_сказки\тянут репку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05412"/>
            <a:ext cx="791539" cy="79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Новая папка\Паникаровская\РЕЧЬ\коробка\14_Сказки\Grossu_сказки\бабка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940" y="2132856"/>
            <a:ext cx="837088" cy="83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Новая папка\Паникаровская\РЕЧЬ\коробка\14_Сказки\Grossu_сказки\дед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26" y="2132856"/>
            <a:ext cx="837088" cy="83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Новая папка\Паникаровская\РЕЧЬ\коробка\14_Сказки\Grossu_сказки\внучка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87856"/>
            <a:ext cx="837088" cy="83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Z:\Новая папка\Паникаровская\РЕЧЬ\коробка\14_Сказки\Grossu_сказки\дворняжка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242" y="2205413"/>
            <a:ext cx="686742" cy="68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:\Новая папка\Паникаровская\РЕЧЬ\коробка\14_Сказки\Grossu_сказки\колобок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004" y="2158152"/>
            <a:ext cx="838800" cy="8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Z:\Новая папка\Паникаровская\РЕЧЬ\коробка\14_Сказки\Grossu_сказки\кошка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36797"/>
            <a:ext cx="688147" cy="68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Z:\Новая папка\Паникаровская\РЕЧЬ\коробка\14_Сказки\Grossu_сказки\лиса с колобком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49" y="2157884"/>
            <a:ext cx="810924" cy="81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Z:\Новая папка\Паникаровская\РЕЧЬ\коробка\14_Сказки\Grossu_сказки\мышка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392" y="2158152"/>
            <a:ext cx="838800" cy="8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Волна 47"/>
          <p:cNvSpPr/>
          <p:nvPr/>
        </p:nvSpPr>
        <p:spPr bwMode="auto">
          <a:xfrm rot="16200000">
            <a:off x="876194" y="6995567"/>
            <a:ext cx="936104" cy="859754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49" name="Волна 48"/>
          <p:cNvSpPr/>
          <p:nvPr/>
        </p:nvSpPr>
        <p:spPr bwMode="auto">
          <a:xfrm rot="16200000">
            <a:off x="1663" y="6995568"/>
            <a:ext cx="936106" cy="859754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50" name="Волна 49"/>
          <p:cNvSpPr/>
          <p:nvPr/>
        </p:nvSpPr>
        <p:spPr bwMode="auto">
          <a:xfrm rot="16200000">
            <a:off x="2625254" y="6995567"/>
            <a:ext cx="936104" cy="859754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51" name="Волна 50"/>
          <p:cNvSpPr/>
          <p:nvPr/>
        </p:nvSpPr>
        <p:spPr bwMode="auto">
          <a:xfrm rot="16200000">
            <a:off x="1750723" y="6995568"/>
            <a:ext cx="936106" cy="859754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52" name="Волна 51"/>
          <p:cNvSpPr/>
          <p:nvPr/>
        </p:nvSpPr>
        <p:spPr bwMode="auto">
          <a:xfrm rot="16200000">
            <a:off x="4374315" y="6995568"/>
            <a:ext cx="936104" cy="859752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53" name="Волна 52"/>
          <p:cNvSpPr/>
          <p:nvPr/>
        </p:nvSpPr>
        <p:spPr bwMode="auto">
          <a:xfrm rot="16200000">
            <a:off x="3499784" y="6995567"/>
            <a:ext cx="936104" cy="859754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54" name="Волна 53"/>
          <p:cNvSpPr/>
          <p:nvPr/>
        </p:nvSpPr>
        <p:spPr bwMode="auto">
          <a:xfrm rot="16200000">
            <a:off x="6123375" y="6995568"/>
            <a:ext cx="936104" cy="859752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55" name="Волна 54"/>
          <p:cNvSpPr/>
          <p:nvPr/>
        </p:nvSpPr>
        <p:spPr bwMode="auto">
          <a:xfrm rot="16200000">
            <a:off x="5248847" y="6995568"/>
            <a:ext cx="936104" cy="859752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56" name="Волна 55"/>
          <p:cNvSpPr/>
          <p:nvPr/>
        </p:nvSpPr>
        <p:spPr bwMode="auto">
          <a:xfrm rot="16200000">
            <a:off x="7872437" y="6995568"/>
            <a:ext cx="936104" cy="859752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61" name="Волна 60"/>
          <p:cNvSpPr/>
          <p:nvPr/>
        </p:nvSpPr>
        <p:spPr bwMode="auto">
          <a:xfrm rot="16200000">
            <a:off x="6997904" y="6995569"/>
            <a:ext cx="936106" cy="859752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74" name="Волна 73"/>
          <p:cNvSpPr/>
          <p:nvPr/>
        </p:nvSpPr>
        <p:spPr bwMode="auto">
          <a:xfrm rot="16200000">
            <a:off x="993201" y="2094098"/>
            <a:ext cx="936104" cy="859754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76" name="Волна 75"/>
          <p:cNvSpPr/>
          <p:nvPr/>
        </p:nvSpPr>
        <p:spPr bwMode="auto">
          <a:xfrm rot="16200000">
            <a:off x="2742261" y="2094098"/>
            <a:ext cx="936104" cy="859754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77" name="Волна 76"/>
          <p:cNvSpPr/>
          <p:nvPr/>
        </p:nvSpPr>
        <p:spPr bwMode="auto">
          <a:xfrm rot="16200000">
            <a:off x="1867730" y="2094099"/>
            <a:ext cx="936106" cy="859754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78" name="Волна 77"/>
          <p:cNvSpPr/>
          <p:nvPr/>
        </p:nvSpPr>
        <p:spPr bwMode="auto">
          <a:xfrm rot="16200000">
            <a:off x="4491322" y="2094099"/>
            <a:ext cx="936104" cy="859752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79" name="Волна 78"/>
          <p:cNvSpPr/>
          <p:nvPr/>
        </p:nvSpPr>
        <p:spPr bwMode="auto">
          <a:xfrm rot="16200000">
            <a:off x="3616791" y="2094098"/>
            <a:ext cx="936104" cy="859754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81" name="Волна 80"/>
          <p:cNvSpPr/>
          <p:nvPr/>
        </p:nvSpPr>
        <p:spPr bwMode="auto">
          <a:xfrm rot="16200000">
            <a:off x="5365854" y="2094099"/>
            <a:ext cx="936104" cy="859752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83" name="Волна 82"/>
          <p:cNvSpPr/>
          <p:nvPr/>
        </p:nvSpPr>
        <p:spPr bwMode="auto">
          <a:xfrm rot="16200000">
            <a:off x="7142627" y="2094100"/>
            <a:ext cx="936106" cy="859752"/>
          </a:xfrm>
          <a:prstGeom prst="wave">
            <a:avLst>
              <a:gd name="adj1" fmla="val 3403"/>
              <a:gd name="adj2" fmla="val 0"/>
            </a:avLst>
          </a:prstGeom>
          <a:noFill/>
          <a:ln w="6350" cap="flat" cmpd="sng" algn="ctr">
            <a:solidFill>
              <a:srgbClr val="005EA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grpSp>
        <p:nvGrpSpPr>
          <p:cNvPr id="84" name="Группа 83"/>
          <p:cNvGrpSpPr/>
          <p:nvPr/>
        </p:nvGrpSpPr>
        <p:grpSpPr>
          <a:xfrm>
            <a:off x="39839" y="2055923"/>
            <a:ext cx="956800" cy="941029"/>
            <a:chOff x="-900608" y="3828000"/>
            <a:chExt cx="600625" cy="611816"/>
          </a:xfrm>
        </p:grpSpPr>
        <p:sp>
          <p:nvSpPr>
            <p:cNvPr id="85" name="Волна 84"/>
            <p:cNvSpPr/>
            <p:nvPr/>
          </p:nvSpPr>
          <p:spPr bwMode="auto">
            <a:xfrm rot="16200000">
              <a:off x="-906202" y="3833595"/>
              <a:ext cx="611814" cy="600625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86" name="Прямоугольник 85"/>
            <p:cNvSpPr/>
            <p:nvPr/>
          </p:nvSpPr>
          <p:spPr bwMode="auto">
            <a:xfrm>
              <a:off x="-900608" y="3828000"/>
              <a:ext cx="45719" cy="61181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cxnSp>
          <p:nvCxnSpPr>
            <p:cNvPr id="87" name="Прямая соединительная линия 86"/>
            <p:cNvCxnSpPr/>
            <p:nvPr/>
          </p:nvCxnSpPr>
          <p:spPr bwMode="auto">
            <a:xfrm>
              <a:off x="-854889" y="3828000"/>
              <a:ext cx="0" cy="61181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88" name="Группа 87"/>
          <p:cNvGrpSpPr/>
          <p:nvPr/>
        </p:nvGrpSpPr>
        <p:grpSpPr>
          <a:xfrm rot="10800000">
            <a:off x="-878916" y="5106855"/>
            <a:ext cx="786322" cy="676917"/>
            <a:chOff x="-900608" y="3828000"/>
            <a:chExt cx="600625" cy="611816"/>
          </a:xfrm>
        </p:grpSpPr>
        <p:sp>
          <p:nvSpPr>
            <p:cNvPr id="89" name="Волна 88"/>
            <p:cNvSpPr/>
            <p:nvPr/>
          </p:nvSpPr>
          <p:spPr bwMode="auto">
            <a:xfrm rot="16200000">
              <a:off x="-906202" y="3833595"/>
              <a:ext cx="611814" cy="600625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 bwMode="auto">
            <a:xfrm>
              <a:off x="-900608" y="3828000"/>
              <a:ext cx="45719" cy="61181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cxnSp>
          <p:nvCxnSpPr>
            <p:cNvPr id="91" name="Прямая соединительная линия 90"/>
            <p:cNvCxnSpPr/>
            <p:nvPr/>
          </p:nvCxnSpPr>
          <p:spPr bwMode="auto">
            <a:xfrm>
              <a:off x="-854889" y="3828000"/>
              <a:ext cx="0" cy="61181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92" name="Группа 91"/>
          <p:cNvGrpSpPr/>
          <p:nvPr/>
        </p:nvGrpSpPr>
        <p:grpSpPr>
          <a:xfrm>
            <a:off x="-1260648" y="2499429"/>
            <a:ext cx="956800" cy="941029"/>
            <a:chOff x="-900608" y="3828000"/>
            <a:chExt cx="600625" cy="611816"/>
          </a:xfrm>
        </p:grpSpPr>
        <p:sp>
          <p:nvSpPr>
            <p:cNvPr id="93" name="Волна 92"/>
            <p:cNvSpPr/>
            <p:nvPr/>
          </p:nvSpPr>
          <p:spPr bwMode="auto">
            <a:xfrm rot="16200000">
              <a:off x="-906202" y="3833595"/>
              <a:ext cx="611814" cy="600625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94" name="Прямоугольник 93"/>
            <p:cNvSpPr/>
            <p:nvPr/>
          </p:nvSpPr>
          <p:spPr bwMode="auto">
            <a:xfrm>
              <a:off x="-900608" y="3828000"/>
              <a:ext cx="45719" cy="61181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cxnSp>
          <p:nvCxnSpPr>
            <p:cNvPr id="95" name="Прямая соединительная линия 94"/>
            <p:cNvCxnSpPr/>
            <p:nvPr/>
          </p:nvCxnSpPr>
          <p:spPr bwMode="auto">
            <a:xfrm>
              <a:off x="-854889" y="3828000"/>
              <a:ext cx="0" cy="61181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Группа 95"/>
          <p:cNvGrpSpPr/>
          <p:nvPr/>
        </p:nvGrpSpPr>
        <p:grpSpPr>
          <a:xfrm rot="10800000">
            <a:off x="6236904" y="2050225"/>
            <a:ext cx="927384" cy="941561"/>
            <a:chOff x="-900608" y="3828000"/>
            <a:chExt cx="600625" cy="611816"/>
          </a:xfrm>
        </p:grpSpPr>
        <p:sp>
          <p:nvSpPr>
            <p:cNvPr id="97" name="Волна 96"/>
            <p:cNvSpPr/>
            <p:nvPr/>
          </p:nvSpPr>
          <p:spPr bwMode="auto">
            <a:xfrm rot="16200000">
              <a:off x="-906202" y="3833595"/>
              <a:ext cx="611814" cy="600625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98" name="Прямоугольник 97"/>
            <p:cNvSpPr/>
            <p:nvPr/>
          </p:nvSpPr>
          <p:spPr bwMode="auto">
            <a:xfrm>
              <a:off x="-900608" y="3828000"/>
              <a:ext cx="45719" cy="61181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cxnSp>
          <p:nvCxnSpPr>
            <p:cNvPr id="99" name="Прямая соединительная линия 98"/>
            <p:cNvCxnSpPr/>
            <p:nvPr/>
          </p:nvCxnSpPr>
          <p:spPr bwMode="auto">
            <a:xfrm>
              <a:off x="-854889" y="3828000"/>
              <a:ext cx="0" cy="61181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00" name="Группа 99"/>
          <p:cNvGrpSpPr/>
          <p:nvPr/>
        </p:nvGrpSpPr>
        <p:grpSpPr>
          <a:xfrm rot="10800000">
            <a:off x="8037104" y="2050225"/>
            <a:ext cx="927384" cy="941561"/>
            <a:chOff x="-900608" y="3828000"/>
            <a:chExt cx="600625" cy="611816"/>
          </a:xfrm>
        </p:grpSpPr>
        <p:sp>
          <p:nvSpPr>
            <p:cNvPr id="101" name="Волна 100"/>
            <p:cNvSpPr/>
            <p:nvPr/>
          </p:nvSpPr>
          <p:spPr bwMode="auto">
            <a:xfrm rot="16200000">
              <a:off x="-906202" y="3833595"/>
              <a:ext cx="611814" cy="600625"/>
            </a:xfrm>
            <a:prstGeom prst="wave">
              <a:avLst>
                <a:gd name="adj1" fmla="val 3403"/>
                <a:gd name="adj2" fmla="val 0"/>
              </a:avLst>
            </a:prstGeom>
            <a:noFill/>
            <a:ln w="6350" cap="flat" cmpd="sng" algn="ctr">
              <a:solidFill>
                <a:srgbClr val="005EA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 bwMode="auto">
            <a:xfrm>
              <a:off x="-900608" y="3828000"/>
              <a:ext cx="45719" cy="61181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cxnSp>
          <p:nvCxnSpPr>
            <p:cNvPr id="103" name="Прямая соединительная линия 102"/>
            <p:cNvCxnSpPr/>
            <p:nvPr/>
          </p:nvCxnSpPr>
          <p:spPr bwMode="auto">
            <a:xfrm>
              <a:off x="-854889" y="3828000"/>
              <a:ext cx="0" cy="61181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80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8903" y="375043"/>
            <a:ext cx="1173218" cy="6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35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 bwMode="auto">
          <a:xfrm rot="1581924">
            <a:off x="7890262" y="5535560"/>
            <a:ext cx="623444" cy="924784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39898" y="260648"/>
            <a:ext cx="60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j-lt"/>
              </a:rPr>
              <a:t>РЕЧЬ:ПЛЮС. </a:t>
            </a: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</a:rPr>
              <a:t>РЕЧЕВОЕ РАЗВИТИЕ В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ДЕТСКОМ САДУ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9552" y="2023235"/>
            <a:ext cx="4238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Calibri" pitchFamily="34" charset="0"/>
              </a:rPr>
              <a:t>К каждому дидактическому материалу разработаны карточки с иллюстрированными описаниями игр и заданий для детей.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Calibri" pitchFamily="34" charset="0"/>
              </a:rPr>
              <a:t>Для всех материалов предусмотрено несколько вариантов игр и заданий разной сложности.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76057" y="2413745"/>
            <a:ext cx="3384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eaLnBrk="1" hangingPunct="1">
              <a:lnSpc>
                <a:spcPct val="100000"/>
              </a:lnSpc>
              <a:buClrTx/>
              <a:buFontTx/>
              <a:buNone/>
              <a:defRPr sz="2000" b="1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ru-RU" altLang="ru-RU" dirty="0"/>
              <a:t>Диагностические тетради</a:t>
            </a:r>
          </a:p>
        </p:txBody>
      </p:sp>
      <p:pic>
        <p:nvPicPr>
          <p:cNvPr id="2050" name="Picture 2" descr="Z:\Новая папка\Паникаровская\РЕЧЬ\презентация\Links\rfhn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17032"/>
            <a:ext cx="1440160" cy="102175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Z:\Новая папка\Паникаровская\РЕЧЬ\презентация\Links\Mate__Karty_Deti_A6__cover__02_201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25" y="3714597"/>
            <a:ext cx="1435740" cy="101862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Новая папка\Паникаровская\РЕЧЬ\презентация\Links\Диагностика__нов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359" y="3948305"/>
            <a:ext cx="1459050" cy="194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Новая папка\Паникаровская\РЕЧЬ\презентация\Links\Диагностика__нов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48305"/>
            <a:ext cx="1459050" cy="194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39553" y="1612831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Calibri" pitchFamily="34" charset="0"/>
              </a:rPr>
              <a:t>Картотека игр</a:t>
            </a:r>
            <a:endParaRPr lang="ru-RU" altLang="ru-RU" sz="2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9" name="Picture 4" descr="X:\Новая папка\Паникаровская\РЕЧЬ\презентация\Без имени-1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658" y="5046421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X:\Новая папка\Паникаровская\РЕЧЬ\презентация\Без имени-2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40" y="5612886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X:\Новая папка\Паникаровская\РЕЧЬ\презентация\Без имени-3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71" y="5946421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X:\Новая папка\Паникаровская\РЕЧЬ\презентация\Без имени-4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569" y="5118305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X:\Новая папка\Паникаровская\РЕЧЬ\презентация\игруш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464" y="4848305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X:\Новая папка\Паникаровская\РЕЧЬ\презентация\игруш1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308" y="5676421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/>
          <p:cNvPicPr>
            <a:picLocks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143" y="5393296"/>
            <a:ext cx="622800" cy="537207"/>
          </a:xfrm>
          <a:prstGeom prst="hexagon">
            <a:avLst>
              <a:gd name="adj" fmla="val 29440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4" descr="X:\Новая папка\Паникаровская\РЕЧЬ\презентация\Без имени-10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84" y="5550527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7" descr="X:\Новая папка\Паникаровская\РЕЧЬ\презентация\Без имени-9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722" y="4815992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X:\Новая папка\Паникаровская\РЕЧЬ\презентация\Без имени-12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17" y="5339603"/>
            <a:ext cx="64647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7" y="2943820"/>
            <a:ext cx="33843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00000"/>
              </a:lnSpc>
              <a:spcAft>
                <a:spcPts val="1000"/>
              </a:spcAft>
              <a:buClrTx/>
              <a:defRPr/>
            </a:pPr>
            <a:r>
              <a:rPr lang="ru-RU" altLang="ru-RU" sz="1600" dirty="0">
                <a:solidFill>
                  <a:srgbClr val="002060"/>
                </a:solidFill>
                <a:latin typeface="Calibri" pitchFamily="34" charset="0"/>
              </a:rPr>
              <a:t>Диагностические</a:t>
            </a:r>
            <a:r>
              <a:rPr lang="ru-RU" altLang="ru-RU" i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latin typeface="Calibri" pitchFamily="34" charset="0"/>
              </a:rPr>
              <a:t>материалы — индивидуальные тетради для двух возрастных групп — 4–5 и 5–6 лет.</a:t>
            </a:r>
          </a:p>
        </p:txBody>
      </p:sp>
      <p:sp>
        <p:nvSpPr>
          <p:cNvPr id="32" name="Прямоугольник 31"/>
          <p:cNvSpPr/>
          <p:nvPr/>
        </p:nvSpPr>
        <p:spPr bwMode="auto">
          <a:xfrm rot="1581924">
            <a:off x="7867501" y="5463552"/>
            <a:ext cx="623444" cy="924784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  <a:cs typeface="Arial Unicode MS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836988" y="5417210"/>
            <a:ext cx="623444" cy="924784"/>
            <a:chOff x="7713351" y="5330724"/>
            <a:chExt cx="870718" cy="1097755"/>
          </a:xfrm>
        </p:grpSpPr>
        <p:sp>
          <p:nvSpPr>
            <p:cNvPr id="30" name="Прямоугольник 29"/>
            <p:cNvSpPr/>
            <p:nvPr/>
          </p:nvSpPr>
          <p:spPr bwMode="auto">
            <a:xfrm rot="1581924">
              <a:off x="7713351" y="5330724"/>
              <a:ext cx="870718" cy="109775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Arial Unicode MS" charset="0"/>
              </a:endParaRPr>
            </a:p>
          </p:txBody>
        </p:sp>
        <p:pic>
          <p:nvPicPr>
            <p:cNvPr id="31" name="Picture 2" descr="Z:\Новая папка\Паникаровская\РЕЧЬ\презентация\Links\shutterstock_127118639.jpg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1924">
              <a:off x="7926936" y="5486818"/>
              <a:ext cx="504574" cy="815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E83EDCE2-F8C5-4C17-ACD6-E70050E5B3A7" descr="B6896939-1CE3-4642-B8A0-317FF33E64F3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29459" r="19169" b="24640"/>
          <a:stretch/>
        </p:blipFill>
        <p:spPr bwMode="auto">
          <a:xfrm>
            <a:off x="28903" y="375043"/>
            <a:ext cx="1173218" cy="6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90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8000" y="1805864"/>
            <a:ext cx="6690590" cy="241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alibri"/>
              </a:rPr>
              <a:t>В </a:t>
            </a:r>
            <a:r>
              <a:rPr lang="ru-RU" b="1" dirty="0" smtClean="0">
                <a:solidFill>
                  <a:srgbClr val="002060"/>
                </a:solidFill>
                <a:latin typeface="Calibri"/>
              </a:rPr>
              <a:t>Концепции 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преподавания русского языка и литературы в Российской </a:t>
            </a:r>
            <a:r>
              <a:rPr lang="ru-RU" b="1" dirty="0" smtClean="0">
                <a:solidFill>
                  <a:srgbClr val="002060"/>
                </a:solidFill>
                <a:latin typeface="Calibri"/>
              </a:rPr>
              <a:t>Федерации </a:t>
            </a:r>
            <a:r>
              <a:rPr lang="en-US" dirty="0" smtClean="0">
                <a:solidFill>
                  <a:srgbClr val="002060"/>
                </a:solidFill>
                <a:latin typeface="Calibri"/>
              </a:rPr>
              <a:t>(2016 </a:t>
            </a:r>
            <a:r>
              <a:rPr lang="ru-RU" dirty="0" smtClean="0">
                <a:solidFill>
                  <a:srgbClr val="002060"/>
                </a:solidFill>
                <a:latin typeface="Calibri"/>
              </a:rPr>
              <a:t>г.) констатируется:</a:t>
            </a:r>
          </a:p>
          <a:p>
            <a:endParaRPr lang="ru-RU" dirty="0" smtClean="0">
              <a:solidFill>
                <a:srgbClr val="002060"/>
              </a:solidFill>
              <a:latin typeface="Calibri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Calibri"/>
              </a:rPr>
              <a:t>«В 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настоящее время заметно 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снижение мотивации обучающихся к </a:t>
            </a:r>
            <a:r>
              <a:rPr lang="ru-RU" b="1" dirty="0" smtClean="0">
                <a:solidFill>
                  <a:srgbClr val="002060"/>
                </a:solidFill>
                <a:latin typeface="Calibri"/>
              </a:rPr>
              <a:t>чтению</a:t>
            </a:r>
            <a:r>
              <a:rPr lang="ru-RU" dirty="0" smtClean="0">
                <a:solidFill>
                  <a:srgbClr val="002060"/>
                </a:solidFill>
                <a:latin typeface="Calibri"/>
              </a:rPr>
              <a:t>. </a:t>
            </a:r>
          </a:p>
          <a:p>
            <a:r>
              <a:rPr lang="en-US" dirty="0" smtClean="0">
                <a:solidFill>
                  <a:srgbClr val="002060"/>
                </a:solidFill>
                <a:latin typeface="Calibri"/>
              </a:rPr>
              <a:t>&lt;…&gt;</a:t>
            </a:r>
            <a:r>
              <a:rPr lang="ru-RU" dirty="0" smtClean="0">
                <a:solidFill>
                  <a:srgbClr val="002060"/>
                </a:solidFill>
                <a:latin typeface="Calibri"/>
              </a:rPr>
              <a:t> </a:t>
            </a:r>
          </a:p>
          <a:p>
            <a:r>
              <a:rPr lang="ru-RU" dirty="0" smtClean="0">
                <a:solidFill>
                  <a:srgbClr val="002060"/>
                </a:solidFill>
                <a:latin typeface="Calibri"/>
              </a:rPr>
              <a:t>Многие 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выпускники образовательных организаций 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недостаточно владеют навыками устной и письменной речи, нормами русского литературного языка и речевого </a:t>
            </a:r>
            <a:r>
              <a:rPr lang="ru-RU" b="1" dirty="0" smtClean="0">
                <a:solidFill>
                  <a:srgbClr val="002060"/>
                </a:solidFill>
                <a:latin typeface="Calibri"/>
              </a:rPr>
              <a:t>этикета»</a:t>
            </a:r>
            <a:r>
              <a:rPr lang="ru-RU" dirty="0" smtClean="0">
                <a:solidFill>
                  <a:srgbClr val="002060"/>
                </a:solidFill>
                <a:latin typeface="Calibri"/>
              </a:rPr>
              <a:t>. </a:t>
            </a:r>
            <a:endParaRPr lang="ru-RU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62180" y="1006568"/>
            <a:ext cx="7050630" cy="5587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Calibri"/>
              </a:rPr>
              <a:t>В </a:t>
            </a:r>
            <a:r>
              <a:rPr lang="ru-RU" sz="1600" b="1" dirty="0" smtClean="0">
                <a:solidFill>
                  <a:srgbClr val="0070C0"/>
                </a:solidFill>
                <a:latin typeface="Calibri"/>
              </a:rPr>
              <a:t>Концепции </a:t>
            </a:r>
            <a:r>
              <a:rPr lang="ru-RU" sz="1600" b="1" dirty="0">
                <a:solidFill>
                  <a:srgbClr val="0070C0"/>
                </a:solidFill>
                <a:latin typeface="Calibri"/>
              </a:rPr>
              <a:t>преподавания русского языка и литературы в Российской </a:t>
            </a:r>
            <a:r>
              <a:rPr lang="ru-RU" sz="1600" b="1" dirty="0" smtClean="0">
                <a:solidFill>
                  <a:srgbClr val="0070C0"/>
                </a:solidFill>
                <a:latin typeface="Calibri"/>
              </a:rPr>
              <a:t>Федерации </a:t>
            </a:r>
            <a:r>
              <a:rPr lang="en-US" sz="1600" dirty="0" smtClean="0">
                <a:solidFill>
                  <a:srgbClr val="0070C0"/>
                </a:solidFill>
                <a:latin typeface="Calibri"/>
              </a:rPr>
              <a:t>(2016 </a:t>
            </a:r>
            <a:r>
              <a:rPr lang="ru-RU" sz="1600" dirty="0" smtClean="0">
                <a:solidFill>
                  <a:srgbClr val="0070C0"/>
                </a:solidFill>
                <a:latin typeface="Calibri"/>
              </a:rPr>
              <a:t>г.) констатируется: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Calibri"/>
              </a:rPr>
              <a:t>«…В </a:t>
            </a:r>
            <a:r>
              <a:rPr lang="ru-RU" sz="1600" dirty="0">
                <a:solidFill>
                  <a:srgbClr val="0070C0"/>
                </a:solidFill>
                <a:latin typeface="Calibri"/>
              </a:rPr>
              <a:t>настоящее время заметно </a:t>
            </a:r>
            <a:r>
              <a:rPr lang="ru-RU" sz="1600" b="1" dirty="0">
                <a:solidFill>
                  <a:srgbClr val="0070C0"/>
                </a:solidFill>
                <a:latin typeface="Calibri"/>
              </a:rPr>
              <a:t>снижение мотивации обучающихся к чтению</a:t>
            </a:r>
            <a:r>
              <a:rPr lang="ru-RU" sz="1600" dirty="0">
                <a:solidFill>
                  <a:srgbClr val="0070C0"/>
                </a:solidFill>
                <a:latin typeface="Calibri"/>
              </a:rPr>
              <a:t>. Изменение свойств и условий существования текстов, с которыми имеют дело дети и подростки (электронные носители с возможностями нелинейного представления текста, система гиперссылок, обилие коротких бытовых текстов, возникающих сиюминутно в печатной форме и размывающих представление об особом статусе печатного слова и др.), увеличение общего количества текстов, уменьшение их объема и изменение структуры наряду с целым рядом социальных и </a:t>
            </a:r>
            <a:r>
              <a:rPr lang="ru-RU" sz="1600" dirty="0" err="1">
                <a:solidFill>
                  <a:srgbClr val="0070C0"/>
                </a:solidFill>
                <a:latin typeface="Calibri"/>
              </a:rPr>
              <a:t>лингвосоциальных</a:t>
            </a:r>
            <a:r>
              <a:rPr lang="ru-RU" sz="1600" dirty="0">
                <a:solidFill>
                  <a:srgbClr val="0070C0"/>
                </a:solidFill>
                <a:latin typeface="Calibri"/>
              </a:rPr>
              <a:t> проблем приводят к тому, что традиционный, линейно разворачивающийся книжный текст большого объема все труднее воспринимается и прочитывается детьми. В некоторых случаях это становится серьезным препятствием для освоения литературных произведений и почвой, на которой расцветает имитационная читательская деятельность (чтение кратких пересказов, использование готовых сочинений и рефератов и др.). Во многих случаях у обучающегося оказывается несформированной заинтересованность в освоении значительного объема произведений русской и мировой </a:t>
            </a:r>
            <a:r>
              <a:rPr lang="ru-RU" sz="1600" dirty="0" smtClean="0">
                <a:solidFill>
                  <a:srgbClr val="0070C0"/>
                </a:solidFill>
                <a:latin typeface="Calibri"/>
              </a:rPr>
              <a:t>литературы </a:t>
            </a:r>
            <a:r>
              <a:rPr lang="en-US" sz="1600" dirty="0" smtClean="0">
                <a:solidFill>
                  <a:srgbClr val="0070C0"/>
                </a:solidFill>
                <a:latin typeface="Calibri"/>
              </a:rPr>
              <a:t>&lt;…&gt;</a:t>
            </a:r>
            <a:endParaRPr lang="ru-RU" sz="1600" dirty="0">
              <a:solidFill>
                <a:srgbClr val="0070C0"/>
              </a:solidFill>
              <a:latin typeface="Calibri"/>
            </a:endParaRPr>
          </a:p>
          <a:p>
            <a:r>
              <a:rPr lang="ru-RU" sz="1600" dirty="0">
                <a:solidFill>
                  <a:srgbClr val="0070C0"/>
                </a:solidFill>
                <a:latin typeface="Calibri"/>
              </a:rPr>
              <a:t>Фактически литературное образование столкнулось сегодня с серьезным вызовом - поиском внутренней мотивации для привлечения детей и подростков к </a:t>
            </a:r>
            <a:r>
              <a:rPr lang="ru-RU" sz="1600" dirty="0" smtClean="0">
                <a:solidFill>
                  <a:srgbClr val="0070C0"/>
                </a:solidFill>
                <a:latin typeface="Calibri"/>
              </a:rPr>
              <a:t>литературе</a:t>
            </a:r>
            <a:r>
              <a:rPr lang="en-US" sz="1600" dirty="0" smtClean="0">
                <a:solidFill>
                  <a:srgbClr val="0070C0"/>
                </a:solidFill>
                <a:latin typeface="Calibri"/>
              </a:rPr>
              <a:t> &lt;…&gt;</a:t>
            </a:r>
            <a:endParaRPr lang="ru-RU" sz="1600" dirty="0">
              <a:solidFill>
                <a:srgbClr val="0070C0"/>
              </a:solidFill>
              <a:latin typeface="Calibri"/>
            </a:endParaRPr>
          </a:p>
          <a:p>
            <a:r>
              <a:rPr lang="ru-RU" sz="1600" dirty="0" smtClean="0">
                <a:solidFill>
                  <a:srgbClr val="0070C0"/>
                </a:solidFill>
                <a:latin typeface="Calibri"/>
              </a:rPr>
              <a:t>…..</a:t>
            </a:r>
            <a:r>
              <a:rPr lang="ru-RU" sz="1600" dirty="0">
                <a:solidFill>
                  <a:srgbClr val="0070C0"/>
                </a:solidFill>
                <a:latin typeface="Calibri"/>
              </a:rPr>
              <a:t>Многие </a:t>
            </a:r>
            <a:r>
              <a:rPr lang="ru-RU" sz="1600" b="1" dirty="0">
                <a:solidFill>
                  <a:srgbClr val="0070C0"/>
                </a:solidFill>
                <a:latin typeface="Calibri"/>
              </a:rPr>
              <a:t>выпускники образовательных организаций недостаточно владеют навыками устной и письменной речи, нормами русского литературного языка и речевого этикета</a:t>
            </a:r>
            <a:r>
              <a:rPr lang="ru-RU" sz="1600" dirty="0">
                <a:solidFill>
                  <a:srgbClr val="0070C0"/>
                </a:solidFill>
                <a:latin typeface="Calibri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7318" y="290756"/>
            <a:ext cx="2823850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ГРАМОТНОСТЬ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1540" y="818187"/>
            <a:ext cx="44005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в современном образовании</a:t>
            </a:r>
          </a:p>
        </p:txBody>
      </p:sp>
      <p:pic>
        <p:nvPicPr>
          <p:cNvPr id="14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64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564904"/>
            <a:ext cx="1357466" cy="181166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44" y="2564934"/>
            <a:ext cx="1344512" cy="18000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1239898" y="260648"/>
            <a:ext cx="60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+mj-lt"/>
              </a:rPr>
              <a:t>РЕЧЬ:ПЛЮС. </a:t>
            </a: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</a:rPr>
              <a:t>РЕЧЕВОЕ РАЗВИТИЕ В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</a:rPr>
              <a:t>ДЕТСКОМ САДУ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37363" y="1924630"/>
            <a:ext cx="44506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Calibri" pitchFamily="34" charset="0"/>
              </a:rPr>
              <a:t>Рабочие тетради </a:t>
            </a:r>
            <a:r>
              <a:rPr lang="ru-RU" altLang="ru-RU" sz="1600" dirty="0" smtClean="0">
                <a:solidFill>
                  <a:srgbClr val="002060"/>
                </a:solidFill>
                <a:latin typeface="Calibri" pitchFamily="34" charset="0"/>
              </a:rPr>
              <a:t>охватывают все разделы речевого развития, включая:</a:t>
            </a:r>
          </a:p>
          <a:p>
            <a:pPr marL="542925" lvl="1" indent="-180975" hangingPunct="1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Calibri" pitchFamily="34" charset="0"/>
              </a:rPr>
              <a:t>развитие словаря;</a:t>
            </a:r>
          </a:p>
          <a:p>
            <a:pPr marL="542925" lvl="1" indent="-180975" hangingPunct="1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Calibri" pitchFamily="34" charset="0"/>
              </a:rPr>
              <a:t>грамматический строй речи;</a:t>
            </a:r>
          </a:p>
          <a:p>
            <a:pPr marL="542925" lvl="1" indent="-180975" hangingPunct="1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Calibri" pitchFamily="34" charset="0"/>
              </a:rPr>
              <a:t>произносительную сторону речи;</a:t>
            </a:r>
            <a:endParaRPr lang="ru-RU" altLang="ru-RU" sz="1600" dirty="0">
              <a:solidFill>
                <a:srgbClr val="002060"/>
              </a:solidFill>
              <a:latin typeface="Calibri" pitchFamily="34" charset="0"/>
            </a:endParaRPr>
          </a:p>
          <a:p>
            <a:pPr marL="542925" lvl="1" indent="-180975" hangingPunct="1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Calibri" pitchFamily="34" charset="0"/>
              </a:rPr>
              <a:t>развитие связной речи;</a:t>
            </a:r>
          </a:p>
          <a:p>
            <a:pPr marL="542925" lvl="1" indent="-180975" hangingPunct="1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Calibri" pitchFamily="34" charset="0"/>
              </a:rPr>
              <a:t>подготовку к </a:t>
            </a:r>
            <a:r>
              <a:rPr lang="ru-RU" altLang="ru-RU" sz="1600" dirty="0">
                <a:solidFill>
                  <a:srgbClr val="002060"/>
                </a:solidFill>
                <a:latin typeface="Calibri" pitchFamily="34" charset="0"/>
              </a:rPr>
              <a:t>грамоте</a:t>
            </a:r>
            <a:r>
              <a:rPr lang="ru-RU" sz="1600" dirty="0">
                <a:solidFill>
                  <a:srgbClr val="002060"/>
                </a:solidFill>
                <a:latin typeface="Calibri" pitchFamily="34" charset="0"/>
              </a:rPr>
              <a:t>: чтению и письму (знакомство с </a:t>
            </a:r>
            <a:r>
              <a:rPr lang="ru-RU" sz="1600" dirty="0" smtClean="0">
                <a:solidFill>
                  <a:srgbClr val="002060"/>
                </a:solidFill>
                <a:latin typeface="Calibri" pitchFamily="34" charset="0"/>
              </a:rPr>
              <a:t>буквами)</a:t>
            </a:r>
            <a:r>
              <a:rPr lang="ru-RU" altLang="ru-RU" sz="1600" dirty="0" smtClean="0">
                <a:solidFill>
                  <a:srgbClr val="002060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24055" y="1412776"/>
            <a:ext cx="489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Calibri" pitchFamily="34" charset="0"/>
              </a:rPr>
              <a:t>Рабочие </a:t>
            </a:r>
            <a:r>
              <a:rPr lang="ru-RU" altLang="ru-RU" sz="2000" b="1" dirty="0" smtClean="0">
                <a:solidFill>
                  <a:srgbClr val="002060"/>
                </a:solidFill>
                <a:latin typeface="Calibri" pitchFamily="34" charset="0"/>
              </a:rPr>
              <a:t>материалы для детей</a:t>
            </a:r>
            <a:endParaRPr lang="ru-RU" altLang="ru-RU" sz="2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22" y="4281425"/>
            <a:ext cx="1349425" cy="180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48" y="4281425"/>
            <a:ext cx="1349426" cy="180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81425"/>
            <a:ext cx="1358325" cy="181187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364088" y="1920533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Calibri" pitchFamily="34" charset="0"/>
              </a:rPr>
              <a:t>Буквы: </a:t>
            </a:r>
            <a:r>
              <a:rPr lang="ru-RU" altLang="ru-RU" sz="1600" dirty="0" smtClean="0">
                <a:solidFill>
                  <a:srgbClr val="002060"/>
                </a:solidFill>
                <a:latin typeface="Calibri" pitchFamily="34" charset="0"/>
              </a:rPr>
              <a:t>обучающие</a:t>
            </a:r>
            <a:r>
              <a:rPr lang="ru-RU" altLang="ru-RU" sz="16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altLang="ru-RU" sz="1600" dirty="0" smtClean="0">
                <a:solidFill>
                  <a:srgbClr val="002060"/>
                </a:solidFill>
                <a:latin typeface="Calibri" pitchFamily="34" charset="0"/>
              </a:rPr>
              <a:t>открытки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81425"/>
            <a:ext cx="1346175" cy="18000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40" y="4533843"/>
            <a:ext cx="2703829" cy="18000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96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19672" y="2420888"/>
            <a:ext cx="60122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1400" dirty="0">
                <a:solidFill>
                  <a:srgbClr val="000000"/>
                </a:solidFill>
                <a:latin typeface="Calibri" pitchFamily="34" charset="0"/>
              </a:rPr>
              <a:t>Представленные материалы соответствует ФГОС ДО </a:t>
            </a:r>
            <a:endParaRPr lang="ru-RU" altLang="ru-RU" sz="1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1400" dirty="0" smtClean="0">
                <a:solidFill>
                  <a:srgbClr val="000000"/>
                </a:solidFill>
                <a:latin typeface="Calibri" pitchFamily="34" charset="0"/>
              </a:rPr>
              <a:t>и </a:t>
            </a:r>
            <a:r>
              <a:rPr lang="ru-RU" altLang="ru-RU" sz="1400" dirty="0">
                <a:solidFill>
                  <a:srgbClr val="000000"/>
                </a:solidFill>
                <a:latin typeface="Calibri" pitchFamily="34" charset="0"/>
              </a:rPr>
              <a:t>могут использоваться в образовательных организациях, </a:t>
            </a:r>
            <a:endParaRPr lang="ru-RU" altLang="ru-RU" sz="1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1400" dirty="0" smtClean="0">
                <a:solidFill>
                  <a:srgbClr val="000000"/>
                </a:solidFill>
                <a:latin typeface="Calibri" pitchFamily="34" charset="0"/>
              </a:rPr>
              <a:t>реализующих </a:t>
            </a:r>
            <a:r>
              <a:rPr lang="ru-RU" altLang="ru-RU" sz="1400" dirty="0">
                <a:solidFill>
                  <a:srgbClr val="000000"/>
                </a:solidFill>
                <a:latin typeface="Calibri" pitchFamily="34" charset="0"/>
              </a:rPr>
              <a:t>образовательную деятельность </a:t>
            </a:r>
            <a:endParaRPr lang="ru-RU" altLang="ru-RU" sz="1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1400" dirty="0" smtClean="0">
                <a:solidFill>
                  <a:srgbClr val="000000"/>
                </a:solidFill>
                <a:latin typeface="Calibri" pitchFamily="34" charset="0"/>
              </a:rPr>
              <a:t>по </a:t>
            </a:r>
            <a:r>
              <a:rPr lang="ru-RU" altLang="ru-RU" sz="1400" dirty="0">
                <a:solidFill>
                  <a:srgbClr val="000000"/>
                </a:solidFill>
                <a:latin typeface="Calibri" pitchFamily="34" charset="0"/>
              </a:rPr>
              <a:t>основной образовательной программе «Вдохновение», </a:t>
            </a:r>
            <a:r>
              <a:rPr lang="ru-RU" altLang="ru-RU" sz="14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altLang="ru-RU" sz="1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altLang="ru-RU" sz="1400" dirty="0" smtClean="0">
                <a:solidFill>
                  <a:srgbClr val="000000"/>
                </a:solidFill>
                <a:latin typeface="Calibri" pitchFamily="34" charset="0"/>
              </a:rPr>
              <a:t>а </a:t>
            </a:r>
            <a:r>
              <a:rPr lang="ru-RU" altLang="ru-RU" sz="1400" dirty="0">
                <a:solidFill>
                  <a:srgbClr val="000000"/>
                </a:solidFill>
                <a:latin typeface="Calibri" pitchFamily="34" charset="0"/>
              </a:rPr>
              <a:t>также другим программам, предполагающим </a:t>
            </a:r>
            <a:endParaRPr lang="ru-RU" altLang="ru-RU" sz="1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ru-RU" altLang="ru-RU" sz="1400" dirty="0" smtClean="0">
                <a:solidFill>
                  <a:srgbClr val="000000"/>
                </a:solidFill>
                <a:latin typeface="Calibri" pitchFamily="34" charset="0"/>
              </a:rPr>
              <a:t>разнообразные </a:t>
            </a:r>
            <a:r>
              <a:rPr lang="ru-RU" altLang="ru-RU" sz="1400" dirty="0">
                <a:solidFill>
                  <a:srgbClr val="000000"/>
                </a:solidFill>
                <a:latin typeface="Calibri" pitchFamily="34" charset="0"/>
              </a:rPr>
              <a:t>игровые формы для речевого развития детей.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5043" y="908720"/>
            <a:ext cx="4521498" cy="11541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Aft>
                <a:spcPts val="600"/>
              </a:spcAft>
              <a:buClrTx/>
              <a:buFontTx/>
              <a:buNone/>
              <a:tabLst>
                <a:tab pos="0" algn="l"/>
                <a:tab pos="265113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200" b="1" i="1" dirty="0" smtClean="0">
                <a:solidFill>
                  <a:srgbClr val="6BA305"/>
                </a:solidFill>
                <a:latin typeface="Calibri" pitchFamily="34" charset="0"/>
              </a:rPr>
              <a:t> </a:t>
            </a:r>
            <a:r>
              <a:rPr lang="ru-RU" altLang="ru-RU" sz="1600" b="1" dirty="0" smtClean="0">
                <a:solidFill>
                  <a:srgbClr val="6BA305"/>
                </a:solidFill>
                <a:latin typeface="Calibri" pitchFamily="34" charset="0"/>
              </a:rPr>
              <a:t>Рекомендовано</a:t>
            </a:r>
            <a:r>
              <a:rPr lang="ru-RU" altLang="ru-RU" sz="1600" b="1" dirty="0">
                <a:solidFill>
                  <a:srgbClr val="6BA305"/>
                </a:solidFill>
                <a:latin typeface="Calibri" pitchFamily="34" charset="0"/>
              </a:rPr>
              <a:t>:</a:t>
            </a:r>
          </a:p>
          <a:p>
            <a:pPr marL="285750" indent="-285750" algn="ctr" eaLnBrk="1" hangingPunct="1">
              <a:lnSpc>
                <a:spcPct val="100000"/>
              </a:lnSpc>
              <a:spcAft>
                <a:spcPts val="0"/>
              </a:spcAft>
              <a:buClrTx/>
              <a:buFont typeface="Wingdings" panose="05000000000000000000" pitchFamily="2" charset="2"/>
              <a:buChar char="§"/>
              <a:tabLst>
                <a:tab pos="0" algn="l"/>
                <a:tab pos="265113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200" i="1" dirty="0" smtClean="0">
                <a:solidFill>
                  <a:srgbClr val="6BA305"/>
                </a:solidFill>
                <a:latin typeface="Calibri" pitchFamily="34" charset="0"/>
              </a:rPr>
              <a:t>для </a:t>
            </a:r>
            <a:r>
              <a:rPr lang="ru-RU" altLang="ru-RU" sz="1200" i="1" dirty="0">
                <a:solidFill>
                  <a:srgbClr val="6BA305"/>
                </a:solidFill>
                <a:latin typeface="Calibri" pitchFamily="34" charset="0"/>
              </a:rPr>
              <a:t>дошкольных </a:t>
            </a:r>
            <a:r>
              <a:rPr lang="ru-RU" altLang="ru-RU" sz="1200" i="1" dirty="0" smtClean="0">
                <a:solidFill>
                  <a:srgbClr val="6BA305"/>
                </a:solidFill>
                <a:latin typeface="Calibri" pitchFamily="34" charset="0"/>
              </a:rPr>
              <a:t>образовательных организаций</a:t>
            </a:r>
            <a:endParaRPr lang="ru-RU" altLang="ru-RU" sz="1200" i="1" dirty="0">
              <a:solidFill>
                <a:srgbClr val="6BA305"/>
              </a:solidFill>
              <a:latin typeface="Calibri" pitchFamily="34" charset="0"/>
            </a:endParaRPr>
          </a:p>
          <a:p>
            <a:pPr marL="285750" indent="-285750" algn="ctr" eaLnBrk="1" hangingPunct="1">
              <a:lnSpc>
                <a:spcPct val="100000"/>
              </a:lnSpc>
              <a:spcAft>
                <a:spcPts val="0"/>
              </a:spcAft>
              <a:buClrTx/>
              <a:buFont typeface="Wingdings" panose="05000000000000000000" pitchFamily="2" charset="2"/>
              <a:buChar char="§"/>
              <a:tabLst>
                <a:tab pos="0" algn="l"/>
                <a:tab pos="265113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200" i="1" dirty="0" smtClean="0">
                <a:solidFill>
                  <a:srgbClr val="6BA305"/>
                </a:solidFill>
                <a:latin typeface="Calibri" pitchFamily="34" charset="0"/>
              </a:rPr>
              <a:t>для </a:t>
            </a:r>
            <a:r>
              <a:rPr lang="ru-RU" altLang="ru-RU" sz="1200" i="1" dirty="0">
                <a:solidFill>
                  <a:srgbClr val="6BA305"/>
                </a:solidFill>
                <a:latin typeface="Calibri" pitchFamily="34" charset="0"/>
              </a:rPr>
              <a:t>детских развивающих </a:t>
            </a:r>
            <a:r>
              <a:rPr lang="ru-RU" altLang="ru-RU" sz="1200" i="1" dirty="0" smtClean="0">
                <a:solidFill>
                  <a:srgbClr val="6BA305"/>
                </a:solidFill>
                <a:latin typeface="Calibri" pitchFamily="34" charset="0"/>
              </a:rPr>
              <a:t>центров</a:t>
            </a:r>
          </a:p>
          <a:p>
            <a:pPr marL="285750" indent="-285750" algn="ctr" hangingPunct="1">
              <a:lnSpc>
                <a:spcPct val="100000"/>
              </a:lnSpc>
              <a:spcAft>
                <a:spcPts val="0"/>
              </a:spcAft>
              <a:buClrTx/>
              <a:buFont typeface="Wingdings" panose="05000000000000000000" pitchFamily="2" charset="2"/>
              <a:buChar char="§"/>
              <a:tabLst>
                <a:tab pos="0" algn="l"/>
                <a:tab pos="265113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200" i="1" dirty="0">
                <a:solidFill>
                  <a:srgbClr val="6BA305"/>
                </a:solidFill>
                <a:latin typeface="Calibri" pitchFamily="34" charset="0"/>
              </a:rPr>
              <a:t>для семейного образования</a:t>
            </a:r>
          </a:p>
          <a:p>
            <a:pPr marL="285750" indent="-285750" algn="ctr" eaLnBrk="1" hangingPunct="1">
              <a:lnSpc>
                <a:spcPct val="100000"/>
              </a:lnSpc>
              <a:spcAft>
                <a:spcPts val="0"/>
              </a:spcAft>
              <a:buClrTx/>
              <a:buFont typeface="Wingdings" panose="05000000000000000000" pitchFamily="2" charset="2"/>
              <a:buChar char="§"/>
              <a:tabLst>
                <a:tab pos="0" algn="l"/>
                <a:tab pos="265113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1200" i="1" dirty="0">
              <a:solidFill>
                <a:srgbClr val="6BA305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09468" y="4294655"/>
            <a:ext cx="5832648" cy="1466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629505"/>
                </a:solidFill>
              </a:rPr>
              <a:t>Контакты:</a:t>
            </a:r>
          </a:p>
          <a:p>
            <a:pPr algn="ctr"/>
            <a:r>
              <a:rPr lang="ru-RU" sz="1600" b="1" dirty="0" smtClean="0">
                <a:solidFill>
                  <a:srgbClr val="629505"/>
                </a:solidFill>
              </a:rPr>
              <a:t>Издательство «Национальное образование».</a:t>
            </a:r>
          </a:p>
          <a:p>
            <a:pPr algn="ctr"/>
            <a:r>
              <a:rPr lang="en-US" sz="1600" b="1" dirty="0" smtClean="0">
                <a:solidFill>
                  <a:srgbClr val="629505"/>
                </a:solidFill>
              </a:rPr>
              <a:t>www.n-obr.ru</a:t>
            </a:r>
            <a:endParaRPr lang="ru-RU" sz="1600" b="1" dirty="0" smtClean="0">
              <a:solidFill>
                <a:srgbClr val="629505"/>
              </a:solidFill>
            </a:endParaRPr>
          </a:p>
          <a:p>
            <a:pPr algn="ctr"/>
            <a:r>
              <a:rPr lang="en-US" sz="1600" b="1" dirty="0" err="1" smtClean="0">
                <a:solidFill>
                  <a:srgbClr val="629505"/>
                </a:solidFill>
              </a:rPr>
              <a:t>национальноеобразование.рф</a:t>
            </a:r>
            <a:endParaRPr lang="en-US" sz="1600" b="1" dirty="0" smtClean="0">
              <a:solidFill>
                <a:srgbClr val="629505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629505"/>
                </a:solidFill>
              </a:rPr>
              <a:t>E-mail: </a:t>
            </a:r>
            <a:r>
              <a:rPr lang="en-US" sz="1600" b="1" dirty="0">
                <a:solidFill>
                  <a:srgbClr val="629505"/>
                </a:solidFill>
              </a:rPr>
              <a:t>info@n-obr.ru</a:t>
            </a:r>
          </a:p>
          <a:p>
            <a:pPr algn="ctr"/>
            <a:r>
              <a:rPr lang="en-US" sz="1600" b="1" dirty="0">
                <a:solidFill>
                  <a:srgbClr val="629505"/>
                </a:solidFill>
              </a:rPr>
              <a:t>Тел.: +7 (495) </a:t>
            </a:r>
            <a:r>
              <a:rPr lang="en-US" sz="1600" b="1" dirty="0" smtClean="0">
                <a:solidFill>
                  <a:srgbClr val="629505"/>
                </a:solidFill>
              </a:rPr>
              <a:t>788-00-75</a:t>
            </a:r>
            <a:endParaRPr lang="en-US" sz="1600" b="1" dirty="0">
              <a:solidFill>
                <a:srgbClr val="6295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9722" y="1340768"/>
            <a:ext cx="6474566" cy="4729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/>
              </a:rPr>
              <a:t>Предпосылки грамотности начинают формироваться уже в раннем детстве, 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задолго до того, как дети «формально» начинают учиться читать и писать. </a:t>
            </a:r>
            <a:endParaRPr lang="ru-RU" dirty="0" smtClean="0">
              <a:solidFill>
                <a:srgbClr val="002060"/>
              </a:solidFill>
              <a:latin typeface="Calibri"/>
            </a:endParaRPr>
          </a:p>
          <a:p>
            <a:endParaRPr lang="ru-RU" dirty="0">
              <a:solidFill>
                <a:srgbClr val="002060"/>
              </a:solidFill>
              <a:latin typeface="Calibri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Calibri"/>
              </a:rPr>
              <a:t>Понятие 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«предпосылки грамотности» </a:t>
            </a:r>
            <a:r>
              <a:rPr lang="ru-RU" dirty="0" smtClean="0">
                <a:solidFill>
                  <a:srgbClr val="002060"/>
                </a:solidFill>
                <a:latin typeface="Calibri"/>
              </a:rPr>
              <a:t>в 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Программе «Вдохновение» употребляется в собирательном </a:t>
            </a:r>
            <a:r>
              <a:rPr lang="ru-RU" dirty="0" smtClean="0">
                <a:solidFill>
                  <a:srgbClr val="002060"/>
                </a:solidFill>
                <a:latin typeface="Calibri"/>
              </a:rPr>
              <a:t>смысле — в качестве обозначения всей совокупности детского опыта, способностей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, знаний, умений, связанных с книжной (текстовой) культурой, с восприятием текстов различного жанра на слух и умением связно передавать содержание сюжетов сказок, историй и событий из собственной жизни и опыта других людей, с культурой рассказывания, письма и т</a:t>
            </a:r>
            <a:r>
              <a:rPr lang="ru-RU" dirty="0" smtClean="0">
                <a:solidFill>
                  <a:srgbClr val="002060"/>
                </a:solidFill>
                <a:latin typeface="Calibri"/>
              </a:rPr>
              <a:t>. д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.</a:t>
            </a:r>
          </a:p>
          <a:p>
            <a:endParaRPr lang="ru-RU" dirty="0">
              <a:solidFill>
                <a:srgbClr val="002060"/>
              </a:solidFill>
              <a:latin typeface="Calibri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Calibri"/>
              </a:rPr>
              <a:t>В зависимости от 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семейной ситуации, социокультурного окружения и условий жизни детей их опыт </a:t>
            </a:r>
            <a:r>
              <a:rPr lang="ru-RU" dirty="0" smtClean="0">
                <a:solidFill>
                  <a:srgbClr val="002060"/>
                </a:solidFill>
                <a:latin typeface="Calibri"/>
              </a:rPr>
              <a:t>в области развития речи и предпосылок грамотности может 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быть </a:t>
            </a:r>
            <a:r>
              <a:rPr lang="ru-RU" dirty="0" smtClean="0">
                <a:solidFill>
                  <a:srgbClr val="002060"/>
                </a:solidFill>
                <a:latin typeface="Calibri"/>
              </a:rPr>
              <a:t>довольно разнообразным. У 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одних детей он очень богатый и интенсивный, у других, наоборот, скорее редкий и единичный.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7318" y="531055"/>
            <a:ext cx="5391925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+mj-lt"/>
              </a:rPr>
              <a:t>ПРЕДПОСЫЛКИ ГРАМОТНОСТИ</a:t>
            </a:r>
          </a:p>
        </p:txBody>
      </p:sp>
      <p:pic>
        <p:nvPicPr>
          <p:cNvPr id="11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4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0000" y="1916832"/>
            <a:ext cx="6156256" cy="2489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Речевое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развитие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включается во все виды деятельности,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а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значит,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тесно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взаимосвязано </a:t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со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всеми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образовательными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областями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: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социально-коммуникативного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развития;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познавательного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развития;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художественно-эстетического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развития;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физического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развития.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1540" y="760927"/>
            <a:ext cx="5912748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j-lt"/>
              </a:rPr>
              <a:t>ОБРАЗОВАТЕЛЬНЫМИ ОБЛАСТЯМИ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7318" y="290756"/>
            <a:ext cx="3483454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+mj-lt"/>
              </a:rPr>
              <a:t>СВЯЗЬ С 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ДРУГИМИ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3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0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8000" y="1502128"/>
            <a:ext cx="702035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Социально-коммуникативное развитие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.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Полноценное речевое развитие помогает устанавливать контакты, способствует взаимопониманию, разрешению конфликтных ситуаций. Речь позволяет ребенку участвовать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в беседах, играх,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проектах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, спектаклях, занятиях, проявляя при этом свою индивидуальность.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Познавательное развитие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.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Формирование познавательных действий, любознательности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, мотивации ребенка связано с речевой деятельностью, поскольку именно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с помощью речи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он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выражает свои потребности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чувства, интересы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;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старается развивать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свои мысли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и идеи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в монологе или диалоге, вдохновляется тем, что может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поделиться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открытиями, удачными находками с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другими.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Художественно-эстетическое 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развитие.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Речь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общение не только помогают делиться открытиями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, но и способствуют организации творческого процесса. С помощью речи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дети формулируют простые задачи своей творческой деятельности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делятся суждениями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, поясняют действия и выражают отношение к творчеству других людей.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Восприятие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музыки, живописи и литературы сопряжено с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диалогической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и монологической формами речи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.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1540" y="760927"/>
            <a:ext cx="5912748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j-lt"/>
              </a:rPr>
              <a:t>ОБРАЗОВАТЕЛЬНЫМИ ОБЛАСТЯМИ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7318" y="290756"/>
            <a:ext cx="3483454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+mj-lt"/>
              </a:rPr>
              <a:t>СВЯЗЬ С 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ДРУГИМИ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24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7992" y="1772816"/>
            <a:ext cx="6660312" cy="16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Физическое развитие.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Овладевая элементарными нормами физического развития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ребенок учится проявлять свою активность, самостоятельность в выполнении разного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рода упражнений. И в этом ему помогает его способность говорить, общаться, объяснять. </a:t>
            </a:r>
            <a:endParaRPr lang="ru-RU" sz="1600" dirty="0" smtClean="0">
              <a:solidFill>
                <a:srgbClr val="002060"/>
              </a:solidFill>
              <a:latin typeface="+mn-lt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Физическое развитие способствует правильному развитию координации движений, крупной и мелкой моторики обеих рук, чувства ритма. А также способствует формированию умений согласовывать движение и речь.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3861" y="4292983"/>
            <a:ext cx="5964403" cy="77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+mn-lt"/>
              </a:rPr>
              <a:t>При работе во всех образовательных областях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перед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педагогами стоит задача 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обращать особое внимание на коммуникацию и употребление лексики,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характерной 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для того или иного раздела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47864" y="3785263"/>
            <a:ext cx="64633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***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1540" y="760927"/>
            <a:ext cx="5912748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j-lt"/>
              </a:rPr>
              <a:t>ОБРАЗОВАТЕЛЬНЫМИ ОБЛАСТЯМИ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7318" y="290756"/>
            <a:ext cx="3483454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+mj-lt"/>
              </a:rPr>
              <a:t>СВЯЗЬ С 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ДРУГИМИ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46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7992" y="1794493"/>
            <a:ext cx="6732320" cy="4392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500" dirty="0">
                <a:solidFill>
                  <a:srgbClr val="002060"/>
                </a:solidFill>
                <a:latin typeface="+mn-lt"/>
              </a:rPr>
              <a:t>Способность к речевому самовыражению, коммуникации, интерес к речи и </a:t>
            </a: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устному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общению позволяет ребенку: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проявлять радость от говорения, взаимопонимания, выражать интерес к общению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, диалогу;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расширить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свой словарный запас за счет слов из всех сфер жизнедеятельности;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овладеть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понятиями разных образовательных </a:t>
            </a: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областей Программы;</a:t>
            </a:r>
            <a:endParaRPr lang="ru-RU" sz="15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научиться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с помощью речи объяснять способы решения задач и проблем в разных </a:t>
            </a: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образовательных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областях и в повседневной жизни;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научиться использовать разнообразные невербальные формы выражения (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язык </a:t>
            </a: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тела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, мимика и т</a:t>
            </a: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. д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.);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научиться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выражать речевыми средствами взаимосвязи явлений и </a:t>
            </a: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причинно-следственные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отношения;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развить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способность к диалогу, приобрести навыки культуры речевого общения (</a:t>
            </a: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например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, активно слушать, реагировать на высказывания другого, не перебивать </a:t>
            </a: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говорящего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, договариваться и разрешать конфликты с помощью речи);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rgbClr val="002060"/>
                </a:solidFill>
                <a:latin typeface="+mn-lt"/>
              </a:rPr>
              <a:t>развить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культурно-языковую идентичность (в том числе многоязычную).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1540" y="818187"/>
            <a:ext cx="3752508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Общее речевое развитие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7992" y="1268760"/>
            <a:ext cx="6948344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+mn-lt"/>
              </a:rPr>
              <a:t>Развитие речи ребенка является сквозным целевым ориентиром образовательной деятельности по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Программе «Вдохновение».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7318" y="290756"/>
            <a:ext cx="4198778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+mj-lt"/>
              </a:rPr>
              <a:t>ЦЕЛЕВЫЕ ОРИЕНТИРЫ</a:t>
            </a:r>
          </a:p>
        </p:txBody>
      </p:sp>
      <p:pic>
        <p:nvPicPr>
          <p:cNvPr id="11" name="Picture 2" descr="X:\Новая папка\Паникаровская\РЕЧЬ\презентация\Rech+Logo+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" y="418916"/>
            <a:ext cx="1093303" cy="67291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17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41880</TotalTime>
  <Words>3006</Words>
  <Application>Microsoft Office PowerPoint</Application>
  <PresentationFormat>Экран (4:3)</PresentationFormat>
  <Paragraphs>408</Paragraphs>
  <Slides>41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Ольга Чеснокова</dc:creator>
  <cp:lastModifiedBy>Елена Паникаровская</cp:lastModifiedBy>
  <cp:revision>372</cp:revision>
  <cp:lastPrinted>2017-03-10T10:15:12Z</cp:lastPrinted>
  <dcterms:created xsi:type="dcterms:W3CDTF">1601-01-01T00:00:00Z</dcterms:created>
  <dcterms:modified xsi:type="dcterms:W3CDTF">2017-10-27T12:21:59Z</dcterms:modified>
</cp:coreProperties>
</file>