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58" r:id="rId5"/>
    <p:sldId id="262" r:id="rId6"/>
    <p:sldId id="263" r:id="rId7"/>
    <p:sldId id="264" r:id="rId8"/>
    <p:sldId id="265" r:id="rId9"/>
    <p:sldId id="267" r:id="rId10"/>
    <p:sldId id="271" r:id="rId11"/>
    <p:sldId id="269" r:id="rId12"/>
    <p:sldId id="268" r:id="rId13"/>
    <p:sldId id="272" r:id="rId14"/>
  </p:sldIdLst>
  <p:sldSz cx="9144000" cy="6858000" type="screen4x3"/>
  <p:notesSz cx="6858000" cy="9144000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FFCC"/>
    <a:srgbClr val="006600"/>
    <a:srgbClr val="9900FF"/>
    <a:srgbClr val="9966FF"/>
    <a:srgbClr val="008000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96A9F-FEFF-4CC7-8C8C-9C8F32AD3B1E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96A9F-FEFF-4CC7-8C8C-9C8F32AD3B1E}" type="datetimeFigureOut">
              <a:rPr lang="ru-RU" smtClean="0"/>
              <a:pPr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C2874-7600-4F8F-9798-B316557355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VID_20190221_113115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aw3e4589.png"/>
          <p:cNvPicPr>
            <a:picLocks noChangeAspect="1"/>
          </p:cNvPicPr>
          <p:nvPr/>
        </p:nvPicPr>
        <p:blipFill>
          <a:blip r:embed="rId2" cstate="print"/>
          <a:srcRect l="4041" r="1750"/>
          <a:stretch>
            <a:fillRect/>
          </a:stretch>
        </p:blipFill>
        <p:spPr>
          <a:xfrm>
            <a:off x="0" y="0"/>
            <a:ext cx="9145016" cy="6858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35497" y="1857364"/>
            <a:ext cx="9108503" cy="4388161"/>
            <a:chOff x="827565" y="1292479"/>
            <a:chExt cx="7344130" cy="366279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Рисунок 4" descr="Мыши с книжкой - книга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87517">
              <a:off x="2130291" y="1726046"/>
              <a:ext cx="4534575" cy="3229224"/>
            </a:xfrm>
            <a:prstGeom prst="rect">
              <a:avLst/>
            </a:prstGeom>
          </p:spPr>
        </p:pic>
        <p:pic>
          <p:nvPicPr>
            <p:cNvPr id="4" name="Рисунок 3" descr="Мыши без книжки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65" y="1292479"/>
              <a:ext cx="7344130" cy="2979218"/>
            </a:xfrm>
            <a:prstGeom prst="rect">
              <a:avLst/>
            </a:prstGeom>
          </p:spPr>
        </p:pic>
      </p:grpSp>
      <p:pic>
        <p:nvPicPr>
          <p:cNvPr id="2050" name="Picture 2" descr="D:\Мои документы\er6.png"/>
          <p:cNvPicPr>
            <a:picLocks noChangeAspect="1" noChangeArrowheads="1"/>
          </p:cNvPicPr>
          <p:nvPr/>
        </p:nvPicPr>
        <p:blipFill>
          <a:blip r:embed="rId5" cstate="screen"/>
          <a:srcRect r="16003" b="13578"/>
          <a:stretch>
            <a:fillRect/>
          </a:stretch>
        </p:blipFill>
        <p:spPr bwMode="auto">
          <a:xfrm>
            <a:off x="0" y="0"/>
            <a:ext cx="2627784" cy="246772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979712" y="2967335"/>
            <a:ext cx="4752528" cy="267765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«Детский совет </a:t>
            </a:r>
          </a:p>
          <a:p>
            <a:pPr algn="ctr"/>
            <a:r>
              <a:rPr lang="ru-RU" sz="2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как модель</a:t>
            </a:r>
          </a:p>
          <a:p>
            <a:pPr algn="ctr"/>
            <a:r>
              <a:rPr lang="ru-RU" sz="2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совместной </a:t>
            </a:r>
            <a:r>
              <a:rPr lang="ru-RU" sz="2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деятельности взрослых и детей </a:t>
            </a:r>
            <a:endParaRPr lang="ru-RU" sz="2800" b="1" i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по проектированию  </a:t>
            </a:r>
          </a:p>
          <a:p>
            <a:pPr algn="ctr"/>
            <a:r>
              <a:rPr lang="ru-RU" sz="2800" b="1" i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развивающей среды ДОУ»</a:t>
            </a:r>
            <a:endParaRPr lang="ru-RU" sz="2800" b="1" i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7422" y="285728"/>
            <a:ext cx="400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етский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сад  № 4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комбинированного вида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8992" y="6286520"/>
            <a:ext cx="2071702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г.Орехово-Зуево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357950" y="6072206"/>
            <a:ext cx="2643238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 воспитатель МДОУ № 4 Логинова О.С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0-02-05-1b761157562dec398325464592cc5219823bf603f5cc18a0f85f41c4f41b3448_9b409b6d.jpg"/>
          <p:cNvPicPr>
            <a:picLocks noChangeAspect="1" noChangeArrowheads="1"/>
          </p:cNvPicPr>
          <p:nvPr/>
        </p:nvPicPr>
        <p:blipFill>
          <a:blip r:embed="rId2" cstate="print"/>
          <a:srcRect r="20764"/>
          <a:stretch>
            <a:fillRect/>
          </a:stretch>
        </p:blipFill>
        <p:spPr bwMode="auto">
          <a:xfrm>
            <a:off x="899592" y="836712"/>
            <a:ext cx="3753011" cy="2664295"/>
          </a:xfrm>
          <a:prstGeom prst="rect">
            <a:avLst/>
          </a:prstGeom>
          <a:noFill/>
        </p:spPr>
      </p:pic>
      <p:pic>
        <p:nvPicPr>
          <p:cNvPr id="3" name="Picture 7" descr="D:\0-02-05-888e4182a621178fa815a0c8b716e8be8dcc0bf5a4c421f5150595bf2599a209_2cd12d69.jpg"/>
          <p:cNvPicPr>
            <a:picLocks noChangeAspect="1" noChangeArrowheads="1"/>
          </p:cNvPicPr>
          <p:nvPr/>
        </p:nvPicPr>
        <p:blipFill>
          <a:blip r:embed="rId3" cstate="print"/>
          <a:srcRect r="4326" b="12952"/>
          <a:stretch>
            <a:fillRect/>
          </a:stretch>
        </p:blipFill>
        <p:spPr bwMode="auto">
          <a:xfrm>
            <a:off x="5436096" y="1484784"/>
            <a:ext cx="2520280" cy="4076521"/>
          </a:xfrm>
          <a:prstGeom prst="rect">
            <a:avLst/>
          </a:prstGeom>
          <a:noFill/>
        </p:spPr>
      </p:pic>
      <p:pic>
        <p:nvPicPr>
          <p:cNvPr id="4" name="Picture 5" descr="D:\0-02-05-6c0c71b818f862b01b63de72dbcc3b1b3e7486df56add6392a1a71b140364727_99c00f98.jpg"/>
          <p:cNvPicPr>
            <a:picLocks noChangeAspect="1" noChangeArrowheads="1"/>
          </p:cNvPicPr>
          <p:nvPr/>
        </p:nvPicPr>
        <p:blipFill>
          <a:blip r:embed="rId4" cstate="print"/>
          <a:srcRect l="4818" r="15449" b="7476"/>
          <a:stretch>
            <a:fillRect/>
          </a:stretch>
        </p:blipFill>
        <p:spPr bwMode="auto">
          <a:xfrm>
            <a:off x="895036" y="3718205"/>
            <a:ext cx="3748972" cy="2447099"/>
          </a:xfrm>
          <a:prstGeom prst="rect">
            <a:avLst/>
          </a:prstGeom>
          <a:noFill/>
        </p:spPr>
      </p:pic>
      <p:pic>
        <p:nvPicPr>
          <p:cNvPr id="5" name="Picture 8" descr="D:\0-02-05-5bb65b6a57289ffbf5c86d174159869524a177eced1d67ec61edc0f5b3fe65fd_6b9f7ef1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899592" y="817717"/>
            <a:ext cx="7056784" cy="604028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600" y="260648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Оформление  к проекту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0-02-05-e64bf674e818506f7c1bcfefe736d67929e64be9d09f9915a1691ec1cf28319a_bdee0bfe.jpg"/>
          <p:cNvPicPr>
            <a:picLocks noChangeAspect="1" noChangeArrowheads="1"/>
          </p:cNvPicPr>
          <p:nvPr/>
        </p:nvPicPr>
        <p:blipFill>
          <a:blip r:embed="rId2" cstate="print"/>
          <a:srcRect b="7076"/>
          <a:stretch>
            <a:fillRect/>
          </a:stretch>
        </p:blipFill>
        <p:spPr bwMode="auto">
          <a:xfrm>
            <a:off x="3779912" y="3068960"/>
            <a:ext cx="4824536" cy="2521765"/>
          </a:xfrm>
          <a:prstGeom prst="rect">
            <a:avLst/>
          </a:prstGeom>
          <a:noFill/>
        </p:spPr>
      </p:pic>
      <p:pic>
        <p:nvPicPr>
          <p:cNvPr id="23556" name="Picture 4" descr="D:\0-02-05-dd6b03f4d5d0f71ef6ab824f228e7907426ef08376734c82e25ab85747142631_c10141f9.jpg"/>
          <p:cNvPicPr>
            <a:picLocks noChangeAspect="1" noChangeArrowheads="1"/>
          </p:cNvPicPr>
          <p:nvPr/>
        </p:nvPicPr>
        <p:blipFill>
          <a:blip r:embed="rId3" cstate="print"/>
          <a:srcRect b="7476"/>
          <a:stretch>
            <a:fillRect/>
          </a:stretch>
        </p:blipFill>
        <p:spPr bwMode="auto">
          <a:xfrm>
            <a:off x="611560" y="980728"/>
            <a:ext cx="4813085" cy="2430016"/>
          </a:xfrm>
          <a:prstGeom prst="rect">
            <a:avLst/>
          </a:prstGeom>
          <a:noFill/>
        </p:spPr>
      </p:pic>
      <p:pic>
        <p:nvPicPr>
          <p:cNvPr id="23558" name="Picture 6" descr="D:\0-02-05-24857fc7a8feb8be8b1de327182caa6b9aa6210c34ba10465e1d0f62096512bd_ccf8c405.jpg"/>
          <p:cNvPicPr>
            <a:picLocks noChangeAspect="1" noChangeArrowheads="1"/>
          </p:cNvPicPr>
          <p:nvPr/>
        </p:nvPicPr>
        <p:blipFill>
          <a:blip r:embed="rId4" cstate="print"/>
          <a:srcRect t="22725" r="6867" b="7476"/>
          <a:stretch>
            <a:fillRect/>
          </a:stretch>
        </p:blipFill>
        <p:spPr bwMode="auto">
          <a:xfrm>
            <a:off x="179512" y="1412776"/>
            <a:ext cx="8784976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0-02-05-adc96d19f1f68da32e48b817d8abe7e51134dbfb7e33a0e45e791330229e12cc_326c97e2.jpg"/>
          <p:cNvPicPr>
            <a:picLocks noChangeAspect="1" noChangeArrowheads="1"/>
          </p:cNvPicPr>
          <p:nvPr/>
        </p:nvPicPr>
        <p:blipFill>
          <a:blip r:embed="rId2" cstate="print"/>
          <a:srcRect r="4818" b="7476"/>
          <a:stretch>
            <a:fillRect/>
          </a:stretch>
        </p:blipFill>
        <p:spPr bwMode="auto">
          <a:xfrm>
            <a:off x="4644008" y="548680"/>
            <a:ext cx="4345818" cy="2376264"/>
          </a:xfrm>
          <a:prstGeom prst="rect">
            <a:avLst/>
          </a:prstGeom>
          <a:noFill/>
        </p:spPr>
      </p:pic>
      <p:pic>
        <p:nvPicPr>
          <p:cNvPr id="22531" name="Picture 3" descr="D:\0-02-05-f2c0c74990915618e6cbae708f6d47576c1faa955ffa05946736f23b24cdf4d6_793e4975.jpg"/>
          <p:cNvPicPr>
            <a:picLocks noChangeAspect="1" noChangeArrowheads="1"/>
          </p:cNvPicPr>
          <p:nvPr/>
        </p:nvPicPr>
        <p:blipFill>
          <a:blip r:embed="rId3" cstate="print"/>
          <a:srcRect b="9091"/>
          <a:stretch>
            <a:fillRect/>
          </a:stretch>
        </p:blipFill>
        <p:spPr bwMode="auto">
          <a:xfrm>
            <a:off x="251520" y="476672"/>
            <a:ext cx="4224469" cy="2448272"/>
          </a:xfrm>
          <a:prstGeom prst="rect">
            <a:avLst/>
          </a:prstGeom>
          <a:noFill/>
        </p:spPr>
      </p:pic>
      <p:pic>
        <p:nvPicPr>
          <p:cNvPr id="22532" name="Picture 4" descr="C:\Users\Samsung-PC\Downloads\image6 (1).jpeg"/>
          <p:cNvPicPr>
            <a:picLocks noChangeAspect="1" noChangeArrowheads="1"/>
          </p:cNvPicPr>
          <p:nvPr/>
        </p:nvPicPr>
        <p:blipFill>
          <a:blip r:embed="rId4" cstate="print"/>
          <a:srcRect b="7476"/>
          <a:stretch>
            <a:fillRect/>
          </a:stretch>
        </p:blipFill>
        <p:spPr bwMode="auto">
          <a:xfrm>
            <a:off x="467544" y="1124744"/>
            <a:ext cx="8128000" cy="4230216"/>
          </a:xfrm>
          <a:prstGeom prst="rect">
            <a:avLst/>
          </a:prstGeom>
          <a:noFill/>
        </p:spPr>
      </p:pic>
      <p:pic>
        <p:nvPicPr>
          <p:cNvPr id="22533" name="Picture 5" descr="C:\Users\Samsung-PC\Downloads\image9.jpe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l="2658" r="4320" b="7076"/>
          <a:stretch>
            <a:fillRect/>
          </a:stretch>
        </p:blipFill>
        <p:spPr bwMode="auto">
          <a:xfrm>
            <a:off x="1835696" y="3501008"/>
            <a:ext cx="4997843" cy="2808312"/>
          </a:xfrm>
          <a:prstGeom prst="rect">
            <a:avLst/>
          </a:prstGeom>
          <a:noFill/>
        </p:spPr>
      </p:pic>
      <p:pic>
        <p:nvPicPr>
          <p:cNvPr id="22534" name="Picture 6" descr="C:\Users\Samsung-PC\Downloads\image1 (7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548680"/>
            <a:ext cx="4345362" cy="2552948"/>
          </a:xfrm>
          <a:prstGeom prst="rect">
            <a:avLst/>
          </a:prstGeom>
          <a:noFill/>
        </p:spPr>
      </p:pic>
      <p:pic>
        <p:nvPicPr>
          <p:cNvPr id="22535" name="Picture 7" descr="C:\Users\Samsung-PC\Downloads\image2 (2).jpeg"/>
          <p:cNvPicPr>
            <a:picLocks noChangeAspect="1" noChangeArrowheads="1"/>
          </p:cNvPicPr>
          <p:nvPr/>
        </p:nvPicPr>
        <p:blipFill>
          <a:blip r:embed="rId7" cstate="print"/>
          <a:srcRect r="11905" b="9051"/>
          <a:stretch>
            <a:fillRect/>
          </a:stretch>
        </p:blipFill>
        <p:spPr bwMode="auto">
          <a:xfrm>
            <a:off x="1907704" y="3573016"/>
            <a:ext cx="4896544" cy="2778246"/>
          </a:xfrm>
          <a:prstGeom prst="rect">
            <a:avLst/>
          </a:prstGeom>
          <a:noFill/>
        </p:spPr>
      </p:pic>
      <p:pic>
        <p:nvPicPr>
          <p:cNvPr id="22536" name="Picture 8" descr="C:\Users\Samsung-PC\Downloads\image4 (2).jpe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 r="12791" b="7476"/>
          <a:stretch>
            <a:fillRect/>
          </a:stretch>
        </p:blipFill>
        <p:spPr bwMode="auto">
          <a:xfrm>
            <a:off x="1835696" y="3545772"/>
            <a:ext cx="4968552" cy="2921554"/>
          </a:xfrm>
          <a:prstGeom prst="rect">
            <a:avLst/>
          </a:prstGeom>
          <a:noFill/>
        </p:spPr>
      </p:pic>
      <p:pic>
        <p:nvPicPr>
          <p:cNvPr id="22537" name="Picture 9" descr="C:\Users\Samsung-PC\Downloads\image3 (1).jpeg"/>
          <p:cNvPicPr>
            <a:picLocks noChangeAspect="1" noChangeArrowheads="1"/>
          </p:cNvPicPr>
          <p:nvPr/>
        </p:nvPicPr>
        <p:blipFill>
          <a:blip r:embed="rId9" cstate="print">
            <a:lum contrast="10000"/>
          </a:blip>
          <a:srcRect l="11905" b="7476"/>
          <a:stretch>
            <a:fillRect/>
          </a:stretch>
        </p:blipFill>
        <p:spPr bwMode="auto">
          <a:xfrm>
            <a:off x="1835696" y="3429000"/>
            <a:ext cx="5000104" cy="29539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2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www.playcast.ru/uploads/2018/11/03/26071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2242659" cy="3384376"/>
          </a:xfrm>
          <a:prstGeom prst="rect">
            <a:avLst/>
          </a:prstGeom>
          <a:noFill/>
        </p:spPr>
      </p:pic>
      <p:pic>
        <p:nvPicPr>
          <p:cNvPr id="6" name="Picture 2" descr="C:\Users\Samsung-PC\Downloads\260967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7736" y="1052736"/>
            <a:ext cx="2376264" cy="3835772"/>
          </a:xfrm>
          <a:prstGeom prst="rect">
            <a:avLst/>
          </a:prstGeom>
          <a:noFill/>
        </p:spPr>
      </p:pic>
      <p:pic>
        <p:nvPicPr>
          <p:cNvPr id="5" name="Рисунок 4" descr="книга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547665" y="1772817"/>
            <a:ext cx="5912236" cy="3744416"/>
          </a:xfrm>
          <a:prstGeom prst="rect">
            <a:avLst/>
          </a:prstGeom>
        </p:spPr>
      </p:pic>
      <p:pic>
        <p:nvPicPr>
          <p:cNvPr id="4" name="Рисунок 3" descr="Мыши без книжк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7" y="2276872"/>
            <a:ext cx="9108503" cy="35692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3768" y="2996952"/>
            <a:ext cx="3600400" cy="113877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    СПАСИБО ЗА</a:t>
            </a:r>
          </a:p>
          <a:p>
            <a:pPr algn="ctr"/>
            <a:endParaRPr lang="ru-RU" sz="1200" b="1" dirty="0" smtClean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  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ниг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483768" y="1124744"/>
            <a:ext cx="6480721" cy="4104456"/>
          </a:xfrm>
          <a:prstGeom prst="rect">
            <a:avLst/>
          </a:prstGeom>
        </p:spPr>
      </p:pic>
      <p:pic>
        <p:nvPicPr>
          <p:cNvPr id="2" name="Рисунок 1" descr="мышонок.png"/>
          <p:cNvPicPr>
            <a:picLocks noChangeAspect="1"/>
          </p:cNvPicPr>
          <p:nvPr/>
        </p:nvPicPr>
        <p:blipFill>
          <a:blip r:embed="rId3" cstate="screen"/>
          <a:srcRect l="36364" t="5354"/>
          <a:stretch>
            <a:fillRect/>
          </a:stretch>
        </p:blipFill>
        <p:spPr>
          <a:xfrm>
            <a:off x="971600" y="3429000"/>
            <a:ext cx="2167044" cy="2736304"/>
          </a:xfrm>
          <a:prstGeom prst="rect">
            <a:avLst/>
          </a:prstGeom>
        </p:spPr>
      </p:pic>
      <p:pic>
        <p:nvPicPr>
          <p:cNvPr id="1026" name="Picture 2" descr="C:\Users\Samsung-PC\Downloads\260967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2376264" cy="3835772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987824" y="1758075"/>
            <a:ext cx="5400600" cy="243143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«Все люди по природе стремятся к знанию»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Аристотель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Ребенок — прирожденный исследователь, в избытке одаренный любознательностью. 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ниг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694404"/>
          </a:xfrm>
          <a:prstGeom prst="rect">
            <a:avLst/>
          </a:prstGeom>
        </p:spPr>
      </p:pic>
      <p:sp>
        <p:nvSpPr>
          <p:cNvPr id="12" name="Місце для вмісту 11"/>
          <p:cNvSpPr>
            <a:spLocks noGrp="1"/>
          </p:cNvSpPr>
          <p:nvPr>
            <p:ph idx="1"/>
          </p:nvPr>
        </p:nvSpPr>
        <p:spPr>
          <a:xfrm>
            <a:off x="899592" y="1124745"/>
            <a:ext cx="7344816" cy="4176463"/>
          </a:xfrm>
          <a:solidFill>
            <a:srgbClr val="FFFFCC"/>
          </a:solidFill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Целевые ориентиры дошкольного образования: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Инициативность и самостоятельность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Способность к выбору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Фантазия, воображение, творчество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Умение подчиняться правилам и социальным нормам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Любознательность, наблюдательность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Способность к экспериментированию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Способность к принятию собственных решений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ышонок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5857884" y="3857628"/>
            <a:ext cx="2339752" cy="272798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83568" y="1078597"/>
            <a:ext cx="770485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 такое «детский совет»?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технология обучения, которая объединяет детей и взрослых вокруг событий и совместных дел, то есть предусматривает полноправное участие ребенка в образовательном процессе,  именно детям принадлежит роль инициаторов, активных участников, а не исполнителей указаний взрослых.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0-02-04-5b896791fbd32c43e441fb23d2d57de8f8818ed4ed678155043c2e87c95087d3_df2344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143380"/>
            <a:ext cx="4063985" cy="2285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1412776"/>
            <a:ext cx="7488832" cy="4247317"/>
          </a:xfrm>
          <a:prstGeom prst="rect">
            <a:avLst/>
          </a:prstGeom>
          <a:solidFill>
            <a:srgbClr val="CCFFCC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«Детского совета»: 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74625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эмоциональный настрой на весь день – «задать тон». </a:t>
            </a:r>
          </a:p>
          <a:p>
            <a:pPr indent="174625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условия для межличностного и познавательно-делового общения детей и взрослых. </a:t>
            </a:r>
          </a:p>
          <a:p>
            <a:pPr indent="174625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эмпатию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indent="174625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 выбирать из личного опыта наиболее значимые, интересные события, рассказывать о них кратко, но последовательно и логично. </a:t>
            </a:r>
          </a:p>
          <a:p>
            <a:pPr indent="174625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 формулировать суждения, аргументировать высказывания, отстаивать свою точку зрения. </a:t>
            </a:r>
          </a:p>
          <a:p>
            <a:pPr indent="174625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Выбрать тему нового проекта / подвести итоги проекта. </a:t>
            </a:r>
          </a:p>
          <a:p>
            <a:pPr indent="174625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Разработать план действий. </a:t>
            </a:r>
          </a:p>
          <a:p>
            <a:pPr indent="174625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 детей делать осознанный ответственный выбор. </a:t>
            </a:r>
          </a:p>
          <a:p>
            <a:pPr indent="174625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умение договариваться о совместной деятельности, распределять роли и обязанности и др.</a:t>
            </a:r>
          </a:p>
        </p:txBody>
      </p:sp>
      <p:pic>
        <p:nvPicPr>
          <p:cNvPr id="2" name="Рисунок 1" descr="er6.png"/>
          <p:cNvPicPr>
            <a:picLocks noChangeAspect="1"/>
          </p:cNvPicPr>
          <p:nvPr/>
        </p:nvPicPr>
        <p:blipFill>
          <a:blip r:embed="rId2" cstate="screen"/>
          <a:srcRect b="9375"/>
          <a:stretch>
            <a:fillRect/>
          </a:stretch>
        </p:blipFill>
        <p:spPr>
          <a:xfrm>
            <a:off x="194416" y="44624"/>
            <a:ext cx="2073328" cy="1878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628800"/>
            <a:ext cx="78488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целом детский совет может длиться, в зависимости от возрастной группы и ситуации, от 5 до 20 минут. Жесткой рамки нет. Все будет зависеть от того, насколько всем хорошо вместе, насколько детский совет идет живо и весело, насколько обсуждаемая тема интересна и важна и что составляет главную задачу: выбор темы планирование или текущее самоопределение детей в делах и действиях дня.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1052736"/>
            <a:ext cx="439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Длительность проведения детского совета</a:t>
            </a:r>
          </a:p>
        </p:txBody>
      </p:sp>
      <p:pic>
        <p:nvPicPr>
          <p:cNvPr id="4" name="Рисунок 3" descr="er6.png"/>
          <p:cNvPicPr>
            <a:picLocks noChangeAspect="1"/>
          </p:cNvPicPr>
          <p:nvPr/>
        </p:nvPicPr>
        <p:blipFill>
          <a:blip r:embed="rId2" cstate="screen"/>
          <a:srcRect b="9375"/>
          <a:stretch>
            <a:fillRect/>
          </a:stretch>
        </p:blipFill>
        <p:spPr>
          <a:xfrm>
            <a:off x="194416" y="44624"/>
            <a:ext cx="2073328" cy="1878954"/>
          </a:xfrm>
          <a:prstGeom prst="rect">
            <a:avLst/>
          </a:prstGeom>
        </p:spPr>
      </p:pic>
      <p:pic>
        <p:nvPicPr>
          <p:cNvPr id="2050" name="Picture 2" descr="C:\Users\user\Desktop\0-02-04-b9e7d0df3e7154c7381fa442ee975a9d215dab3b12b25f3692f95b2d085534fc_782fde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071942"/>
            <a:ext cx="4500594" cy="2531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23528" y="1470088"/>
            <a:ext cx="5400600" cy="118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Единственно верной структуры 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НЕТ. 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-Детский совет НЕ занятие. 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-Участие в нем НЕ может быть принуждением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5" y="571480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Структура детского совета…</a:t>
            </a:r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 </a:t>
            </a:r>
            <a:endParaRPr lang="ru-RU" dirty="0"/>
          </a:p>
        </p:txBody>
      </p:sp>
      <p:pic>
        <p:nvPicPr>
          <p:cNvPr id="1026" name="Picture 2" descr="C:\Users\user\Desktop\0-02-04-c18cc987a430401fd7f111335b471259be838a0b994ede6174242d8d9a63f239_28e1490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714620"/>
            <a:ext cx="4714908" cy="3208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4282" y="989096"/>
            <a:ext cx="8643998" cy="440120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Ритуал.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(звучит музыка-все садятся на ковер)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Беседа на свободную тему,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обмен новостями.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Новости</a:t>
            </a:r>
            <a:endParaRPr kumimoji="0" lang="ru-RU" sz="2000" i="1" u="none" strike="noStrike" cap="none" normalizeH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-не регламентируются (только по одной короткой новости); 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-не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селекционируются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(только хорошие новости); 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-не вытягиваются насильно («Сережа, мы еще не слышали твоих новостей»); 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-не запрещаются («Нет-нет, об этом мы не говорим, это стыдно, маленькие дети не должны об этом думать и говорить»).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Мотивирование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на работу над проектом.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4.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Выявление инициатив и образовательных запросов детей.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Совместное составление плана  работы над проектом.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214290"/>
            <a:ext cx="5357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Смысловые части детского совета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«Масленица». 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D_20190221_113115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56416" y="1378112"/>
            <a:ext cx="6435864" cy="4826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0bd3158ee7fed2d8fe9538fec7daf2dd03b22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291</Words>
  <Application>Microsoft Office PowerPoint</Application>
  <PresentationFormat>Экран (4:3)</PresentationFormat>
  <Paragraphs>59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Проект «Масленица». 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user</cp:lastModifiedBy>
  <cp:revision>52</cp:revision>
  <dcterms:created xsi:type="dcterms:W3CDTF">2014-06-17T14:04:23Z</dcterms:created>
  <dcterms:modified xsi:type="dcterms:W3CDTF">2019-02-27T12:04:19Z</dcterms:modified>
</cp:coreProperties>
</file>