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6" r:id="rId4"/>
    <p:sldId id="265" r:id="rId5"/>
    <p:sldId id="258" r:id="rId6"/>
    <p:sldId id="260" r:id="rId7"/>
    <p:sldId id="262" r:id="rId8"/>
    <p:sldId id="272" r:id="rId9"/>
    <p:sldId id="273" r:id="rId10"/>
    <p:sldId id="269" r:id="rId11"/>
    <p:sldId id="263" r:id="rId12"/>
    <p:sldId id="267" r:id="rId13"/>
    <p:sldId id="264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354804646251344"/>
          <c:y val="4.7957371225577403E-2"/>
          <c:w val="0.75184794086589379"/>
          <c:h val="0.62699822380106573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CCCFF"/>
            </a:solidFill>
            <a:ln w="12678">
              <a:solidFill>
                <a:srgbClr val="000000"/>
              </a:solidFill>
              <a:prstDash val="solid"/>
            </a:ln>
          </c:spPr>
          <c:dLbls>
            <c:spPr>
              <a:noFill/>
              <a:ln w="25356">
                <a:noFill/>
              </a:ln>
            </c:spPr>
            <c:txPr>
              <a:bodyPr/>
              <a:lstStyle/>
              <a:p>
                <a:pPr>
                  <a:defRPr sz="1722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восприятие цвета</c:v>
                </c:pt>
                <c:pt idx="1">
                  <c:v>восприятие формы</c:v>
                </c:pt>
                <c:pt idx="2">
                  <c:v>восприятие величины</c:v>
                </c:pt>
                <c:pt idx="3">
                  <c:v>внимание</c:v>
                </c:pt>
                <c:pt idx="4">
                  <c:v>память</c:v>
                </c:pt>
                <c:pt idx="5">
                  <c:v>мышление</c:v>
                </c:pt>
                <c:pt idx="6">
                  <c:v>речь</c:v>
                </c:pt>
                <c:pt idx="7">
                  <c:v>пространственные отношения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0.86000000000000021</c:v>
                </c:pt>
                <c:pt idx="1">
                  <c:v>0.14000000000000001</c:v>
                </c:pt>
                <c:pt idx="2">
                  <c:v>0.29000000000000009</c:v>
                </c:pt>
                <c:pt idx="3">
                  <c:v>0.71000000000000019</c:v>
                </c:pt>
                <c:pt idx="4">
                  <c:v>0.86000000000000021</c:v>
                </c:pt>
                <c:pt idx="5">
                  <c:v>0.86000000000000021</c:v>
                </c:pt>
                <c:pt idx="6">
                  <c:v>0.86000000000000021</c:v>
                </c:pt>
                <c:pt idx="7">
                  <c:v>0.86000000000000021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99"/>
            </a:solidFill>
            <a:ln w="12678">
              <a:solidFill>
                <a:srgbClr val="000000"/>
              </a:solidFill>
              <a:prstDash val="solid"/>
            </a:ln>
          </c:spPr>
          <c:dLbls>
            <c:spPr>
              <a:noFill/>
              <a:ln w="25356">
                <a:noFill/>
              </a:ln>
            </c:spPr>
            <c:txPr>
              <a:bodyPr/>
              <a:lstStyle/>
              <a:p>
                <a:pPr>
                  <a:defRPr sz="1722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восприятие цвета</c:v>
                </c:pt>
                <c:pt idx="1">
                  <c:v>восприятие формы</c:v>
                </c:pt>
                <c:pt idx="2">
                  <c:v>восприятие величины</c:v>
                </c:pt>
                <c:pt idx="3">
                  <c:v>внимание</c:v>
                </c:pt>
                <c:pt idx="4">
                  <c:v>память</c:v>
                </c:pt>
                <c:pt idx="5">
                  <c:v>мышление</c:v>
                </c:pt>
                <c:pt idx="6">
                  <c:v>речь</c:v>
                </c:pt>
                <c:pt idx="7">
                  <c:v>пространственные отношения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1">
                  <c:v>0.7200000000000002</c:v>
                </c:pt>
                <c:pt idx="2">
                  <c:v>0.67000000000000026</c:v>
                </c:pt>
                <c:pt idx="3">
                  <c:v>0.29000000000000009</c:v>
                </c:pt>
                <c:pt idx="5">
                  <c:v>0.14000000000000001</c:v>
                </c:pt>
                <c:pt idx="6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3366"/>
            </a:solidFill>
            <a:ln w="12678">
              <a:solidFill>
                <a:srgbClr val="000000"/>
              </a:solidFill>
              <a:prstDash val="solid"/>
            </a:ln>
          </c:spPr>
          <c:dLbls>
            <c:spPr>
              <a:noFill/>
              <a:ln w="25356">
                <a:noFill/>
              </a:ln>
            </c:spPr>
            <c:txPr>
              <a:bodyPr/>
              <a:lstStyle/>
              <a:p>
                <a:pPr>
                  <a:defRPr sz="1722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восприятие цвета</c:v>
                </c:pt>
                <c:pt idx="1">
                  <c:v>восприятие формы</c:v>
                </c:pt>
                <c:pt idx="2">
                  <c:v>восприятие величины</c:v>
                </c:pt>
                <c:pt idx="3">
                  <c:v>внимание</c:v>
                </c:pt>
                <c:pt idx="4">
                  <c:v>память</c:v>
                </c:pt>
                <c:pt idx="5">
                  <c:v>мышление</c:v>
                </c:pt>
                <c:pt idx="6">
                  <c:v>речь</c:v>
                </c:pt>
                <c:pt idx="7">
                  <c:v>пространственные отношения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0.14000000000000001</c:v>
                </c:pt>
                <c:pt idx="1">
                  <c:v>0.14000000000000001</c:v>
                </c:pt>
                <c:pt idx="2">
                  <c:v>0.14000000000000001</c:v>
                </c:pt>
                <c:pt idx="4">
                  <c:v>0.14000000000000001</c:v>
                </c:pt>
                <c:pt idx="7">
                  <c:v>0.14000000000000001</c:v>
                </c:pt>
              </c:numCache>
            </c:numRef>
          </c:val>
        </c:ser>
        <c:gapWidth val="90"/>
        <c:overlap val="100"/>
        <c:axId val="130529920"/>
        <c:axId val="62491648"/>
      </c:barChart>
      <c:catAx>
        <c:axId val="130529920"/>
        <c:scaling>
          <c:orientation val="minMax"/>
        </c:scaling>
        <c:axPos val="b"/>
        <c:numFmt formatCode="General" sourceLinked="1"/>
        <c:tickLblPos val="nextTo"/>
        <c:spPr>
          <a:ln w="3170">
            <a:solidFill>
              <a:srgbClr val="000000"/>
            </a:solidFill>
            <a:prstDash val="solid"/>
          </a:ln>
        </c:spPr>
        <c:txPr>
          <a:bodyPr rot="-144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2491648"/>
        <c:crosses val="autoZero"/>
        <c:auto val="1"/>
        <c:lblAlgn val="ctr"/>
        <c:lblOffset val="100"/>
        <c:tickLblSkip val="1"/>
        <c:tickMarkSkip val="1"/>
      </c:catAx>
      <c:valAx>
        <c:axId val="62491648"/>
        <c:scaling>
          <c:orientation val="minMax"/>
          <c:max val="1"/>
        </c:scaling>
        <c:axPos val="l"/>
        <c:majorGridlines>
          <c:spPr>
            <a:ln w="3170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4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0529920"/>
        <c:crosses val="autoZero"/>
        <c:crossBetween val="between"/>
      </c:valAx>
      <c:spPr>
        <a:solidFill>
          <a:srgbClr val="FFFFFF"/>
        </a:solidFill>
        <a:ln w="12678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7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5433403805496868"/>
          <c:y val="4.7202797202797339E-2"/>
          <c:w val="0.72410147991543361"/>
          <c:h val="0.59265734265734249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7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восприятие цвета</c:v>
                </c:pt>
                <c:pt idx="1">
                  <c:v>восприятие формы</c:v>
                </c:pt>
                <c:pt idx="2">
                  <c:v>восприятие величины</c:v>
                </c:pt>
                <c:pt idx="3">
                  <c:v>внимание</c:v>
                </c:pt>
                <c:pt idx="4">
                  <c:v>память</c:v>
                </c:pt>
                <c:pt idx="5">
                  <c:v>мышление</c:v>
                </c:pt>
                <c:pt idx="6">
                  <c:v>речь</c:v>
                </c:pt>
                <c:pt idx="7">
                  <c:v>пространственные отношения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0.29000000000000009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0.29000000000000009</c:v>
                </c:pt>
                <c:pt idx="4">
                  <c:v>0.56999999999999995</c:v>
                </c:pt>
                <c:pt idx="5">
                  <c:v>0.56999999999999995</c:v>
                </c:pt>
                <c:pt idx="6">
                  <c:v>0.7200000000000002</c:v>
                </c:pt>
                <c:pt idx="7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7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восприятие цвета</c:v>
                </c:pt>
                <c:pt idx="1">
                  <c:v>восприятие формы</c:v>
                </c:pt>
                <c:pt idx="2">
                  <c:v>восприятие величины</c:v>
                </c:pt>
                <c:pt idx="3">
                  <c:v>внимание</c:v>
                </c:pt>
                <c:pt idx="4">
                  <c:v>память</c:v>
                </c:pt>
                <c:pt idx="5">
                  <c:v>мышление</c:v>
                </c:pt>
                <c:pt idx="6">
                  <c:v>речь</c:v>
                </c:pt>
                <c:pt idx="7">
                  <c:v>пространственные отношения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0.56999999999999995</c:v>
                </c:pt>
                <c:pt idx="1">
                  <c:v>0.7200000000000002</c:v>
                </c:pt>
                <c:pt idx="2">
                  <c:v>0.7200000000000002</c:v>
                </c:pt>
                <c:pt idx="3">
                  <c:v>0.71000000000000019</c:v>
                </c:pt>
                <c:pt idx="4">
                  <c:v>0.29000000000000009</c:v>
                </c:pt>
                <c:pt idx="5">
                  <c:v>0.29000000000000009</c:v>
                </c:pt>
                <c:pt idx="6">
                  <c:v>0.28000000000000008</c:v>
                </c:pt>
                <c:pt idx="7">
                  <c:v>0.29000000000000009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7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восприятие цвета</c:v>
                </c:pt>
                <c:pt idx="1">
                  <c:v>восприятие формы</c:v>
                </c:pt>
                <c:pt idx="2">
                  <c:v>восприятие величины</c:v>
                </c:pt>
                <c:pt idx="3">
                  <c:v>внимание</c:v>
                </c:pt>
                <c:pt idx="4">
                  <c:v>память</c:v>
                </c:pt>
                <c:pt idx="5">
                  <c:v>мышление</c:v>
                </c:pt>
                <c:pt idx="6">
                  <c:v>речь</c:v>
                </c:pt>
                <c:pt idx="7">
                  <c:v>пространственные отношения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0.14000000000000001</c:v>
                </c:pt>
                <c:pt idx="1">
                  <c:v>0.14000000000000001</c:v>
                </c:pt>
                <c:pt idx="2">
                  <c:v>0.14000000000000001</c:v>
                </c:pt>
                <c:pt idx="4">
                  <c:v>0.14000000000000001</c:v>
                </c:pt>
                <c:pt idx="5">
                  <c:v>0.14000000000000001</c:v>
                </c:pt>
                <c:pt idx="7">
                  <c:v>0.14000000000000001</c:v>
                </c:pt>
              </c:numCache>
            </c:numRef>
          </c:val>
        </c:ser>
        <c:gapWidth val="90"/>
        <c:overlap val="100"/>
        <c:axId val="130532096"/>
        <c:axId val="130533632"/>
      </c:barChart>
      <c:catAx>
        <c:axId val="1305320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144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0533632"/>
        <c:crosses val="autoZero"/>
        <c:auto val="1"/>
        <c:lblAlgn val="ctr"/>
        <c:lblOffset val="100"/>
        <c:tickLblSkip val="1"/>
        <c:tickMarkSkip val="1"/>
      </c:catAx>
      <c:valAx>
        <c:axId val="130533632"/>
        <c:scaling>
          <c:orientation val="minMax"/>
          <c:max val="1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053209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5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896745230078561"/>
          <c:y val="5.2529182879377405E-2"/>
          <c:w val="0.75196408529741854"/>
          <c:h val="0.6731517509727627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CCCFF"/>
            </a:solidFill>
            <a:ln w="12676">
              <a:solidFill>
                <a:srgbClr val="000000"/>
              </a:solidFill>
              <a:prstDash val="solid"/>
            </a:ln>
          </c:spPr>
          <c:dLbls>
            <c:spPr>
              <a:noFill/>
              <a:ln w="25352">
                <a:noFill/>
              </a:ln>
            </c:spPr>
            <c:txPr>
              <a:bodyPr/>
              <a:lstStyle/>
              <a:p>
                <a:pPr>
                  <a:defRPr sz="1622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восприятие цвета</c:v>
                </c:pt>
                <c:pt idx="1">
                  <c:v>восприятие формы</c:v>
                </c:pt>
                <c:pt idx="2">
                  <c:v>восприятие величины</c:v>
                </c:pt>
                <c:pt idx="3">
                  <c:v>внимание</c:v>
                </c:pt>
                <c:pt idx="4">
                  <c:v>память</c:v>
                </c:pt>
                <c:pt idx="5">
                  <c:v>мышление</c:v>
                </c:pt>
                <c:pt idx="6">
                  <c:v>речь</c:v>
                </c:pt>
                <c:pt idx="7">
                  <c:v>пространственные отношения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2" formatCode="0%">
                  <c:v>7.0000000000000021E-2</c:v>
                </c:pt>
                <c:pt idx="4" formatCode="0%">
                  <c:v>7.0000000000000021E-2</c:v>
                </c:pt>
                <c:pt idx="5" formatCode="0%">
                  <c:v>7.0000000000000021E-2</c:v>
                </c:pt>
                <c:pt idx="6" formatCode="0%">
                  <c:v>0.14000000000000001</c:v>
                </c:pt>
                <c:pt idx="7" formatCode="0%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99"/>
            </a:solidFill>
            <a:ln w="12676">
              <a:solidFill>
                <a:srgbClr val="000000"/>
              </a:solidFill>
              <a:prstDash val="solid"/>
            </a:ln>
          </c:spPr>
          <c:dLbls>
            <c:spPr>
              <a:noFill/>
              <a:ln w="25352">
                <a:noFill/>
              </a:ln>
            </c:spPr>
            <c:txPr>
              <a:bodyPr/>
              <a:lstStyle/>
              <a:p>
                <a:pPr>
                  <a:defRPr sz="1622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восприятие цвета</c:v>
                </c:pt>
                <c:pt idx="1">
                  <c:v>восприятие формы</c:v>
                </c:pt>
                <c:pt idx="2">
                  <c:v>восприятие величины</c:v>
                </c:pt>
                <c:pt idx="3">
                  <c:v>внимание</c:v>
                </c:pt>
                <c:pt idx="4">
                  <c:v>память</c:v>
                </c:pt>
                <c:pt idx="5">
                  <c:v>мышление</c:v>
                </c:pt>
                <c:pt idx="6">
                  <c:v>речь</c:v>
                </c:pt>
                <c:pt idx="7">
                  <c:v>пространственные отношения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0.5</c:v>
                </c:pt>
                <c:pt idx="1">
                  <c:v>0.43000000000000038</c:v>
                </c:pt>
                <c:pt idx="2">
                  <c:v>0.43000000000000038</c:v>
                </c:pt>
                <c:pt idx="3">
                  <c:v>0.56999999999999995</c:v>
                </c:pt>
                <c:pt idx="4">
                  <c:v>0.79</c:v>
                </c:pt>
                <c:pt idx="5">
                  <c:v>0.56999999999999995</c:v>
                </c:pt>
                <c:pt idx="6">
                  <c:v>0.64000000000000135</c:v>
                </c:pt>
                <c:pt idx="7">
                  <c:v>0.64000000000000135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3366"/>
            </a:solidFill>
            <a:ln w="12676">
              <a:solidFill>
                <a:srgbClr val="000000"/>
              </a:solidFill>
              <a:prstDash val="solid"/>
            </a:ln>
          </c:spPr>
          <c:dLbls>
            <c:spPr>
              <a:noFill/>
              <a:ln w="25352">
                <a:noFill/>
              </a:ln>
            </c:spPr>
            <c:txPr>
              <a:bodyPr/>
              <a:lstStyle/>
              <a:p>
                <a:pPr>
                  <a:defRPr sz="1622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восприятие цвета</c:v>
                </c:pt>
                <c:pt idx="1">
                  <c:v>восприятие формы</c:v>
                </c:pt>
                <c:pt idx="2">
                  <c:v>восприятие величины</c:v>
                </c:pt>
                <c:pt idx="3">
                  <c:v>внимание</c:v>
                </c:pt>
                <c:pt idx="4">
                  <c:v>память</c:v>
                </c:pt>
                <c:pt idx="5">
                  <c:v>мышление</c:v>
                </c:pt>
                <c:pt idx="6">
                  <c:v>речь</c:v>
                </c:pt>
                <c:pt idx="7">
                  <c:v>пространственные отношения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0.5</c:v>
                </c:pt>
                <c:pt idx="1">
                  <c:v>0.56999999999999995</c:v>
                </c:pt>
                <c:pt idx="2">
                  <c:v>0.5</c:v>
                </c:pt>
                <c:pt idx="3">
                  <c:v>0.43000000000000038</c:v>
                </c:pt>
                <c:pt idx="4">
                  <c:v>0.14000000000000001</c:v>
                </c:pt>
                <c:pt idx="5">
                  <c:v>0.36000000000000032</c:v>
                </c:pt>
                <c:pt idx="6">
                  <c:v>0.21000000000000021</c:v>
                </c:pt>
                <c:pt idx="7">
                  <c:v>0.29000000000000031</c:v>
                </c:pt>
              </c:numCache>
            </c:numRef>
          </c:val>
        </c:ser>
        <c:gapWidth val="90"/>
        <c:overlap val="100"/>
        <c:axId val="93111808"/>
        <c:axId val="93113344"/>
      </c:barChart>
      <c:catAx>
        <c:axId val="93111808"/>
        <c:scaling>
          <c:orientation val="minMax"/>
        </c:scaling>
        <c:axPos val="b"/>
        <c:numFmt formatCode="General" sourceLinked="1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-1440000" vert="horz"/>
          <a:lstStyle/>
          <a:p>
            <a:pPr>
              <a:defRPr sz="87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3113344"/>
        <c:crosses val="autoZero"/>
        <c:auto val="1"/>
        <c:lblAlgn val="ctr"/>
        <c:lblOffset val="100"/>
        <c:tickLblSkip val="1"/>
        <c:tickMarkSkip val="1"/>
      </c:catAx>
      <c:valAx>
        <c:axId val="93113344"/>
        <c:scaling>
          <c:orientation val="minMax"/>
          <c:max val="1"/>
        </c:scaling>
        <c:axPos val="l"/>
        <c:majorGridlines>
          <c:spPr>
            <a:ln w="3169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3111808"/>
        <c:crosses val="autoZero"/>
        <c:crossBetween val="between"/>
      </c:valAx>
      <c:spPr>
        <a:solidFill>
          <a:srgbClr val="FFFFFF"/>
        </a:solidFill>
        <a:ln w="12676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4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166859791425262"/>
          <c:y val="4.8169556840077073E-2"/>
          <c:w val="0.74507531865585386"/>
          <c:h val="0.68015414258188955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CCCFF"/>
            </a:solidFill>
            <a:ln w="12676">
              <a:solidFill>
                <a:srgbClr val="000000"/>
              </a:solidFill>
              <a:prstDash val="solid"/>
            </a:ln>
          </c:spPr>
          <c:dLbls>
            <c:spPr>
              <a:noFill/>
              <a:ln w="25352">
                <a:noFill/>
              </a:ln>
            </c:spPr>
            <c:txPr>
              <a:bodyPr/>
              <a:lstStyle/>
              <a:p>
                <a:pPr>
                  <a:defRPr sz="159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восприятие цвета</c:v>
                </c:pt>
                <c:pt idx="1">
                  <c:v>восприятие формы</c:v>
                </c:pt>
                <c:pt idx="2">
                  <c:v>восприятие величины</c:v>
                </c:pt>
                <c:pt idx="3">
                  <c:v>внимание</c:v>
                </c:pt>
                <c:pt idx="4">
                  <c:v>память</c:v>
                </c:pt>
                <c:pt idx="5">
                  <c:v>мышление</c:v>
                </c:pt>
                <c:pt idx="6">
                  <c:v>речь</c:v>
                </c:pt>
                <c:pt idx="7">
                  <c:v>пространственные отношения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99"/>
            </a:solidFill>
            <a:ln w="12676">
              <a:solidFill>
                <a:srgbClr val="000000"/>
              </a:solidFill>
              <a:prstDash val="solid"/>
            </a:ln>
          </c:spPr>
          <c:dLbls>
            <c:spPr>
              <a:noFill/>
              <a:ln w="25352">
                <a:noFill/>
              </a:ln>
            </c:spPr>
            <c:txPr>
              <a:bodyPr/>
              <a:lstStyle/>
              <a:p>
                <a:pPr>
                  <a:defRPr sz="159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восприятие цвета</c:v>
                </c:pt>
                <c:pt idx="1">
                  <c:v>восприятие формы</c:v>
                </c:pt>
                <c:pt idx="2">
                  <c:v>восприятие величины</c:v>
                </c:pt>
                <c:pt idx="3">
                  <c:v>внимание</c:v>
                </c:pt>
                <c:pt idx="4">
                  <c:v>память</c:v>
                </c:pt>
                <c:pt idx="5">
                  <c:v>мышление</c:v>
                </c:pt>
                <c:pt idx="6">
                  <c:v>речь</c:v>
                </c:pt>
                <c:pt idx="7">
                  <c:v>пространственные отношения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0.29000000000000015</c:v>
                </c:pt>
                <c:pt idx="1">
                  <c:v>0.29000000000000015</c:v>
                </c:pt>
                <c:pt idx="2">
                  <c:v>0.36000000000000015</c:v>
                </c:pt>
                <c:pt idx="3">
                  <c:v>0.5</c:v>
                </c:pt>
                <c:pt idx="4">
                  <c:v>0.79</c:v>
                </c:pt>
                <c:pt idx="5">
                  <c:v>0.56999999999999995</c:v>
                </c:pt>
                <c:pt idx="6">
                  <c:v>0.7100000000000003</c:v>
                </c:pt>
                <c:pt idx="7">
                  <c:v>0.64000000000000035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3366"/>
            </a:solidFill>
            <a:ln w="12676">
              <a:solidFill>
                <a:srgbClr val="000000"/>
              </a:solidFill>
              <a:prstDash val="solid"/>
            </a:ln>
          </c:spPr>
          <c:dLbls>
            <c:spPr>
              <a:noFill/>
              <a:ln w="25352">
                <a:noFill/>
              </a:ln>
            </c:spPr>
            <c:txPr>
              <a:bodyPr/>
              <a:lstStyle/>
              <a:p>
                <a:pPr>
                  <a:defRPr sz="159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восприятие цвета</c:v>
                </c:pt>
                <c:pt idx="1">
                  <c:v>восприятие формы</c:v>
                </c:pt>
                <c:pt idx="2">
                  <c:v>восприятие величины</c:v>
                </c:pt>
                <c:pt idx="3">
                  <c:v>внимание</c:v>
                </c:pt>
                <c:pt idx="4">
                  <c:v>память</c:v>
                </c:pt>
                <c:pt idx="5">
                  <c:v>мышление</c:v>
                </c:pt>
                <c:pt idx="6">
                  <c:v>речь</c:v>
                </c:pt>
                <c:pt idx="7">
                  <c:v>пространственные отношения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0.7100000000000003</c:v>
                </c:pt>
                <c:pt idx="1">
                  <c:v>0.7100000000000003</c:v>
                </c:pt>
                <c:pt idx="2">
                  <c:v>0.64000000000000035</c:v>
                </c:pt>
                <c:pt idx="3">
                  <c:v>0.5</c:v>
                </c:pt>
                <c:pt idx="4">
                  <c:v>0.21000000000000008</c:v>
                </c:pt>
                <c:pt idx="5">
                  <c:v>0.43000000000000016</c:v>
                </c:pt>
                <c:pt idx="6">
                  <c:v>0.29000000000000015</c:v>
                </c:pt>
                <c:pt idx="7">
                  <c:v>0.36000000000000015</c:v>
                </c:pt>
              </c:numCache>
            </c:numRef>
          </c:val>
        </c:ser>
        <c:gapWidth val="90"/>
        <c:overlap val="100"/>
        <c:axId val="92189440"/>
        <c:axId val="92190976"/>
      </c:barChart>
      <c:catAx>
        <c:axId val="92189440"/>
        <c:scaling>
          <c:orientation val="minMax"/>
        </c:scaling>
        <c:axPos val="b"/>
        <c:numFmt formatCode="General" sourceLinked="1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-1440000" vert="horz"/>
          <a:lstStyle/>
          <a:p>
            <a:pPr>
              <a:defRPr sz="89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2190976"/>
        <c:crosses val="autoZero"/>
        <c:auto val="1"/>
        <c:lblAlgn val="ctr"/>
        <c:lblOffset val="100"/>
        <c:tickLblSkip val="1"/>
        <c:tickMarkSkip val="1"/>
      </c:catAx>
      <c:valAx>
        <c:axId val="92190976"/>
        <c:scaling>
          <c:orientation val="minMax"/>
          <c:max val="1"/>
        </c:scaling>
        <c:axPos val="l"/>
        <c:majorGridlines>
          <c:spPr>
            <a:ln w="3169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2189440"/>
        <c:crosses val="autoZero"/>
        <c:crossBetween val="between"/>
      </c:valAx>
      <c:spPr>
        <a:solidFill>
          <a:srgbClr val="FFFFFF"/>
        </a:solidFill>
        <a:ln w="12676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7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FA728-B692-4919-82DD-DE5CAD32BECA}" type="doc">
      <dgm:prSet loTypeId="urn:microsoft.com/office/officeart/2005/8/layout/vList2" loCatId="list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6FA70F-C7F8-4074-A970-FCBF8670B8D6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Психологическое консультирование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6C18F5-7996-4F20-8EA1-59D39EB37765}" type="parTrans" cxnId="{3837B9CF-3E2E-45F3-ADEF-0515469B57E4}">
      <dgm:prSet/>
      <dgm:spPr/>
      <dgm:t>
        <a:bodyPr/>
        <a:lstStyle/>
        <a:p>
          <a:endParaRPr lang="ru-RU"/>
        </a:p>
      </dgm:t>
    </dgm:pt>
    <dgm:pt modelId="{F6EDAE3B-A4C7-46FF-9D17-B881AD8CE548}" type="sibTrans" cxnId="{3837B9CF-3E2E-45F3-ADEF-0515469B57E4}">
      <dgm:prSet/>
      <dgm:spPr/>
      <dgm:t>
        <a:bodyPr/>
        <a:lstStyle/>
        <a:p>
          <a:endParaRPr lang="ru-RU"/>
        </a:p>
      </dgm:t>
    </dgm:pt>
    <dgm:pt modelId="{1CB7275C-1004-4313-AE58-DD9AF9005431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Психологическая диагностика (индивидуальная и групповая)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B0502EE-6DD7-4003-858D-F0F977460C18}" type="parTrans" cxnId="{00FE7E8D-CD5D-4750-9AEA-A2C30B42EFAF}">
      <dgm:prSet/>
      <dgm:spPr/>
      <dgm:t>
        <a:bodyPr/>
        <a:lstStyle/>
        <a:p>
          <a:endParaRPr lang="ru-RU"/>
        </a:p>
      </dgm:t>
    </dgm:pt>
    <dgm:pt modelId="{1344B653-2C57-4B26-BBB3-7A40F8E06830}" type="sibTrans" cxnId="{00FE7E8D-CD5D-4750-9AEA-A2C30B42EFAF}">
      <dgm:prSet/>
      <dgm:spPr/>
      <dgm:t>
        <a:bodyPr/>
        <a:lstStyle/>
        <a:p>
          <a:endParaRPr lang="ru-RU"/>
        </a:p>
      </dgm:t>
    </dgm:pt>
    <dgm:pt modelId="{6DCEE4D4-48D7-4AB0-A8E9-8EC8091A6814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Психологическая профилактика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63A3D6B-D468-46B0-B70F-A986F05827B7}" type="parTrans" cxnId="{90F53B0E-9FE2-4FBA-82A4-FDCDB1E910D5}">
      <dgm:prSet/>
      <dgm:spPr/>
      <dgm:t>
        <a:bodyPr/>
        <a:lstStyle/>
        <a:p>
          <a:endParaRPr lang="ru-RU"/>
        </a:p>
      </dgm:t>
    </dgm:pt>
    <dgm:pt modelId="{A39C591C-E56D-4E4C-A186-AA9B58E681DA}" type="sibTrans" cxnId="{90F53B0E-9FE2-4FBA-82A4-FDCDB1E910D5}">
      <dgm:prSet/>
      <dgm:spPr/>
      <dgm:t>
        <a:bodyPr/>
        <a:lstStyle/>
        <a:p>
          <a:endParaRPr lang="ru-RU"/>
        </a:p>
      </dgm:t>
    </dgm:pt>
    <dgm:pt modelId="{3C064D00-A4AA-4326-84E7-E779FD98DE0D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Проведение тренингов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05C1C91-8658-41EF-84D5-ED7A13D2D7A2}" type="parTrans" cxnId="{5E7C8AB5-A642-45C2-8D98-F8DE91C4C708}">
      <dgm:prSet/>
      <dgm:spPr/>
      <dgm:t>
        <a:bodyPr/>
        <a:lstStyle/>
        <a:p>
          <a:endParaRPr lang="ru-RU"/>
        </a:p>
      </dgm:t>
    </dgm:pt>
    <dgm:pt modelId="{ECD0666C-8C31-4680-8F32-F7C0A738C3B4}" type="sibTrans" cxnId="{5E7C8AB5-A642-45C2-8D98-F8DE91C4C708}">
      <dgm:prSet/>
      <dgm:spPr/>
      <dgm:t>
        <a:bodyPr/>
        <a:lstStyle/>
        <a:p>
          <a:endParaRPr lang="ru-RU"/>
        </a:p>
      </dgm:t>
    </dgm:pt>
    <dgm:pt modelId="{885B9E43-174C-48B5-96E8-A83EAD916BA4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Психологическое просвещение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1F7DF71-AF43-4C1E-BB82-0B90A1399059}" type="parTrans" cxnId="{BA65202F-4C5B-4E1C-919A-62B433380312}">
      <dgm:prSet/>
      <dgm:spPr/>
      <dgm:t>
        <a:bodyPr/>
        <a:lstStyle/>
        <a:p>
          <a:endParaRPr lang="ru-RU"/>
        </a:p>
      </dgm:t>
    </dgm:pt>
    <dgm:pt modelId="{B7E1D5B7-DA51-4537-BECB-711970E31E3A}" type="sibTrans" cxnId="{BA65202F-4C5B-4E1C-919A-62B433380312}">
      <dgm:prSet/>
      <dgm:spPr/>
      <dgm:t>
        <a:bodyPr/>
        <a:lstStyle/>
        <a:p>
          <a:endParaRPr lang="ru-RU"/>
        </a:p>
      </dgm:t>
    </dgm:pt>
    <dgm:pt modelId="{16F8FA17-97A1-42CC-8956-151661B263F0}" type="pres">
      <dgm:prSet presAssocID="{2F4FA728-B692-4919-82DD-DE5CAD32BE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7DE0A0-AA79-455C-9881-2FE8068C3B82}" type="pres">
      <dgm:prSet presAssocID="{E36FA70F-C7F8-4074-A970-FCBF8670B8D6}" presName="parentText" presStyleLbl="node1" presStyleIdx="0" presStyleCnt="5" custLinFactY="-159114" custLinFactNeighborX="-34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6695B-CA14-4127-93D4-A2C9C7163A7F}" type="pres">
      <dgm:prSet presAssocID="{F6EDAE3B-A4C7-46FF-9D17-B881AD8CE548}" presName="spacer" presStyleCnt="0"/>
      <dgm:spPr/>
    </dgm:pt>
    <dgm:pt modelId="{985AE933-89E3-4112-986C-B6E2F582C78E}" type="pres">
      <dgm:prSet presAssocID="{1CB7275C-1004-4313-AE58-DD9AF9005431}" presName="parentText" presStyleLbl="node1" presStyleIdx="1" presStyleCnt="5" custLinFactY="-13469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043A9-B6AF-4401-8699-86427BCD13C3}" type="pres">
      <dgm:prSet presAssocID="{1344B653-2C57-4B26-BBB3-7A40F8E06830}" presName="spacer" presStyleCnt="0"/>
      <dgm:spPr/>
    </dgm:pt>
    <dgm:pt modelId="{20BB2B8B-E26D-4B63-84CF-4D66833AF244}" type="pres">
      <dgm:prSet presAssocID="{6DCEE4D4-48D7-4AB0-A8E9-8EC8091A6814}" presName="parentText" presStyleLbl="node1" presStyleIdx="2" presStyleCnt="5" custLinFactY="-11720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68FA9-F1F8-40D3-90D0-AF552E5974E3}" type="pres">
      <dgm:prSet presAssocID="{A39C591C-E56D-4E4C-A186-AA9B58E681DA}" presName="spacer" presStyleCnt="0"/>
      <dgm:spPr/>
    </dgm:pt>
    <dgm:pt modelId="{72F71897-2F3E-4D13-82AA-1DDB92BC7938}" type="pres">
      <dgm:prSet presAssocID="{3C064D00-A4AA-4326-84E7-E779FD98DE0D}" presName="parentText" presStyleLbl="node1" presStyleIdx="3" presStyleCnt="5" custLinFactY="-100000" custLinFactNeighborY="-1976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47B9D-26E8-46C4-BF5F-0DDB75771E61}" type="pres">
      <dgm:prSet presAssocID="{ECD0666C-8C31-4680-8F32-F7C0A738C3B4}" presName="spacer" presStyleCnt="0"/>
      <dgm:spPr/>
    </dgm:pt>
    <dgm:pt modelId="{0E6183F2-66B7-4C85-8BF4-BE7043B5B8E0}" type="pres">
      <dgm:prSet presAssocID="{885B9E43-174C-48B5-96E8-A83EAD916BA4}" presName="parentText" presStyleLbl="node1" presStyleIdx="4" presStyleCnt="5" custLinFactY="-942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5202F-4C5B-4E1C-919A-62B433380312}" srcId="{2F4FA728-B692-4919-82DD-DE5CAD32BECA}" destId="{885B9E43-174C-48B5-96E8-A83EAD916BA4}" srcOrd="4" destOrd="0" parTransId="{E1F7DF71-AF43-4C1E-BB82-0B90A1399059}" sibTransId="{B7E1D5B7-DA51-4537-BECB-711970E31E3A}"/>
    <dgm:cxn modelId="{BB0E6B8E-C3DA-4827-BAE2-2EA985C9F3C2}" type="presOf" srcId="{1CB7275C-1004-4313-AE58-DD9AF9005431}" destId="{985AE933-89E3-4112-986C-B6E2F582C78E}" srcOrd="0" destOrd="0" presId="urn:microsoft.com/office/officeart/2005/8/layout/vList2"/>
    <dgm:cxn modelId="{3BB8853A-3F44-45AD-9CC0-9FF0193A0B76}" type="presOf" srcId="{885B9E43-174C-48B5-96E8-A83EAD916BA4}" destId="{0E6183F2-66B7-4C85-8BF4-BE7043B5B8E0}" srcOrd="0" destOrd="0" presId="urn:microsoft.com/office/officeart/2005/8/layout/vList2"/>
    <dgm:cxn modelId="{95CDFCA4-40A5-411D-95A1-1D469546EFEC}" type="presOf" srcId="{6DCEE4D4-48D7-4AB0-A8E9-8EC8091A6814}" destId="{20BB2B8B-E26D-4B63-84CF-4D66833AF244}" srcOrd="0" destOrd="0" presId="urn:microsoft.com/office/officeart/2005/8/layout/vList2"/>
    <dgm:cxn modelId="{A440875D-D553-4CBA-8EEB-9FFF05327E62}" type="presOf" srcId="{3C064D00-A4AA-4326-84E7-E779FD98DE0D}" destId="{72F71897-2F3E-4D13-82AA-1DDB92BC7938}" srcOrd="0" destOrd="0" presId="urn:microsoft.com/office/officeart/2005/8/layout/vList2"/>
    <dgm:cxn modelId="{90F53B0E-9FE2-4FBA-82A4-FDCDB1E910D5}" srcId="{2F4FA728-B692-4919-82DD-DE5CAD32BECA}" destId="{6DCEE4D4-48D7-4AB0-A8E9-8EC8091A6814}" srcOrd="2" destOrd="0" parTransId="{663A3D6B-D468-46B0-B70F-A986F05827B7}" sibTransId="{A39C591C-E56D-4E4C-A186-AA9B58E681DA}"/>
    <dgm:cxn modelId="{3837B9CF-3E2E-45F3-ADEF-0515469B57E4}" srcId="{2F4FA728-B692-4919-82DD-DE5CAD32BECA}" destId="{E36FA70F-C7F8-4074-A970-FCBF8670B8D6}" srcOrd="0" destOrd="0" parTransId="{486C18F5-7996-4F20-8EA1-59D39EB37765}" sibTransId="{F6EDAE3B-A4C7-46FF-9D17-B881AD8CE548}"/>
    <dgm:cxn modelId="{A8334FCD-F287-4F4F-BDC6-5CF0AD720769}" type="presOf" srcId="{E36FA70F-C7F8-4074-A970-FCBF8670B8D6}" destId="{317DE0A0-AA79-455C-9881-2FE8068C3B82}" srcOrd="0" destOrd="0" presId="urn:microsoft.com/office/officeart/2005/8/layout/vList2"/>
    <dgm:cxn modelId="{29FBB441-91F3-4360-B8BC-C53F59EBE393}" type="presOf" srcId="{2F4FA728-B692-4919-82DD-DE5CAD32BECA}" destId="{16F8FA17-97A1-42CC-8956-151661B263F0}" srcOrd="0" destOrd="0" presId="urn:microsoft.com/office/officeart/2005/8/layout/vList2"/>
    <dgm:cxn modelId="{5E7C8AB5-A642-45C2-8D98-F8DE91C4C708}" srcId="{2F4FA728-B692-4919-82DD-DE5CAD32BECA}" destId="{3C064D00-A4AA-4326-84E7-E779FD98DE0D}" srcOrd="3" destOrd="0" parTransId="{605C1C91-8658-41EF-84D5-ED7A13D2D7A2}" sibTransId="{ECD0666C-8C31-4680-8F32-F7C0A738C3B4}"/>
    <dgm:cxn modelId="{00FE7E8D-CD5D-4750-9AEA-A2C30B42EFAF}" srcId="{2F4FA728-B692-4919-82DD-DE5CAD32BECA}" destId="{1CB7275C-1004-4313-AE58-DD9AF9005431}" srcOrd="1" destOrd="0" parTransId="{CB0502EE-6DD7-4003-858D-F0F977460C18}" sibTransId="{1344B653-2C57-4B26-BBB3-7A40F8E06830}"/>
    <dgm:cxn modelId="{E9C0A017-972B-4603-BB78-EA58539B942F}" type="presParOf" srcId="{16F8FA17-97A1-42CC-8956-151661B263F0}" destId="{317DE0A0-AA79-455C-9881-2FE8068C3B82}" srcOrd="0" destOrd="0" presId="urn:microsoft.com/office/officeart/2005/8/layout/vList2"/>
    <dgm:cxn modelId="{A93364EC-FFC3-4EAC-AC80-0D2383116A1B}" type="presParOf" srcId="{16F8FA17-97A1-42CC-8956-151661B263F0}" destId="{A826695B-CA14-4127-93D4-A2C9C7163A7F}" srcOrd="1" destOrd="0" presId="urn:microsoft.com/office/officeart/2005/8/layout/vList2"/>
    <dgm:cxn modelId="{6CBE8791-1198-467B-B5CC-20C9C183546F}" type="presParOf" srcId="{16F8FA17-97A1-42CC-8956-151661B263F0}" destId="{985AE933-89E3-4112-986C-B6E2F582C78E}" srcOrd="2" destOrd="0" presId="urn:microsoft.com/office/officeart/2005/8/layout/vList2"/>
    <dgm:cxn modelId="{5B71FAAC-2F71-426E-83DE-75614885F541}" type="presParOf" srcId="{16F8FA17-97A1-42CC-8956-151661B263F0}" destId="{F9C043A9-B6AF-4401-8699-86427BCD13C3}" srcOrd="3" destOrd="0" presId="urn:microsoft.com/office/officeart/2005/8/layout/vList2"/>
    <dgm:cxn modelId="{90595246-7087-4827-B1CF-E2F3DE39FF7F}" type="presParOf" srcId="{16F8FA17-97A1-42CC-8956-151661B263F0}" destId="{20BB2B8B-E26D-4B63-84CF-4D66833AF244}" srcOrd="4" destOrd="0" presId="urn:microsoft.com/office/officeart/2005/8/layout/vList2"/>
    <dgm:cxn modelId="{CF628995-D853-4163-89E6-4672F60BB14E}" type="presParOf" srcId="{16F8FA17-97A1-42CC-8956-151661B263F0}" destId="{56168FA9-F1F8-40D3-90D0-AF552E5974E3}" srcOrd="5" destOrd="0" presId="urn:microsoft.com/office/officeart/2005/8/layout/vList2"/>
    <dgm:cxn modelId="{5971A5FD-FB7C-4AC9-8115-5C2F9CADEF54}" type="presParOf" srcId="{16F8FA17-97A1-42CC-8956-151661B263F0}" destId="{72F71897-2F3E-4D13-82AA-1DDB92BC7938}" srcOrd="6" destOrd="0" presId="urn:microsoft.com/office/officeart/2005/8/layout/vList2"/>
    <dgm:cxn modelId="{1D355299-0CC4-450A-9594-831755F2179B}" type="presParOf" srcId="{16F8FA17-97A1-42CC-8956-151661B263F0}" destId="{3ED47B9D-26E8-46C4-BF5F-0DDB75771E61}" srcOrd="7" destOrd="0" presId="urn:microsoft.com/office/officeart/2005/8/layout/vList2"/>
    <dgm:cxn modelId="{0D35DD83-42FB-4810-AF2A-A06124A5E379}" type="presParOf" srcId="{16F8FA17-97A1-42CC-8956-151661B263F0}" destId="{0E6183F2-66B7-4C85-8BF4-BE7043B5B8E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7DE0A0-AA79-455C-9881-2FE8068C3B82}">
      <dsp:nvSpPr>
        <dsp:cNvPr id="0" name=""/>
        <dsp:cNvSpPr/>
      </dsp:nvSpPr>
      <dsp:spPr>
        <a:xfrm>
          <a:off x="0" y="0"/>
          <a:ext cx="8501121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Психологическое консультирование</a:t>
          </a:r>
          <a:endParaRPr lang="ru-RU" sz="2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0"/>
        <a:ext cx="8501121" cy="551655"/>
      </dsp:txXfrm>
    </dsp:sp>
    <dsp:sp modelId="{985AE933-89E3-4112-986C-B6E2F582C78E}">
      <dsp:nvSpPr>
        <dsp:cNvPr id="0" name=""/>
        <dsp:cNvSpPr/>
      </dsp:nvSpPr>
      <dsp:spPr>
        <a:xfrm>
          <a:off x="0" y="714380"/>
          <a:ext cx="8501121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Психологическая диагностика (индивидуальная и групповая)</a:t>
          </a:r>
          <a:endParaRPr lang="ru-RU" sz="2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714380"/>
        <a:ext cx="8501121" cy="551655"/>
      </dsp:txXfrm>
    </dsp:sp>
    <dsp:sp modelId="{20BB2B8B-E26D-4B63-84CF-4D66833AF244}">
      <dsp:nvSpPr>
        <dsp:cNvPr id="0" name=""/>
        <dsp:cNvSpPr/>
      </dsp:nvSpPr>
      <dsp:spPr>
        <a:xfrm>
          <a:off x="0" y="1428760"/>
          <a:ext cx="8501121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Психологическая профилактика</a:t>
          </a:r>
          <a:endParaRPr lang="ru-RU" sz="2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428760"/>
        <a:ext cx="8501121" cy="551655"/>
      </dsp:txXfrm>
    </dsp:sp>
    <dsp:sp modelId="{72F71897-2F3E-4D13-82AA-1DDB92BC7938}">
      <dsp:nvSpPr>
        <dsp:cNvPr id="0" name=""/>
        <dsp:cNvSpPr/>
      </dsp:nvSpPr>
      <dsp:spPr>
        <a:xfrm>
          <a:off x="0" y="2143139"/>
          <a:ext cx="8501121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Проведение тренингов</a:t>
          </a:r>
          <a:endParaRPr lang="ru-RU" sz="2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2143139"/>
        <a:ext cx="8501121" cy="551655"/>
      </dsp:txXfrm>
    </dsp:sp>
    <dsp:sp modelId="{0E6183F2-66B7-4C85-8BF4-BE7043B5B8E0}">
      <dsp:nvSpPr>
        <dsp:cNvPr id="0" name=""/>
        <dsp:cNvSpPr/>
      </dsp:nvSpPr>
      <dsp:spPr>
        <a:xfrm>
          <a:off x="0" y="2857521"/>
          <a:ext cx="8501121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Психологическое просвещение</a:t>
          </a:r>
          <a:endParaRPr lang="ru-RU" sz="2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2857521"/>
        <a:ext cx="8501121" cy="551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C53B2-45EE-4A80-B8CA-BEEB8F26D4C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8C277-EC25-460E-9E7D-E021E3753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0EBA97-294F-4268-ABB4-2AD56D8801D2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4615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pPr algn="r"/>
            <a:fld id="{6F967A78-14A8-4866-86AB-C380C8D6E28C}" type="slidenum">
              <a:rPr lang="ru-RU" sz="1200">
                <a:latin typeface="Arial" charset="0"/>
              </a:rPr>
              <a:pPr algn="r"/>
              <a:t>2</a:t>
            </a:fld>
            <a:endParaRPr lang="ru-RU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8C277-EC25-460E-9E7D-E021E37534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8C277-EC25-460E-9E7D-E021E37534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851648" cy="561662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воспитанников с РАС с целью их социализации в ДОО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МАДОУ №13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г. Реутов</a:t>
            </a:r>
            <a:endParaRPr lang="ru-RU" sz="4400" dirty="0">
              <a:ln/>
              <a:solidFill>
                <a:srgbClr val="176F1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70314_1203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3456384" cy="2592288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Содержимое 5" descr="IMG_20170329_0918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764704"/>
            <a:ext cx="3786269" cy="2592288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Содержимое 7" descr="IMG_20170329_091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3691537" cy="27001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_20170329_091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789040"/>
            <a:ext cx="3816424" cy="2808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Содержимое 7" descr="IMG_20170329_0918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2060848"/>
            <a:ext cx="2976330" cy="2448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Направления работы педагога-психолога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с родителями и педагогами</a:t>
            </a:r>
            <a:endParaRPr lang="ru-RU" sz="32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501122" cy="4967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57188" y="5214938"/>
            <a:ext cx="1857375" cy="1071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Выступления на родительских собраниях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0" y="5214938"/>
            <a:ext cx="1785938" cy="1071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на стенды для родителей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25" y="5214938"/>
            <a:ext cx="2214563" cy="1071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Лекции для педагогов и родителей по проблеме РАС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143000" y="4857750"/>
            <a:ext cx="214313" cy="2857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071813" y="4857750"/>
            <a:ext cx="214312" cy="2857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786688" y="4857750"/>
            <a:ext cx="214312" cy="2857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357813" y="4857750"/>
            <a:ext cx="214312" cy="2857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4813" y="5214938"/>
            <a:ext cx="2428875" cy="1071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Информация на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lang="ru-RU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endParaRPr lang="ru-RU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Graphic spid="4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Психологическое просвещение и психологические тренинги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-20181212-WA0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692696"/>
            <a:ext cx="4097428" cy="3073071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Содержимое 3" descr="IMG-20180207-WA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692696"/>
            <a:ext cx="3024336" cy="4032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Содержимое 3" descr="IMG-20180207-WA0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807042"/>
            <a:ext cx="3744416" cy="2808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Содержимое 3" descr="IMG-20180207-WA00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501008"/>
            <a:ext cx="4176464" cy="31323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250825" y="548680"/>
            <a:ext cx="8229600" cy="50405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</a:rPr>
              <a:t>Результаты:</a:t>
            </a: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468313" y="1124744"/>
            <a:ext cx="8229600" cy="48966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повышается психолого-педагогическая культура родителей и педагогов;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родители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активно включаются в процесс социального воспитания;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устанавливаются партнерские отношения между субъектами образовательного процесса: детьми и родителями и педагогами;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повышается толерантность (принятие и уважение достоинства каждого с его индивидуальными особенностями);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семья становится активной социальной системой.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Выступления на областных и региональных мероприятиях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80402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128458" cy="3096344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Содержимое 3" descr="IMG-20180402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717032"/>
            <a:ext cx="4536504" cy="29747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Содержимое 3" descr="IMG-20180402-WA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052736"/>
            <a:ext cx="3971934" cy="2978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20888"/>
            <a:ext cx="822960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      Спасибо за внимание!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5"/>
          <p:cNvSpPr>
            <a:spLocks noChangeArrowheads="1"/>
          </p:cNvSpPr>
          <p:nvPr/>
        </p:nvSpPr>
        <p:spPr bwMode="auto">
          <a:xfrm>
            <a:off x="755576" y="188640"/>
            <a:ext cx="7416824" cy="7921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детей с РАС 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AutoShape 7"/>
          <p:cNvSpPr>
            <a:spLocks noChangeArrowheads="1"/>
          </p:cNvSpPr>
          <p:nvPr/>
        </p:nvSpPr>
        <p:spPr bwMode="auto">
          <a:xfrm>
            <a:off x="3491880" y="1052736"/>
            <a:ext cx="5400600" cy="72008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максимально благоприятных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обеспечения интеллектуального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личностного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развития и социальной адаптации детей с РАС.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AutoShape 9"/>
          <p:cNvSpPr>
            <a:spLocks noChangeArrowheads="1"/>
          </p:cNvSpPr>
          <p:nvPr/>
        </p:nvSpPr>
        <p:spPr bwMode="auto">
          <a:xfrm>
            <a:off x="3491880" y="1844824"/>
            <a:ext cx="5400600" cy="108012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Составление индивидуальных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коррекционно-развивающих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 и индивидуальных образовательных маршрутов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итогам психологической диагностики.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AutoShape 10"/>
          <p:cNvSpPr>
            <a:spLocks noChangeArrowheads="1"/>
          </p:cNvSpPr>
          <p:nvPr/>
        </p:nvSpPr>
        <p:spPr bwMode="auto">
          <a:xfrm>
            <a:off x="3491880" y="2996952"/>
            <a:ext cx="5400600" cy="115212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групповых и индивидуальных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коррекционно-развивающих  занятий с детьми с целью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осуществления необходимой помощи для развития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имеющихся у детей с РАС потенциальных возможностей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AutoShape 11"/>
          <p:cNvSpPr>
            <a:spLocks noChangeArrowheads="1"/>
          </p:cNvSpPr>
          <p:nvPr/>
        </p:nvSpPr>
        <p:spPr bwMode="auto">
          <a:xfrm>
            <a:off x="3491880" y="5085184"/>
            <a:ext cx="5400600" cy="64807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Оказание консультативной помощи родителям или лицам их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заменяющих по вопросам коррекции, развития, социализации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 с РАС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AutoShape 12"/>
          <p:cNvSpPr>
            <a:spLocks noChangeArrowheads="1"/>
          </p:cNvSpPr>
          <p:nvPr/>
        </p:nvSpPr>
        <p:spPr bwMode="auto">
          <a:xfrm>
            <a:off x="3491880" y="4221088"/>
            <a:ext cx="5400600" cy="7920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психокоррекции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эмоциональной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сферы детей с РАС средствами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арттерапии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изотеапия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музыкотерапия,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песочная терапия).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73" name="Picture 1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3" y="1268760"/>
            <a:ext cx="2879495" cy="187220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3491880" y="5733256"/>
            <a:ext cx="5400600" cy="93610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оздание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условий для активного вовлечения ребенка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его родителей в коррекционно-развивающий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процесс, создание благоприятных условий для укрепления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детско-родительских отношений.</a:t>
            </a:r>
          </a:p>
          <a:p>
            <a:pPr algn="ctr"/>
            <a:r>
              <a:rPr lang="ru-RU" sz="1600" dirty="0" smtClean="0"/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G:\фото\фото для ГКП\IMG_001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3356992"/>
            <a:ext cx="2880320" cy="30291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3275856" y="980728"/>
            <a:ext cx="0" cy="525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31747" idx="1"/>
          </p:cNvCxnSpPr>
          <p:nvPr/>
        </p:nvCxnSpPr>
        <p:spPr>
          <a:xfrm>
            <a:off x="3275856" y="141277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275856" y="22768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75856" y="35010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275856" y="458112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275856" y="558924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275856" y="62373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48" grpId="0" animBg="1"/>
      <p:bldP spid="31749" grpId="0" animBg="1"/>
      <p:bldP spid="31750" grpId="0" animBg="1"/>
      <p:bldP spid="31751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064896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Индивидуальная работа с воспитанниками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ГКП «Особый ребёнок»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Работа с РАС фото2\P1980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512499" cy="33843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G:\Работа с РАС фото2\P198030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7704" y="3717032"/>
            <a:ext cx="3816424" cy="28623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G:\Работа с РАС фото2\P198030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20072" y="1052736"/>
            <a:ext cx="3384376" cy="52946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Групповые и индивидуальные занятия в группах компенсирующей направленности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1980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245450" cy="3168352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Содержимое 4" descr="P1980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429000"/>
            <a:ext cx="4257101" cy="31928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Содержимое 4" descr="P19804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340768"/>
            <a:ext cx="4257101" cy="23946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P1980348.JPG"/>
          <p:cNvPicPr>
            <a:picLocks noChangeAspect="1"/>
          </p:cNvPicPr>
          <p:nvPr/>
        </p:nvPicPr>
        <p:blipFill>
          <a:blip r:embed="rId2" cstate="print"/>
          <a:srcRect t="3378" r="20272"/>
          <a:stretch>
            <a:fillRect/>
          </a:stretch>
        </p:blipFill>
        <p:spPr>
          <a:xfrm>
            <a:off x="2339752" y="4005064"/>
            <a:ext cx="3456397" cy="26643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Развивающая среда и современное оборудование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енисОльга\Desktop\аутисты\P1980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1340768"/>
            <a:ext cx="3312368" cy="26632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Содержимое 6" descr="P198034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b="9781"/>
          <a:stretch>
            <a:fillRect/>
          </a:stretch>
        </p:blipFill>
        <p:spPr>
          <a:xfrm rot="5400000">
            <a:off x="5076048" y="2132853"/>
            <a:ext cx="4536517" cy="2952328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5148064" y="980728"/>
            <a:ext cx="3739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Фибероптический</a:t>
            </a:r>
            <a:r>
              <a:rPr lang="ru-RU" b="1" dirty="0" smtClean="0"/>
              <a:t> «Сухой душ»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052736"/>
            <a:ext cx="4809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Стол для рисования песком с подсветкой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140968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Настенное панно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«Бесконечность»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95528" y="332656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«Фиолетовый лес»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501008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Сухой бассейн</a:t>
            </a:r>
            <a:endParaRPr lang="ru-RU" sz="2000" b="1" dirty="0"/>
          </a:p>
        </p:txBody>
      </p:sp>
      <p:pic>
        <p:nvPicPr>
          <p:cNvPr id="7" name="Picture 2" descr="G:\Работа с РАС фото2\P198030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908720"/>
            <a:ext cx="3089733" cy="50851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3456384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Мягкие модули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5" descr="P1980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79264" y="1667495"/>
            <a:ext cx="4685903" cy="3024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Содержимое 8" descr="IMG_20170518_12183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7143" r="15180"/>
          <a:stretch>
            <a:fillRect/>
          </a:stretch>
        </p:blipFill>
        <p:spPr>
          <a:xfrm>
            <a:off x="2627784" y="3861048"/>
            <a:ext cx="3347582" cy="27412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9803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93586" y="1493787"/>
            <a:ext cx="5976665" cy="4230470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Содержимое 5" descr="P19803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004" t="8001" r="3002" b="6001"/>
          <a:stretch>
            <a:fillRect/>
          </a:stretch>
        </p:blipFill>
        <p:spPr>
          <a:xfrm rot="5400000">
            <a:off x="4637855" y="3507161"/>
            <a:ext cx="1668490" cy="1944216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2051720" y="116632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Дидактические материалы</a:t>
            </a:r>
            <a:endParaRPr lang="ru-RU" sz="2800" b="1" dirty="0"/>
          </a:p>
        </p:txBody>
      </p:sp>
      <p:pic>
        <p:nvPicPr>
          <p:cNvPr id="7" name="Содержимое 5" descr="P1980376.JPG"/>
          <p:cNvPicPr>
            <a:picLocks noChangeAspect="1"/>
          </p:cNvPicPr>
          <p:nvPr/>
        </p:nvPicPr>
        <p:blipFill>
          <a:blip r:embed="rId4" cstate="print"/>
          <a:srcRect t="36553" b="7946"/>
          <a:stretch>
            <a:fillRect/>
          </a:stretch>
        </p:blipFill>
        <p:spPr>
          <a:xfrm>
            <a:off x="4427984" y="5373216"/>
            <a:ext cx="3240360" cy="13488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Содержимое 5" descr="P19803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717032"/>
            <a:ext cx="2479830" cy="2016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J:\d0e662d71651cc79ef52d256d7812c17.jpg"/>
          <p:cNvPicPr>
            <a:picLocks noChangeAspect="1" noChangeArrowheads="1"/>
          </p:cNvPicPr>
          <p:nvPr/>
        </p:nvPicPr>
        <p:blipFill>
          <a:blip r:embed="rId6" cstate="print"/>
          <a:srcRect l="3620" t="8505" r="4223" b="10867"/>
          <a:stretch>
            <a:fillRect/>
          </a:stretch>
        </p:blipFill>
        <p:spPr bwMode="auto">
          <a:xfrm>
            <a:off x="4443757" y="620688"/>
            <a:ext cx="4700243" cy="30564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Диаграммы по результатам психологической диагностики группы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«Особый ребёнок 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1"/>
          <p:cNvGraphicFramePr>
            <a:graphicFrameLocks noGrp="1"/>
          </p:cNvGraphicFramePr>
          <p:nvPr>
            <p:ph sz="half" idx="1"/>
          </p:nvPr>
        </p:nvGraphicFramePr>
        <p:xfrm>
          <a:off x="0" y="1988840"/>
          <a:ext cx="4618856" cy="466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4"/>
          <p:cNvGraphicFramePr>
            <a:graphicFrameLocks noGrp="1"/>
          </p:cNvGraphicFramePr>
          <p:nvPr>
            <p:ph sz="half" idx="2"/>
          </p:nvPr>
        </p:nvGraphicFramePr>
        <p:xfrm>
          <a:off x="4572000" y="1916832"/>
          <a:ext cx="48965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55576" y="1196752"/>
            <a:ext cx="33843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Сентябрь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2016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8104" y="1196752"/>
            <a:ext cx="33843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Февраль 2019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3" descr="Рисунок1.png"/>
          <p:cNvPicPr>
            <a:picLocks noChangeAspect="1"/>
          </p:cNvPicPr>
          <p:nvPr/>
        </p:nvPicPr>
        <p:blipFill>
          <a:blip r:embed="rId4" cstate="print"/>
          <a:srcRect l="88241" t="34928" b="52392"/>
          <a:stretch>
            <a:fillRect/>
          </a:stretch>
        </p:blipFill>
        <p:spPr>
          <a:xfrm>
            <a:off x="3825261" y="5589240"/>
            <a:ext cx="1452315" cy="86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Диаграммы по результатам психологической диагностики воспитанников группы компенсирующей направленности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sz="half" idx="1"/>
          </p:nvPr>
        </p:nvGraphicFramePr>
        <p:xfrm>
          <a:off x="0" y="1988840"/>
          <a:ext cx="4499992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427984" y="1988840"/>
          <a:ext cx="4716016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196752"/>
            <a:ext cx="33843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Сентябрь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2016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8104" y="1196752"/>
            <a:ext cx="33843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Февраль 2019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3" descr="Рисунок1.png"/>
          <p:cNvPicPr>
            <a:picLocks noChangeAspect="1"/>
          </p:cNvPicPr>
          <p:nvPr/>
        </p:nvPicPr>
        <p:blipFill>
          <a:blip r:embed="rId4" cstate="print"/>
          <a:srcRect l="88241" t="34928" b="52392"/>
          <a:stretch>
            <a:fillRect/>
          </a:stretch>
        </p:blipFill>
        <p:spPr>
          <a:xfrm>
            <a:off x="3707904" y="5733256"/>
            <a:ext cx="1452316" cy="86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360</TotalTime>
  <Words>319</Words>
  <Application>Microsoft Office PowerPoint</Application>
  <PresentationFormat>Экран (4:3)</PresentationFormat>
  <Paragraphs>66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Психолого-педагогическое сопровождение воспитанников с РАС с целью их социализации в ДОО МАДОУ №13 г. Реутов</vt:lpstr>
      <vt:lpstr>Слайд 2</vt:lpstr>
      <vt:lpstr>Индивидуальная работа с воспитанниками  ГКП «Особый ребёнок»</vt:lpstr>
      <vt:lpstr>Групповые и индивидуальные занятия в группах компенсирующей направленности</vt:lpstr>
      <vt:lpstr>Развивающая среда и современное оборудование</vt:lpstr>
      <vt:lpstr>Мягкие модули</vt:lpstr>
      <vt:lpstr>Слайд 7</vt:lpstr>
      <vt:lpstr>Диаграммы по результатам психологической диагностики группы  «Особый ребёнок » </vt:lpstr>
      <vt:lpstr>Диаграммы по результатам психологической диагностики воспитанников группы компенсирующей направленности</vt:lpstr>
      <vt:lpstr>Социально-коммуникативное развитие</vt:lpstr>
      <vt:lpstr>Направления работы педагога-психолога  с родителями и педагогами</vt:lpstr>
      <vt:lpstr>Психологическое просвещение и психологические тренинги </vt:lpstr>
      <vt:lpstr>Результаты:</vt:lpstr>
      <vt:lpstr>Выступления на областных и региональных мероприятиях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инновационных моделей воспитания и развития  детей с расстройствами аутистического спектра  с целью их социализации в ДОО в рамках работы  педагога-психолога МАДОУ №13 г. Реутов</dc:title>
  <dc:creator>ДенОльга</dc:creator>
  <cp:lastModifiedBy>ДенОлга</cp:lastModifiedBy>
  <cp:revision>39</cp:revision>
  <dcterms:created xsi:type="dcterms:W3CDTF">2018-11-20T00:53:51Z</dcterms:created>
  <dcterms:modified xsi:type="dcterms:W3CDTF">2018-11-20T10:25:34Z</dcterms:modified>
</cp:coreProperties>
</file>