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1" r:id="rId1"/>
  </p:sldMasterIdLst>
  <p:notesMasterIdLst>
    <p:notesMasterId r:id="rId54"/>
  </p:notesMasterIdLst>
  <p:sldIdLst>
    <p:sldId id="256" r:id="rId2"/>
    <p:sldId id="257" r:id="rId3"/>
    <p:sldId id="258" r:id="rId4"/>
    <p:sldId id="306" r:id="rId5"/>
    <p:sldId id="308" r:id="rId6"/>
    <p:sldId id="310" r:id="rId7"/>
    <p:sldId id="312" r:id="rId8"/>
    <p:sldId id="313" r:id="rId9"/>
    <p:sldId id="315" r:id="rId10"/>
    <p:sldId id="260" r:id="rId11"/>
    <p:sldId id="259" r:id="rId12"/>
    <p:sldId id="261" r:id="rId13"/>
    <p:sldId id="262" r:id="rId14"/>
    <p:sldId id="263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74" autoAdjust="0"/>
    <p:restoredTop sz="94660"/>
  </p:normalViewPr>
  <p:slideViewPr>
    <p:cSldViewPr snapToGrid="0">
      <p:cViewPr varScale="1">
        <p:scale>
          <a:sx n="87" d="100"/>
          <a:sy n="87" d="100"/>
        </p:scale>
        <p:origin x="11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375B1-C146-4DE0-B02C-5CEC6012DEB0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C8C3D-1960-49EF-8AD4-9B7DF3BACE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565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538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918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173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854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131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873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121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756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793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010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998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2274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739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667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7438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95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0252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908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422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71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746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42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208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2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112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CAF9-61EA-4B83-9C5A-BE9C964EFA02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282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F58E-BA55-40B3-B113-E7CDD3C48FD1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1B0D-FE7C-4E8F-85C1-0B3B45D20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666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F58E-BA55-40B3-B113-E7CDD3C48FD1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1B0D-FE7C-4E8F-85C1-0B3B45D20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687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F58E-BA55-40B3-B113-E7CDD3C48FD1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1B0D-FE7C-4E8F-85C1-0B3B45D20D6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335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F58E-BA55-40B3-B113-E7CDD3C48FD1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1B0D-FE7C-4E8F-85C1-0B3B45D20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951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F58E-BA55-40B3-B113-E7CDD3C48FD1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1B0D-FE7C-4E8F-85C1-0B3B45D20D6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2216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F58E-BA55-40B3-B113-E7CDD3C48FD1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1B0D-FE7C-4E8F-85C1-0B3B45D20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927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F58E-BA55-40B3-B113-E7CDD3C48FD1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1B0D-FE7C-4E8F-85C1-0B3B45D20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069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F58E-BA55-40B3-B113-E7CDD3C48FD1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1B0D-FE7C-4E8F-85C1-0B3B45D20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12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F58E-BA55-40B3-B113-E7CDD3C48FD1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1B0D-FE7C-4E8F-85C1-0B3B45D20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54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F58E-BA55-40B3-B113-E7CDD3C48FD1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1B0D-FE7C-4E8F-85C1-0B3B45D20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939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F58E-BA55-40B3-B113-E7CDD3C48FD1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1B0D-FE7C-4E8F-85C1-0B3B45D20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08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F58E-BA55-40B3-B113-E7CDD3C48FD1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1B0D-FE7C-4E8F-85C1-0B3B45D20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30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F58E-BA55-40B3-B113-E7CDD3C48FD1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1B0D-FE7C-4E8F-85C1-0B3B45D20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461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F58E-BA55-40B3-B113-E7CDD3C48FD1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1B0D-FE7C-4E8F-85C1-0B3B45D20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171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F58E-BA55-40B3-B113-E7CDD3C48FD1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1B0D-FE7C-4E8F-85C1-0B3B45D20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579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F58E-BA55-40B3-B113-E7CDD3C48FD1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1B0D-FE7C-4E8F-85C1-0B3B45D20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642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F58E-BA55-40B3-B113-E7CDD3C48FD1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1B0D-FE7C-4E8F-85C1-0B3B45D20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524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DF58E-BA55-40B3-B113-E7CDD3C48FD1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22E1B0D-FE7C-4E8F-85C1-0B3B45D20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85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jpeg"/><Relationship Id="rId7" Type="http://schemas.openxmlformats.org/officeDocument/2006/relationships/image" Target="../media/image3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38.jpeg"/><Relationship Id="rId7" Type="http://schemas.openxmlformats.org/officeDocument/2006/relationships/image" Target="../media/image6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image" Target="../media/image3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1.jpeg"/><Relationship Id="rId4" Type="http://schemas.openxmlformats.org/officeDocument/2006/relationships/image" Target="../media/image76.jpeg"/><Relationship Id="rId9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24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92.jpeg"/><Relationship Id="rId4" Type="http://schemas.openxmlformats.org/officeDocument/2006/relationships/image" Target="../media/image87.jpeg"/><Relationship Id="rId9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24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24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24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image" Target="../media/image121.jpeg"/><Relationship Id="rId3" Type="http://schemas.openxmlformats.org/officeDocument/2006/relationships/image" Target="../media/image24.jpeg"/><Relationship Id="rId7" Type="http://schemas.openxmlformats.org/officeDocument/2006/relationships/image" Target="../media/image115.jpeg"/><Relationship Id="rId12" Type="http://schemas.openxmlformats.org/officeDocument/2006/relationships/image" Target="../media/image1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11" Type="http://schemas.openxmlformats.org/officeDocument/2006/relationships/image" Target="../media/image119.jpeg"/><Relationship Id="rId5" Type="http://schemas.openxmlformats.org/officeDocument/2006/relationships/image" Target="../media/image113.jpeg"/><Relationship Id="rId15" Type="http://schemas.openxmlformats.org/officeDocument/2006/relationships/image" Target="../media/image123.jpeg"/><Relationship Id="rId10" Type="http://schemas.openxmlformats.org/officeDocument/2006/relationships/image" Target="../media/image118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Relationship Id="rId14" Type="http://schemas.openxmlformats.org/officeDocument/2006/relationships/image" Target="../media/image1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13" Type="http://schemas.openxmlformats.org/officeDocument/2006/relationships/image" Target="../media/image136.jpeg"/><Relationship Id="rId3" Type="http://schemas.openxmlformats.org/officeDocument/2006/relationships/image" Target="../media/image24.jpeg"/><Relationship Id="rId7" Type="http://schemas.openxmlformats.org/officeDocument/2006/relationships/image" Target="../media/image130.jpeg"/><Relationship Id="rId12" Type="http://schemas.openxmlformats.org/officeDocument/2006/relationships/image" Target="../media/image135.jpeg"/><Relationship Id="rId17" Type="http://schemas.openxmlformats.org/officeDocument/2006/relationships/image" Target="../media/image140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jpeg"/><Relationship Id="rId11" Type="http://schemas.openxmlformats.org/officeDocument/2006/relationships/image" Target="../media/image134.jpeg"/><Relationship Id="rId5" Type="http://schemas.openxmlformats.org/officeDocument/2006/relationships/image" Target="../media/image128.jpeg"/><Relationship Id="rId15" Type="http://schemas.openxmlformats.org/officeDocument/2006/relationships/image" Target="../media/image138.jpeg"/><Relationship Id="rId10" Type="http://schemas.openxmlformats.org/officeDocument/2006/relationships/image" Target="../media/image133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Relationship Id="rId14" Type="http://schemas.openxmlformats.org/officeDocument/2006/relationships/image" Target="../media/image1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24.jpe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11" Type="http://schemas.openxmlformats.org/officeDocument/2006/relationships/image" Target="../media/image151.jpeg"/><Relationship Id="rId5" Type="http://schemas.openxmlformats.org/officeDocument/2006/relationships/image" Target="../media/image146.jpeg"/><Relationship Id="rId10" Type="http://schemas.openxmlformats.org/officeDocument/2006/relationships/image" Target="../media/image150.jpeg"/><Relationship Id="rId4" Type="http://schemas.openxmlformats.org/officeDocument/2006/relationships/image" Target="../media/image145.jpeg"/><Relationship Id="rId9" Type="http://schemas.openxmlformats.org/officeDocument/2006/relationships/image" Target="../media/image14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24.jpeg"/><Relationship Id="rId7" Type="http://schemas.openxmlformats.org/officeDocument/2006/relationships/image" Target="../media/image1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jpeg"/><Relationship Id="rId11" Type="http://schemas.openxmlformats.org/officeDocument/2006/relationships/image" Target="../media/image158.jpeg"/><Relationship Id="rId5" Type="http://schemas.openxmlformats.org/officeDocument/2006/relationships/image" Target="../media/image153.jpeg"/><Relationship Id="rId10" Type="http://schemas.openxmlformats.org/officeDocument/2006/relationships/image" Target="../media/image157.jpeg"/><Relationship Id="rId4" Type="http://schemas.openxmlformats.org/officeDocument/2006/relationships/image" Target="../media/image152.jpeg"/><Relationship Id="rId9" Type="http://schemas.openxmlformats.org/officeDocument/2006/relationships/image" Target="../media/image15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24.jpeg"/><Relationship Id="rId7" Type="http://schemas.openxmlformats.org/officeDocument/2006/relationships/image" Target="../media/image1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jpeg"/><Relationship Id="rId5" Type="http://schemas.openxmlformats.org/officeDocument/2006/relationships/image" Target="../media/image113.jpeg"/><Relationship Id="rId4" Type="http://schemas.openxmlformats.org/officeDocument/2006/relationships/image" Target="../media/image159.jpeg"/><Relationship Id="rId9" Type="http://schemas.openxmlformats.org/officeDocument/2006/relationships/image" Target="../media/image1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13" Type="http://schemas.openxmlformats.org/officeDocument/2006/relationships/image" Target="../media/image171.jpeg"/><Relationship Id="rId3" Type="http://schemas.openxmlformats.org/officeDocument/2006/relationships/image" Target="../media/image24.jpeg"/><Relationship Id="rId7" Type="http://schemas.openxmlformats.org/officeDocument/2006/relationships/image" Target="../media/image114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jpeg"/><Relationship Id="rId11" Type="http://schemas.openxmlformats.org/officeDocument/2006/relationships/image" Target="../media/image170.jpeg"/><Relationship Id="rId5" Type="http://schemas.openxmlformats.org/officeDocument/2006/relationships/image" Target="../media/image165.jpeg"/><Relationship Id="rId10" Type="http://schemas.openxmlformats.org/officeDocument/2006/relationships/image" Target="../media/image169.jpeg"/><Relationship Id="rId4" Type="http://schemas.openxmlformats.org/officeDocument/2006/relationships/image" Target="../media/image164.jpeg"/><Relationship Id="rId9" Type="http://schemas.openxmlformats.org/officeDocument/2006/relationships/image" Target="../media/image16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24.jpeg"/><Relationship Id="rId7" Type="http://schemas.openxmlformats.org/officeDocument/2006/relationships/image" Target="../media/image1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jpeg"/><Relationship Id="rId11" Type="http://schemas.openxmlformats.org/officeDocument/2006/relationships/image" Target="../media/image178.jpeg"/><Relationship Id="rId5" Type="http://schemas.openxmlformats.org/officeDocument/2006/relationships/image" Target="../media/image173.jpeg"/><Relationship Id="rId10" Type="http://schemas.openxmlformats.org/officeDocument/2006/relationships/image" Target="../media/image177.jpeg"/><Relationship Id="rId4" Type="http://schemas.openxmlformats.org/officeDocument/2006/relationships/image" Target="../media/image172.jpeg"/><Relationship Id="rId9" Type="http://schemas.openxmlformats.org/officeDocument/2006/relationships/image" Target="../media/image17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24.jpeg"/><Relationship Id="rId7" Type="http://schemas.openxmlformats.org/officeDocument/2006/relationships/image" Target="../media/image118.jpeg"/><Relationship Id="rId12" Type="http://schemas.openxmlformats.org/officeDocument/2006/relationships/image" Target="../media/image18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jpeg"/><Relationship Id="rId11" Type="http://schemas.openxmlformats.org/officeDocument/2006/relationships/image" Target="../media/image185.jpeg"/><Relationship Id="rId5" Type="http://schemas.openxmlformats.org/officeDocument/2006/relationships/image" Target="../media/image180.jpeg"/><Relationship Id="rId10" Type="http://schemas.openxmlformats.org/officeDocument/2006/relationships/image" Target="../media/image184.jpeg"/><Relationship Id="rId4" Type="http://schemas.openxmlformats.org/officeDocument/2006/relationships/image" Target="../media/image179.jpeg"/><Relationship Id="rId9" Type="http://schemas.openxmlformats.org/officeDocument/2006/relationships/image" Target="../media/image18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image" Target="../media/image24.jpeg"/><Relationship Id="rId7" Type="http://schemas.openxmlformats.org/officeDocument/2006/relationships/image" Target="../media/image189.jpeg"/><Relationship Id="rId12" Type="http://schemas.openxmlformats.org/officeDocument/2006/relationships/image" Target="../media/image19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jpeg"/><Relationship Id="rId11" Type="http://schemas.openxmlformats.org/officeDocument/2006/relationships/image" Target="../media/image193.jpeg"/><Relationship Id="rId5" Type="http://schemas.openxmlformats.org/officeDocument/2006/relationships/image" Target="../media/image188.jpeg"/><Relationship Id="rId10" Type="http://schemas.openxmlformats.org/officeDocument/2006/relationships/image" Target="../media/image192.jpeg"/><Relationship Id="rId4" Type="http://schemas.openxmlformats.org/officeDocument/2006/relationships/image" Target="../media/image187.jpeg"/><Relationship Id="rId9" Type="http://schemas.openxmlformats.org/officeDocument/2006/relationships/image" Target="../media/image19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image" Target="../media/image24.jpeg"/><Relationship Id="rId7" Type="http://schemas.openxmlformats.org/officeDocument/2006/relationships/image" Target="../media/image19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7.jpeg"/><Relationship Id="rId11" Type="http://schemas.openxmlformats.org/officeDocument/2006/relationships/image" Target="../media/image201.jpeg"/><Relationship Id="rId5" Type="http://schemas.openxmlformats.org/officeDocument/2006/relationships/image" Target="../media/image196.jpeg"/><Relationship Id="rId10" Type="http://schemas.openxmlformats.org/officeDocument/2006/relationships/image" Target="../media/image200.jpeg"/><Relationship Id="rId4" Type="http://schemas.openxmlformats.org/officeDocument/2006/relationships/image" Target="../media/image195.jpeg"/><Relationship Id="rId9" Type="http://schemas.openxmlformats.org/officeDocument/2006/relationships/image" Target="../media/image12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eg"/><Relationship Id="rId3" Type="http://schemas.openxmlformats.org/officeDocument/2006/relationships/image" Target="../media/image24.jpeg"/><Relationship Id="rId7" Type="http://schemas.openxmlformats.org/officeDocument/2006/relationships/image" Target="../media/image20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10" Type="http://schemas.openxmlformats.org/officeDocument/2006/relationships/image" Target="../media/image207.jpeg"/><Relationship Id="rId4" Type="http://schemas.openxmlformats.org/officeDocument/2006/relationships/image" Target="../media/image121.jpeg"/><Relationship Id="rId9" Type="http://schemas.openxmlformats.org/officeDocument/2006/relationships/image" Target="../media/image20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image" Target="../media/image24.jpeg"/><Relationship Id="rId7" Type="http://schemas.openxmlformats.org/officeDocument/2006/relationships/image" Target="../media/image2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jpeg"/><Relationship Id="rId5" Type="http://schemas.openxmlformats.org/officeDocument/2006/relationships/image" Target="../media/image123.jpeg"/><Relationship Id="rId4" Type="http://schemas.openxmlformats.org/officeDocument/2006/relationships/image" Target="../media/image211.jpeg"/><Relationship Id="rId9" Type="http://schemas.openxmlformats.org/officeDocument/2006/relationships/image" Target="../media/image21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003" y="286603"/>
            <a:ext cx="10730677" cy="306190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Организация института наставничества с использованием инструментов </a:t>
            </a:r>
            <a:br>
              <a:rPr lang="ru-RU" sz="3600" b="1" dirty="0" smtClean="0">
                <a:solidFill>
                  <a:schemeClr val="tx1"/>
                </a:solidFill>
              </a:rPr>
            </a:br>
            <a:r>
              <a:rPr lang="ru-RU" sz="3600" b="1" dirty="0" err="1" smtClean="0">
                <a:solidFill>
                  <a:schemeClr val="tx1"/>
                </a:solidFill>
              </a:rPr>
              <a:t>коуч</a:t>
            </a:r>
            <a:r>
              <a:rPr lang="ru-RU" sz="3600" b="1" dirty="0" smtClean="0">
                <a:solidFill>
                  <a:schemeClr val="tx1"/>
                </a:solidFill>
              </a:rPr>
              <a:t>-технологии в сфере дошкольного образования </a:t>
            </a:r>
            <a:br>
              <a:rPr lang="ru-RU" sz="3600" b="1" dirty="0" smtClean="0">
                <a:solidFill>
                  <a:schemeClr val="tx1"/>
                </a:solidFill>
              </a:rPr>
            </a:br>
            <a:r>
              <a:rPr lang="ru-RU" sz="3600" b="1" dirty="0" smtClean="0">
                <a:solidFill>
                  <a:schemeClr val="tx1"/>
                </a:solidFill>
              </a:rPr>
              <a:t>(на примере Московской области)</a:t>
            </a: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861" y="3348507"/>
            <a:ext cx="4742777" cy="3163129"/>
          </a:xfrm>
        </p:spPr>
      </p:pic>
    </p:spTree>
    <p:extLst>
      <p:ext uri="{BB962C8B-B14F-4D97-AF65-F5344CB8AC3E}">
        <p14:creationId xmlns:p14="http://schemas.microsoft.com/office/powerpoint/2010/main" val="309908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8794" y="412124"/>
            <a:ext cx="7500188" cy="2760567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В феврале </a:t>
            </a:r>
            <a:r>
              <a:rPr lang="ru-RU" b="1" dirty="0" smtClean="0"/>
              <a:t>традиционно проводится заочный </a:t>
            </a:r>
            <a:r>
              <a:rPr lang="ru-RU" b="1" dirty="0"/>
              <a:t>тур конкурса с этапами: «Интернет-ресурс» и «Педагогический кейс» — по итогам которого были </a:t>
            </a:r>
            <a:r>
              <a:rPr lang="ru-RU" b="1" dirty="0" smtClean="0"/>
              <a:t>определяются </a:t>
            </a:r>
            <a:r>
              <a:rPr lang="ru-RU" b="1" dirty="0"/>
              <a:t>20 финалистов по номинациям «Ассоциация педагогов дошкольных образовательных организаций Московской области» и Клуб «Воспитатель Подмосковья».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92" y="2620002"/>
            <a:ext cx="6124447" cy="408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5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531" y="437411"/>
            <a:ext cx="6832869" cy="2707572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/>
              <a:t>В марте на </a:t>
            </a:r>
            <a:r>
              <a:rPr lang="ru-RU" b="1" dirty="0"/>
              <a:t>базе ГГТУ Ассоциацией педагогов дошкольных образовательных организаций Московской области совместно с Клубом «Воспитатель Подмосковья» в рамках «Фестиваля педагогических идей» при поддержке Фонда президентских грантов по развитию гражданского общества </a:t>
            </a:r>
            <a:r>
              <a:rPr lang="ru-RU" b="1" dirty="0" smtClean="0"/>
              <a:t>проводится </a:t>
            </a:r>
            <a:r>
              <a:rPr lang="ru-RU" b="1" dirty="0"/>
              <a:t>очный тур областного конкурса молодых педагогов дошкольного образования и их наставников «ОТКРЫТИЕ».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51" y="2630355"/>
            <a:ext cx="10364098" cy="1597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673" y="2967570"/>
            <a:ext cx="5670175" cy="378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6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55" y="3384506"/>
            <a:ext cx="4539326" cy="3029547"/>
          </a:xfrm>
        </p:spPr>
      </p:pic>
      <p:sp>
        <p:nvSpPr>
          <p:cNvPr id="5" name="Прямоугольник 4"/>
          <p:cNvSpPr/>
          <p:nvPr/>
        </p:nvSpPr>
        <p:spPr>
          <a:xfrm>
            <a:off x="397565" y="530087"/>
            <a:ext cx="104427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Результатом совместной творческой работы наставников и молодых педагогов стали яркие, креативные мастер-классы. Студенты педагогического факультета университета стали непосредственными участниками мастер-классов. Конкурс — это уникальная возможность профессионального общения студентов с педагогами – практиками и станет важным фактором в их профессиональном самоопределении.</a:t>
            </a:r>
          </a:p>
        </p:txBody>
      </p:sp>
    </p:spTree>
    <p:extLst>
      <p:ext uri="{BB962C8B-B14F-4D97-AF65-F5344CB8AC3E}">
        <p14:creationId xmlns:p14="http://schemas.microsoft.com/office/powerpoint/2010/main" val="247587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533" y="512536"/>
            <a:ext cx="7802685" cy="2757138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/>
              <a:t>Один из этапов финальных состязаний «Профессиональное открытие» проходил в формате чемпионата молодых профессионалов </a:t>
            </a:r>
            <a:r>
              <a:rPr lang="ru-RU" b="1" dirty="0" err="1"/>
              <a:t>WorldSkillsRussia</a:t>
            </a:r>
            <a:r>
              <a:rPr lang="ru-RU" b="1" dirty="0"/>
              <a:t>. В рамках конкурсного испытания «Профессиональное открытие» конкурсанты демонстрировали умение работать с новейших дидактическим оборудованием для ДОО.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92" y="3148885"/>
            <a:ext cx="4887530" cy="32583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060" y="3148885"/>
            <a:ext cx="4887530" cy="325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6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2108" y="757234"/>
            <a:ext cx="6085892" cy="2055239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/>
              <a:t>Конкурс показал, что в системе дошкольного образования работают яркие, одаренные молодые педагоги. Конкурс «ОТКРЫТИЕ» уверенно вошел в педагогический календарь Московской области, став надежным инструментом развития педагогического образования и наставничества.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" t="13477" r="447" b="7370"/>
          <a:stretch/>
        </p:blipFill>
        <p:spPr>
          <a:xfrm>
            <a:off x="2949262" y="2962141"/>
            <a:ext cx="6413679" cy="345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9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734" y="-62418"/>
            <a:ext cx="8965269" cy="6858000"/>
          </a:xfrm>
          <a:prstGeom prst="rect">
            <a:avLst/>
          </a:prstGeom>
          <a:noFill/>
        </p:spPr>
      </p:pic>
      <p:pic>
        <p:nvPicPr>
          <p:cNvPr id="6" name="Рисунок 5" descr="J:\ОТКРЫТИЕ 2018\БАННЕР ОТКРЫТИЕ\433207470dfd5dbfc28fac4e0aecdf58.jpg"/>
          <p:cNvPicPr/>
          <p:nvPr/>
        </p:nvPicPr>
        <p:blipFill>
          <a:blip r:embed="rId3" cstate="print">
            <a:lum bright="10000"/>
          </a:blip>
          <a:srcRect t="17647" b="22353"/>
          <a:stretch>
            <a:fillRect/>
          </a:stretch>
        </p:blipFill>
        <p:spPr bwMode="auto">
          <a:xfrm>
            <a:off x="6705557" y="446677"/>
            <a:ext cx="18764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831273" y="5826182"/>
            <a:ext cx="9677321" cy="357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spcBef>
                <a:spcPct val="20000"/>
              </a:spcBef>
              <a:defRPr/>
            </a:pP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Торжественное открытие  конкурсных заданий, знакомство с жюри</a:t>
            </a:r>
            <a:endParaRPr lang="ru-RU" sz="15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spcBef>
                <a:spcPct val="20000"/>
              </a:spcBef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026" name="Picture 2" descr="L:\ОТКРЫТИЕ 2018\1\DSC_14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0264" y="629189"/>
            <a:ext cx="3143273" cy="2097821"/>
          </a:xfrm>
          <a:prstGeom prst="rect">
            <a:avLst/>
          </a:prstGeom>
          <a:noFill/>
        </p:spPr>
      </p:pic>
      <p:pic>
        <p:nvPicPr>
          <p:cNvPr id="1027" name="Picture 3" descr="L:\ОТКРЫТИЕ 2018\1\DSC_14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5045" y="3583418"/>
            <a:ext cx="3074626" cy="2052006"/>
          </a:xfrm>
          <a:prstGeom prst="rect">
            <a:avLst/>
          </a:prstGeom>
          <a:noFill/>
        </p:spPr>
      </p:pic>
      <p:pic>
        <p:nvPicPr>
          <p:cNvPr id="1028" name="Picture 4" descr="L:\ОТКРЫТИЕ 2018\1\DSC_1431.jpg"/>
          <p:cNvPicPr>
            <a:picLocks noChangeAspect="1" noChangeArrowheads="1"/>
          </p:cNvPicPr>
          <p:nvPr/>
        </p:nvPicPr>
        <p:blipFill>
          <a:blip r:embed="rId6" cstate="print"/>
          <a:srcRect r="-2326"/>
          <a:stretch>
            <a:fillRect/>
          </a:stretch>
        </p:blipFill>
        <p:spPr bwMode="auto">
          <a:xfrm>
            <a:off x="2569631" y="3477294"/>
            <a:ext cx="3143272" cy="2050121"/>
          </a:xfrm>
          <a:prstGeom prst="rect">
            <a:avLst/>
          </a:prstGeom>
          <a:noFill/>
        </p:spPr>
      </p:pic>
      <p:pic>
        <p:nvPicPr>
          <p:cNvPr id="1029" name="Picture 5" descr="L:\ОТКРЫТИЕ 2018\1\DSC_1415.jpg"/>
          <p:cNvPicPr>
            <a:picLocks noChangeAspect="1" noChangeArrowheads="1"/>
          </p:cNvPicPr>
          <p:nvPr/>
        </p:nvPicPr>
        <p:blipFill>
          <a:blip r:embed="rId7" cstate="print"/>
          <a:srcRect l="4883"/>
          <a:stretch>
            <a:fillRect/>
          </a:stretch>
        </p:blipFill>
        <p:spPr bwMode="auto">
          <a:xfrm>
            <a:off x="6107869" y="1364959"/>
            <a:ext cx="3071802" cy="2071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636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7067" y="0"/>
            <a:ext cx="8964488" cy="6858000"/>
          </a:xfrm>
          <a:prstGeom prst="rect">
            <a:avLst/>
          </a:prstGeom>
          <a:noFill/>
        </p:spPr>
      </p:pic>
      <p:pic>
        <p:nvPicPr>
          <p:cNvPr id="6" name="Рисунок 5" descr="J:\ОТКРЫТИЕ 2018\БАННЕР ОТКРЫТИЕ\433207470dfd5dbfc28fac4e0aecdf58.jpg"/>
          <p:cNvPicPr/>
          <p:nvPr/>
        </p:nvPicPr>
        <p:blipFill>
          <a:blip r:embed="rId3" cstate="print">
            <a:lum bright="10000"/>
          </a:blip>
          <a:srcRect t="17647" b="22353"/>
          <a:stretch>
            <a:fillRect/>
          </a:stretch>
        </p:blipFill>
        <p:spPr bwMode="auto">
          <a:xfrm>
            <a:off x="8400257" y="332657"/>
            <a:ext cx="18764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151784" y="4725144"/>
            <a:ext cx="583264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Организаторы и члены жюри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областного конкурса молодых педагогов  и их наставников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«ОТКРЫТИЕ»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spcBef>
                <a:spcPct val="20000"/>
              </a:spcBef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074" name="Picture 2" descr="D:\АССОЦИАЦИЯ\РАБОТА АССОЦИАЦИИ 2018\ОТКРЫТИЕ 2018\2\DSC_2953.jpg"/>
          <p:cNvPicPr>
            <a:picLocks noChangeAspect="1" noChangeArrowheads="1"/>
          </p:cNvPicPr>
          <p:nvPr/>
        </p:nvPicPr>
        <p:blipFill>
          <a:blip r:embed="rId4" cstate="print"/>
          <a:srcRect t="16521" b="4177"/>
          <a:stretch>
            <a:fillRect/>
          </a:stretch>
        </p:blipFill>
        <p:spPr bwMode="auto">
          <a:xfrm>
            <a:off x="4079777" y="1268760"/>
            <a:ext cx="5986364" cy="316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811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504" y="0"/>
            <a:ext cx="9036496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295800" y="5929330"/>
            <a:ext cx="6372200" cy="45199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algn="ctr"/>
            <a:r>
              <a:rPr lang="ru-RU" sz="2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Жеребьевка участников очного тура областного конкурса молодых педагогов и их наставников «ОТКРЫТИЕ»</a:t>
            </a:r>
            <a:endParaRPr lang="ru-RU" sz="25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spcBef>
                <a:spcPct val="20000"/>
              </a:spcBef>
              <a:defRPr/>
            </a:pP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 defTabSz="914400">
              <a:spcBef>
                <a:spcPct val="20000"/>
              </a:spcBef>
              <a:defRPr/>
            </a:pPr>
            <a:endParaRPr lang="ru-RU" sz="2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050" name="Picture 2" descr="L:\ОТКРЫТИЕ 2018\1\DSC_1442.jpg"/>
          <p:cNvPicPr>
            <a:picLocks noChangeAspect="1" noChangeArrowheads="1"/>
          </p:cNvPicPr>
          <p:nvPr/>
        </p:nvPicPr>
        <p:blipFill>
          <a:blip r:embed="rId3" cstate="print"/>
          <a:srcRect t="15110"/>
          <a:stretch>
            <a:fillRect/>
          </a:stretch>
        </p:blipFill>
        <p:spPr bwMode="auto">
          <a:xfrm>
            <a:off x="4007768" y="476673"/>
            <a:ext cx="6264696" cy="3549309"/>
          </a:xfrm>
          <a:prstGeom prst="rect">
            <a:avLst/>
          </a:prstGeom>
          <a:noFill/>
        </p:spPr>
      </p:pic>
      <p:pic>
        <p:nvPicPr>
          <p:cNvPr id="2051" name="Picture 3" descr="L:\ОТКРЫТИЕ 2018\1\DSC_1447.jpg"/>
          <p:cNvPicPr>
            <a:picLocks noChangeAspect="1" noChangeArrowheads="1"/>
          </p:cNvPicPr>
          <p:nvPr/>
        </p:nvPicPr>
        <p:blipFill>
          <a:blip r:embed="rId4" cstate="print"/>
          <a:srcRect l="9891"/>
          <a:stretch>
            <a:fillRect/>
          </a:stretch>
        </p:blipFill>
        <p:spPr bwMode="auto">
          <a:xfrm>
            <a:off x="4007768" y="4293096"/>
            <a:ext cx="1952536" cy="1446156"/>
          </a:xfrm>
          <a:prstGeom prst="rect">
            <a:avLst/>
          </a:prstGeom>
          <a:noFill/>
        </p:spPr>
      </p:pic>
      <p:pic>
        <p:nvPicPr>
          <p:cNvPr id="2052" name="Picture 4" descr="L:\ОТКРЫТИЕ 2018\1\DSC_14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293097"/>
            <a:ext cx="2143140" cy="1430331"/>
          </a:xfrm>
          <a:prstGeom prst="rect">
            <a:avLst/>
          </a:prstGeom>
          <a:noFill/>
        </p:spPr>
      </p:pic>
      <p:pic>
        <p:nvPicPr>
          <p:cNvPr id="2053" name="Picture 5" descr="L:\ОТКРЫТИЕ 2018\1\DSC_14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28249" y="4293096"/>
            <a:ext cx="2033745" cy="142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790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512" y="0"/>
            <a:ext cx="8964488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295800" y="2060848"/>
            <a:ext cx="63722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ru-RU" sz="1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35760" y="2132857"/>
            <a:ext cx="64442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Мастер-классы участников очного тура областного конкурса молодых педагогов и их наставников «ОТКРЫТИЕ»</a:t>
            </a:r>
            <a:endParaRPr lang="ru-RU" sz="3200" dirty="0"/>
          </a:p>
        </p:txBody>
      </p:sp>
      <p:pic>
        <p:nvPicPr>
          <p:cNvPr id="7" name="Picture 5" descr="L:\ОТКРЫТИЕ 2018\1\DSC_15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7769" y="4293097"/>
            <a:ext cx="1224137" cy="816989"/>
          </a:xfrm>
          <a:prstGeom prst="rect">
            <a:avLst/>
          </a:prstGeom>
          <a:noFill/>
        </p:spPr>
      </p:pic>
      <p:pic>
        <p:nvPicPr>
          <p:cNvPr id="9" name="Picture 5" descr="L:\ОТКРЫТИЕ 2018\1\DSC_1672.jpg"/>
          <p:cNvPicPr>
            <a:picLocks noChangeAspect="1" noChangeArrowheads="1"/>
          </p:cNvPicPr>
          <p:nvPr/>
        </p:nvPicPr>
        <p:blipFill>
          <a:blip r:embed="rId5" cstate="print"/>
          <a:srcRect t="13831" b="7793"/>
          <a:stretch>
            <a:fillRect/>
          </a:stretch>
        </p:blipFill>
        <p:spPr bwMode="auto">
          <a:xfrm>
            <a:off x="5591945" y="4293096"/>
            <a:ext cx="1377203" cy="792088"/>
          </a:xfrm>
          <a:prstGeom prst="rect">
            <a:avLst/>
          </a:prstGeom>
          <a:noFill/>
        </p:spPr>
      </p:pic>
      <p:pic>
        <p:nvPicPr>
          <p:cNvPr id="10" name="Picture 6" descr="L:\ОТКРЫТИЕ 2018\1\DSC_1737.jpg"/>
          <p:cNvPicPr>
            <a:picLocks noChangeAspect="1" noChangeArrowheads="1"/>
          </p:cNvPicPr>
          <p:nvPr/>
        </p:nvPicPr>
        <p:blipFill>
          <a:blip r:embed="rId6" cstate="print"/>
          <a:srcRect l="1434" t="17777" r="8196"/>
          <a:stretch>
            <a:fillRect/>
          </a:stretch>
        </p:blipFill>
        <p:spPr bwMode="auto">
          <a:xfrm>
            <a:off x="7392145" y="4293096"/>
            <a:ext cx="1304417" cy="792088"/>
          </a:xfrm>
          <a:prstGeom prst="rect">
            <a:avLst/>
          </a:prstGeom>
          <a:noFill/>
        </p:spPr>
      </p:pic>
      <p:pic>
        <p:nvPicPr>
          <p:cNvPr id="11" name="Picture 2" descr="L:\ОТКРЫТИЕ 2018\1\DSC_1774.jpg"/>
          <p:cNvPicPr>
            <a:picLocks noChangeAspect="1" noChangeArrowheads="1"/>
          </p:cNvPicPr>
          <p:nvPr/>
        </p:nvPicPr>
        <p:blipFill>
          <a:blip r:embed="rId7" cstate="print"/>
          <a:srcRect l="14097" t="5527" r="7670" b="6043"/>
          <a:stretch>
            <a:fillRect/>
          </a:stretch>
        </p:blipFill>
        <p:spPr bwMode="auto">
          <a:xfrm>
            <a:off x="9048328" y="4293096"/>
            <a:ext cx="1152128" cy="792088"/>
          </a:xfrm>
          <a:prstGeom prst="rect">
            <a:avLst/>
          </a:prstGeom>
          <a:noFill/>
        </p:spPr>
      </p:pic>
      <p:pic>
        <p:nvPicPr>
          <p:cNvPr id="14" name="Picture 7" descr="L:\ОТКРЫТИЕ 2018\1\DSC_1999.jpg"/>
          <p:cNvPicPr>
            <a:picLocks noChangeAspect="1" noChangeArrowheads="1"/>
          </p:cNvPicPr>
          <p:nvPr/>
        </p:nvPicPr>
        <p:blipFill>
          <a:blip r:embed="rId8" cstate="print"/>
          <a:srcRect b="-6250"/>
          <a:stretch>
            <a:fillRect/>
          </a:stretch>
        </p:blipFill>
        <p:spPr bwMode="auto">
          <a:xfrm>
            <a:off x="4007768" y="1268760"/>
            <a:ext cx="1224136" cy="868050"/>
          </a:xfrm>
          <a:prstGeom prst="rect">
            <a:avLst/>
          </a:prstGeom>
          <a:noFill/>
        </p:spPr>
      </p:pic>
      <p:pic>
        <p:nvPicPr>
          <p:cNvPr id="15" name="Picture 7" descr="L:\ОТКРЫТИЕ 2018\1\DSC_21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63952" y="1268761"/>
            <a:ext cx="1189118" cy="793617"/>
          </a:xfrm>
          <a:prstGeom prst="rect">
            <a:avLst/>
          </a:prstGeom>
          <a:noFill/>
        </p:spPr>
      </p:pic>
      <p:pic>
        <p:nvPicPr>
          <p:cNvPr id="16" name="Picture 7" descr="L:\ОТКРЫТИЕ 2018\1\DSC_221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92144" y="1268760"/>
            <a:ext cx="1224136" cy="816988"/>
          </a:xfrm>
          <a:prstGeom prst="rect">
            <a:avLst/>
          </a:prstGeom>
          <a:noFill/>
        </p:spPr>
      </p:pic>
      <p:pic>
        <p:nvPicPr>
          <p:cNvPr id="17" name="Picture 6" descr="L:\ОТКРЫТИЕ 2018\1\DSC_2314.jpg"/>
          <p:cNvPicPr>
            <a:picLocks noChangeAspect="1" noChangeArrowheads="1"/>
          </p:cNvPicPr>
          <p:nvPr/>
        </p:nvPicPr>
        <p:blipFill>
          <a:blip r:embed="rId11" cstate="print"/>
          <a:srcRect l="15169" t="26921"/>
          <a:stretch>
            <a:fillRect/>
          </a:stretch>
        </p:blipFill>
        <p:spPr bwMode="auto">
          <a:xfrm>
            <a:off x="8976320" y="1268761"/>
            <a:ext cx="1331640" cy="8070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239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527" y="-291407"/>
            <a:ext cx="9200015" cy="7038183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079776" y="5661248"/>
            <a:ext cx="6300192" cy="8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algn="ctr"/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Мастер-класс: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«Путешествие Смешинки» по методике «</a:t>
            </a:r>
            <a:r>
              <a:rPr lang="ru-RU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Смехотерапия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Полякова Мария Анатольевна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Наставник: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Голетиани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Елена Геннадьевна</a:t>
            </a:r>
          </a:p>
          <a:p>
            <a:pPr algn="ctr"/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Автономное дошкольное образовательное учреждение детский сад комбинированного вида №5 «Подсолнушек» городского округа Егорьевск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spcBef>
                <a:spcPct val="20000"/>
              </a:spcBef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074" name="Picture 2" descr="L:\ОТКРЫТИЕ 2018\1\DSC_1491.jpg"/>
          <p:cNvPicPr>
            <a:picLocks noChangeAspect="1" noChangeArrowheads="1"/>
          </p:cNvPicPr>
          <p:nvPr/>
        </p:nvPicPr>
        <p:blipFill>
          <a:blip r:embed="rId3" cstate="print"/>
          <a:srcRect l="17410" t="15688" b="6396"/>
          <a:stretch>
            <a:fillRect/>
          </a:stretch>
        </p:blipFill>
        <p:spPr bwMode="auto">
          <a:xfrm>
            <a:off x="7825904" y="132431"/>
            <a:ext cx="1928826" cy="1214446"/>
          </a:xfrm>
          <a:prstGeom prst="rect">
            <a:avLst/>
          </a:prstGeom>
          <a:noFill/>
        </p:spPr>
      </p:pic>
      <p:pic>
        <p:nvPicPr>
          <p:cNvPr id="3075" name="Picture 3" descr="L:\ОТКРЫТИЕ 2018\1\DSC_15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3211" y="4205585"/>
            <a:ext cx="2071702" cy="1214446"/>
          </a:xfrm>
          <a:prstGeom prst="rect">
            <a:avLst/>
          </a:prstGeom>
          <a:noFill/>
        </p:spPr>
      </p:pic>
      <p:pic>
        <p:nvPicPr>
          <p:cNvPr id="3076" name="Picture 4" descr="L:\ОТКРЫТИЕ 2018\1\DSC_15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1093" y="2763535"/>
            <a:ext cx="2071702" cy="1287298"/>
          </a:xfrm>
          <a:prstGeom prst="rect">
            <a:avLst/>
          </a:prstGeom>
          <a:noFill/>
        </p:spPr>
      </p:pic>
      <p:pic>
        <p:nvPicPr>
          <p:cNvPr id="3077" name="Picture 5" descr="L:\ОТКРЫТИЕ 2018\1\DSC_15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95724" y="2979947"/>
            <a:ext cx="3929090" cy="2550266"/>
          </a:xfrm>
          <a:prstGeom prst="rect">
            <a:avLst/>
          </a:prstGeom>
          <a:noFill/>
        </p:spPr>
      </p:pic>
      <p:pic>
        <p:nvPicPr>
          <p:cNvPr id="3078" name="Picture 6" descr="L:\ОТКРЫТИЕ 2018\1\DSC_1537.jpg"/>
          <p:cNvPicPr>
            <a:picLocks noChangeAspect="1" noChangeArrowheads="1"/>
          </p:cNvPicPr>
          <p:nvPr/>
        </p:nvPicPr>
        <p:blipFill>
          <a:blip r:embed="rId7" cstate="print"/>
          <a:srcRect t="15109"/>
          <a:stretch>
            <a:fillRect/>
          </a:stretch>
        </p:blipFill>
        <p:spPr bwMode="auto">
          <a:xfrm>
            <a:off x="3253610" y="81714"/>
            <a:ext cx="4143404" cy="2408274"/>
          </a:xfrm>
          <a:prstGeom prst="rect">
            <a:avLst/>
          </a:prstGeom>
          <a:noFill/>
        </p:spPr>
      </p:pic>
      <p:pic>
        <p:nvPicPr>
          <p:cNvPr id="3079" name="Picture 7" descr="L:\ОТКРЫТИЕ 2018\1\DSC_1534.jpg"/>
          <p:cNvPicPr>
            <a:picLocks noChangeAspect="1" noChangeArrowheads="1"/>
          </p:cNvPicPr>
          <p:nvPr/>
        </p:nvPicPr>
        <p:blipFill>
          <a:blip r:embed="rId8" cstate="print"/>
          <a:srcRect t="11111"/>
          <a:stretch>
            <a:fillRect/>
          </a:stretch>
        </p:blipFill>
        <p:spPr bwMode="auto">
          <a:xfrm>
            <a:off x="7848918" y="1873817"/>
            <a:ext cx="1926706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62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218" y="2998027"/>
            <a:ext cx="5130711" cy="3424237"/>
          </a:xfrm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35528" y="115888"/>
            <a:ext cx="9545782" cy="24749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Организация института наставничества в сфере дошкольного образования обусловлена жизненной необходимость молодого специалиста получить поддержку опытного педагога-­наставника, который готов оказать ему практическую и теоретическую помощь в профессиональной деятельности и повысить его компетентность</a:t>
            </a:r>
          </a:p>
        </p:txBody>
      </p:sp>
    </p:spTree>
    <p:extLst>
      <p:ext uri="{BB962C8B-B14F-4D97-AF65-F5344CB8AC3E}">
        <p14:creationId xmlns:p14="http://schemas.microsoft.com/office/powerpoint/2010/main" val="39489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0"/>
            <a:ext cx="8964488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151784" y="5661248"/>
            <a:ext cx="651621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 – класс: 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«Человек и техника»</a:t>
            </a:r>
          </a:p>
          <a:p>
            <a:pPr algn="ctr"/>
            <a:r>
              <a:rPr lang="ru-RU" sz="1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Роздольская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Екатерина Викторовна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Наставник: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Нездешнева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Наталья Ивановна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детский сад №20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комбинированного вида  г.о. Орехово-Зуево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L:\ОТКРЫТИЕ 2018\1\DSC_1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776" y="332657"/>
            <a:ext cx="4032448" cy="2691257"/>
          </a:xfrm>
          <a:prstGeom prst="rect">
            <a:avLst/>
          </a:prstGeom>
          <a:noFill/>
        </p:spPr>
      </p:pic>
      <p:pic>
        <p:nvPicPr>
          <p:cNvPr id="1027" name="Picture 3" descr="L:\ОТКРЫТИЕ 2018\1\DSC_1619.jpg"/>
          <p:cNvPicPr>
            <a:picLocks noChangeAspect="1" noChangeArrowheads="1"/>
          </p:cNvPicPr>
          <p:nvPr/>
        </p:nvPicPr>
        <p:blipFill>
          <a:blip r:embed="rId4" cstate="print"/>
          <a:srcRect t="5763"/>
          <a:stretch>
            <a:fillRect/>
          </a:stretch>
        </p:blipFill>
        <p:spPr bwMode="auto">
          <a:xfrm>
            <a:off x="8184233" y="332657"/>
            <a:ext cx="2175339" cy="1368152"/>
          </a:xfrm>
          <a:prstGeom prst="rect">
            <a:avLst/>
          </a:prstGeom>
          <a:noFill/>
        </p:spPr>
      </p:pic>
      <p:pic>
        <p:nvPicPr>
          <p:cNvPr id="1028" name="Picture 4" descr="L:\ОТКРЫТИЕ 2018\1\DSC_16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9776" y="4437113"/>
            <a:ext cx="1584176" cy="1057279"/>
          </a:xfrm>
          <a:prstGeom prst="rect">
            <a:avLst/>
          </a:prstGeom>
          <a:noFill/>
        </p:spPr>
      </p:pic>
      <p:pic>
        <p:nvPicPr>
          <p:cNvPr id="1029" name="Picture 5" descr="L:\ОТКРЫТИЕ 2018\1\DSC_1672.jpg"/>
          <p:cNvPicPr>
            <a:picLocks noChangeAspect="1" noChangeArrowheads="1"/>
          </p:cNvPicPr>
          <p:nvPr/>
        </p:nvPicPr>
        <p:blipFill>
          <a:blip r:embed="rId6" cstate="print"/>
          <a:srcRect t="13831" b="7793"/>
          <a:stretch>
            <a:fillRect/>
          </a:stretch>
        </p:blipFill>
        <p:spPr bwMode="auto">
          <a:xfrm>
            <a:off x="5879976" y="3212976"/>
            <a:ext cx="4405165" cy="2304256"/>
          </a:xfrm>
          <a:prstGeom prst="rect">
            <a:avLst/>
          </a:prstGeom>
          <a:noFill/>
        </p:spPr>
      </p:pic>
      <p:pic>
        <p:nvPicPr>
          <p:cNvPr id="1030" name="Picture 6" descr="L:\ОТКРЫТИЕ 2018\1\DSC_16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9777" y="3212977"/>
            <a:ext cx="1618399" cy="1080120"/>
          </a:xfrm>
          <a:prstGeom prst="rect">
            <a:avLst/>
          </a:prstGeom>
          <a:noFill/>
        </p:spPr>
      </p:pic>
      <p:pic>
        <p:nvPicPr>
          <p:cNvPr id="1032" name="Picture 8" descr="L:\ОТКРЫТИЕ 2018\1\DSC_1625.jpg"/>
          <p:cNvPicPr>
            <a:picLocks noChangeAspect="1" noChangeArrowheads="1"/>
          </p:cNvPicPr>
          <p:nvPr/>
        </p:nvPicPr>
        <p:blipFill>
          <a:blip r:embed="rId8" cstate="print"/>
          <a:srcRect t="15000"/>
          <a:stretch>
            <a:fillRect/>
          </a:stretch>
        </p:blipFill>
        <p:spPr bwMode="auto">
          <a:xfrm>
            <a:off x="8184232" y="1844825"/>
            <a:ext cx="2160240" cy="11846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248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0"/>
            <a:ext cx="8964488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079776" y="5517232"/>
            <a:ext cx="6372200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Мастер-класс: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«Применение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фонопедического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метода развития голоса  в системе работы по формированию певческих навыков  детей старшего дошкольного возраста»</a:t>
            </a:r>
          </a:p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Федичкина Ольга Николаевна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Наставник: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Безыкорнова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Любовь Александровна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дошкольного образовательное учреждение общеразвивающего вида «Детский сад №2 «Теремок» Коломенский г.о.</a:t>
            </a:r>
          </a:p>
        </p:txBody>
      </p:sp>
      <p:pic>
        <p:nvPicPr>
          <p:cNvPr id="2050" name="Picture 2" descr="L:\ОТКРЫТИЕ 2018\1\DSC_1686.jpg"/>
          <p:cNvPicPr>
            <a:picLocks noChangeAspect="1" noChangeArrowheads="1"/>
          </p:cNvPicPr>
          <p:nvPr/>
        </p:nvPicPr>
        <p:blipFill>
          <a:blip r:embed="rId3" cstate="print"/>
          <a:srcRect l="6030" t="18071" r="9545" b="9645"/>
          <a:stretch>
            <a:fillRect/>
          </a:stretch>
        </p:blipFill>
        <p:spPr bwMode="auto">
          <a:xfrm>
            <a:off x="4007768" y="332656"/>
            <a:ext cx="4375578" cy="2500330"/>
          </a:xfrm>
          <a:prstGeom prst="rect">
            <a:avLst/>
          </a:prstGeom>
          <a:noFill/>
        </p:spPr>
      </p:pic>
      <p:pic>
        <p:nvPicPr>
          <p:cNvPr id="2051" name="Picture 3" descr="L:\ОТКРЫТИЕ 2018\1\DSC_16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9776" y="2924944"/>
            <a:ext cx="1928826" cy="1287298"/>
          </a:xfrm>
          <a:prstGeom prst="rect">
            <a:avLst/>
          </a:prstGeom>
          <a:noFill/>
        </p:spPr>
      </p:pic>
      <p:pic>
        <p:nvPicPr>
          <p:cNvPr id="2052" name="Picture 4" descr="L:\ОТКРЫТИЕ 2018\1\DSC_1697.jpg"/>
          <p:cNvPicPr>
            <a:picLocks noChangeAspect="1" noChangeArrowheads="1"/>
          </p:cNvPicPr>
          <p:nvPr/>
        </p:nvPicPr>
        <p:blipFill>
          <a:blip r:embed="rId5" cstate="print"/>
          <a:srcRect l="6475" t="9702" r="15826" b="11714"/>
          <a:stretch>
            <a:fillRect/>
          </a:stretch>
        </p:blipFill>
        <p:spPr bwMode="auto">
          <a:xfrm>
            <a:off x="8472265" y="332656"/>
            <a:ext cx="1905013" cy="1285884"/>
          </a:xfrm>
          <a:prstGeom prst="rect">
            <a:avLst/>
          </a:prstGeom>
          <a:noFill/>
        </p:spPr>
      </p:pic>
      <p:pic>
        <p:nvPicPr>
          <p:cNvPr id="2053" name="Picture 5" descr="L:\ОТКРЫТИЕ 2018\1\DSC_1729.jpg"/>
          <p:cNvPicPr>
            <a:picLocks noChangeAspect="1" noChangeArrowheads="1"/>
          </p:cNvPicPr>
          <p:nvPr/>
        </p:nvPicPr>
        <p:blipFill>
          <a:blip r:embed="rId6" cstate="print"/>
          <a:srcRect t="5556" b="5557"/>
          <a:stretch>
            <a:fillRect/>
          </a:stretch>
        </p:blipFill>
        <p:spPr bwMode="auto">
          <a:xfrm>
            <a:off x="8472264" y="1700808"/>
            <a:ext cx="1872208" cy="1110677"/>
          </a:xfrm>
          <a:prstGeom prst="rect">
            <a:avLst/>
          </a:prstGeom>
          <a:noFill/>
        </p:spPr>
      </p:pic>
      <p:pic>
        <p:nvPicPr>
          <p:cNvPr id="2054" name="Picture 6" descr="L:\ОТКРЫТИЕ 2018\1\DSC_1737.jpg"/>
          <p:cNvPicPr>
            <a:picLocks noChangeAspect="1" noChangeArrowheads="1"/>
          </p:cNvPicPr>
          <p:nvPr/>
        </p:nvPicPr>
        <p:blipFill>
          <a:blip r:embed="rId7" cstate="print"/>
          <a:srcRect l="1434" t="17777" r="8196"/>
          <a:stretch>
            <a:fillRect/>
          </a:stretch>
        </p:blipFill>
        <p:spPr bwMode="auto">
          <a:xfrm>
            <a:off x="6096001" y="2924945"/>
            <a:ext cx="4248472" cy="2579820"/>
          </a:xfrm>
          <a:prstGeom prst="rect">
            <a:avLst/>
          </a:prstGeom>
          <a:noFill/>
        </p:spPr>
      </p:pic>
      <p:pic>
        <p:nvPicPr>
          <p:cNvPr id="2055" name="Picture 7" descr="L:\ОТКРЫТИЕ 2018\1\DSC_17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9776" y="4293097"/>
            <a:ext cx="1928826" cy="12872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069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0"/>
            <a:ext cx="8964488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223792" y="5373216"/>
            <a:ext cx="6444208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 класс: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«Путешествие в сказку»</a:t>
            </a:r>
          </a:p>
          <a:p>
            <a:pPr algn="ctr"/>
            <a:r>
              <a:rPr lang="ru-RU" sz="1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Млечко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Анастасия Витальевна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Наставник: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Ищенко Александра Владимировна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Детский сад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комбинированного вида №18 Раменский м.р.</a:t>
            </a:r>
          </a:p>
        </p:txBody>
      </p:sp>
      <p:pic>
        <p:nvPicPr>
          <p:cNvPr id="3074" name="Picture 2" descr="L:\ОТКРЫТИЕ 2018\1\DSC_1774.jpg"/>
          <p:cNvPicPr>
            <a:picLocks noChangeAspect="1" noChangeArrowheads="1"/>
          </p:cNvPicPr>
          <p:nvPr/>
        </p:nvPicPr>
        <p:blipFill>
          <a:blip r:embed="rId3" cstate="print"/>
          <a:srcRect l="14097" t="5527" r="7670" b="6043"/>
          <a:stretch>
            <a:fillRect/>
          </a:stretch>
        </p:blipFill>
        <p:spPr bwMode="auto">
          <a:xfrm>
            <a:off x="4079776" y="404664"/>
            <a:ext cx="3888432" cy="3024336"/>
          </a:xfrm>
          <a:prstGeom prst="rect">
            <a:avLst/>
          </a:prstGeom>
          <a:noFill/>
        </p:spPr>
      </p:pic>
      <p:pic>
        <p:nvPicPr>
          <p:cNvPr id="3075" name="Picture 3" descr="L:\ОТКРЫТИЕ 2018\1\DSC_1801.jpg"/>
          <p:cNvPicPr>
            <a:picLocks noChangeAspect="1" noChangeArrowheads="1"/>
          </p:cNvPicPr>
          <p:nvPr/>
        </p:nvPicPr>
        <p:blipFill>
          <a:blip r:embed="rId4" cstate="print"/>
          <a:srcRect r="10388" b="6594"/>
          <a:stretch>
            <a:fillRect/>
          </a:stretch>
        </p:blipFill>
        <p:spPr bwMode="auto">
          <a:xfrm>
            <a:off x="4079776" y="3573017"/>
            <a:ext cx="2016224" cy="1402591"/>
          </a:xfrm>
          <a:prstGeom prst="rect">
            <a:avLst/>
          </a:prstGeom>
          <a:noFill/>
        </p:spPr>
      </p:pic>
      <p:pic>
        <p:nvPicPr>
          <p:cNvPr id="3076" name="Picture 4" descr="L:\ОТКРЫТИЕ 2018\1\DSC_1808.jpg"/>
          <p:cNvPicPr>
            <a:picLocks noChangeAspect="1" noChangeArrowheads="1"/>
          </p:cNvPicPr>
          <p:nvPr/>
        </p:nvPicPr>
        <p:blipFill>
          <a:blip r:embed="rId5" cstate="print"/>
          <a:srcRect l="2778" t="13144" r="8333"/>
          <a:stretch>
            <a:fillRect/>
          </a:stretch>
        </p:blipFill>
        <p:spPr bwMode="auto">
          <a:xfrm>
            <a:off x="8040216" y="1988840"/>
            <a:ext cx="2190880" cy="1428760"/>
          </a:xfrm>
          <a:prstGeom prst="rect">
            <a:avLst/>
          </a:prstGeom>
          <a:noFill/>
        </p:spPr>
      </p:pic>
      <p:pic>
        <p:nvPicPr>
          <p:cNvPr id="3077" name="Picture 5" descr="L:\ОТКРЫТИЕ 2018\1\DSC_1814.jpg"/>
          <p:cNvPicPr>
            <a:picLocks noChangeAspect="1" noChangeArrowheads="1"/>
          </p:cNvPicPr>
          <p:nvPr/>
        </p:nvPicPr>
        <p:blipFill>
          <a:blip r:embed="rId6" cstate="print"/>
          <a:srcRect l="5572" r="36293" b="40991"/>
          <a:stretch>
            <a:fillRect/>
          </a:stretch>
        </p:blipFill>
        <p:spPr bwMode="auto">
          <a:xfrm>
            <a:off x="8040216" y="404664"/>
            <a:ext cx="2214546" cy="1500198"/>
          </a:xfrm>
          <a:prstGeom prst="rect">
            <a:avLst/>
          </a:prstGeom>
          <a:noFill/>
        </p:spPr>
      </p:pic>
      <p:pic>
        <p:nvPicPr>
          <p:cNvPr id="3078" name="Picture 6" descr="L:\ОТКРЫТИЕ 2018\1\DSC_18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0016" y="3573017"/>
            <a:ext cx="2088232" cy="1393687"/>
          </a:xfrm>
          <a:prstGeom prst="rect">
            <a:avLst/>
          </a:prstGeom>
          <a:noFill/>
        </p:spPr>
      </p:pic>
      <p:pic>
        <p:nvPicPr>
          <p:cNvPr id="3079" name="Picture 7" descr="L:\ОТКРЫТИЕ 2018\1\DSC_1827.jpg"/>
          <p:cNvPicPr>
            <a:picLocks noChangeAspect="1" noChangeArrowheads="1"/>
          </p:cNvPicPr>
          <p:nvPr/>
        </p:nvPicPr>
        <p:blipFill>
          <a:blip r:embed="rId8" cstate="print"/>
          <a:srcRect l="16129"/>
          <a:stretch>
            <a:fillRect/>
          </a:stretch>
        </p:blipFill>
        <p:spPr bwMode="auto">
          <a:xfrm>
            <a:off x="8472264" y="3573016"/>
            <a:ext cx="1728192" cy="1375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217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0"/>
            <a:ext cx="8964488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007768" y="5085184"/>
            <a:ext cx="6444208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Мастер-класс: «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ИКТ технологии в детском саду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Рабаданова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Марьям </a:t>
            </a:r>
            <a:r>
              <a:rPr lang="ru-RU" sz="1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Гасановна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Наставник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Шаронова Любовь Ефимовна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Городского округа Балашиха «Детский сад комбинированного вида № 43 «Янтарный островок» </a:t>
            </a:r>
          </a:p>
        </p:txBody>
      </p:sp>
      <p:pic>
        <p:nvPicPr>
          <p:cNvPr id="4098" name="Picture 2" descr="L:\ОТКРЫТИЕ 2018\1\DSC_1847.jpg"/>
          <p:cNvPicPr>
            <a:picLocks noChangeAspect="1" noChangeArrowheads="1"/>
          </p:cNvPicPr>
          <p:nvPr/>
        </p:nvPicPr>
        <p:blipFill>
          <a:blip r:embed="rId3" cstate="print"/>
          <a:srcRect l="9524"/>
          <a:stretch>
            <a:fillRect/>
          </a:stretch>
        </p:blipFill>
        <p:spPr bwMode="auto">
          <a:xfrm>
            <a:off x="4079776" y="332657"/>
            <a:ext cx="3960440" cy="2921430"/>
          </a:xfrm>
          <a:prstGeom prst="rect">
            <a:avLst/>
          </a:prstGeom>
          <a:noFill/>
        </p:spPr>
      </p:pic>
      <p:pic>
        <p:nvPicPr>
          <p:cNvPr id="4100" name="Picture 4" descr="L:\ОТКРЫТИЕ 2018\1\DSC_18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224" y="1844824"/>
            <a:ext cx="2214546" cy="1428760"/>
          </a:xfrm>
          <a:prstGeom prst="rect">
            <a:avLst/>
          </a:prstGeom>
          <a:noFill/>
        </p:spPr>
      </p:pic>
      <p:pic>
        <p:nvPicPr>
          <p:cNvPr id="4101" name="Picture 5" descr="L:\ОТКРЫТИЕ 2018\1\DSC_18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12224" y="332656"/>
            <a:ext cx="2214546" cy="1477988"/>
          </a:xfrm>
          <a:prstGeom prst="rect">
            <a:avLst/>
          </a:prstGeom>
          <a:noFill/>
        </p:spPr>
      </p:pic>
      <p:pic>
        <p:nvPicPr>
          <p:cNvPr id="4102" name="Picture 6" descr="L:\ОТКРЫТИЕ 2018\1\DSC_1864.jpg"/>
          <p:cNvPicPr>
            <a:picLocks noChangeAspect="1" noChangeArrowheads="1"/>
          </p:cNvPicPr>
          <p:nvPr/>
        </p:nvPicPr>
        <p:blipFill>
          <a:blip r:embed="rId6" cstate="print"/>
          <a:srcRect r="8672"/>
          <a:stretch>
            <a:fillRect/>
          </a:stretch>
        </p:blipFill>
        <p:spPr bwMode="auto">
          <a:xfrm>
            <a:off x="4079776" y="3429001"/>
            <a:ext cx="1800200" cy="1315531"/>
          </a:xfrm>
          <a:prstGeom prst="rect">
            <a:avLst/>
          </a:prstGeom>
          <a:noFill/>
        </p:spPr>
      </p:pic>
      <p:pic>
        <p:nvPicPr>
          <p:cNvPr id="4103" name="Picture 7" descr="L:\ОТКРЫТИЕ 2018\1\DSC_18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23992" y="3429000"/>
            <a:ext cx="2016224" cy="1345628"/>
          </a:xfrm>
          <a:prstGeom prst="rect">
            <a:avLst/>
          </a:prstGeom>
          <a:noFill/>
        </p:spPr>
      </p:pic>
      <p:pic>
        <p:nvPicPr>
          <p:cNvPr id="4104" name="Picture 8" descr="L:\ОТКРЫТИЕ 2018\1\DSC_186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12224" y="3429000"/>
            <a:ext cx="2214546" cy="1334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539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3" y="0"/>
            <a:ext cx="8965269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223792" y="5301208"/>
            <a:ext cx="6444208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 –класс: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"Бравый котик-солдатик" (поделки из соленого теста)</a:t>
            </a:r>
          </a:p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Чаплыгина Надежда Александровна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Наставник: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Шумакова Татьяна Андреевна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детский сад №3 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компенсирующего вида г. Можайск</a:t>
            </a:r>
          </a:p>
          <a:p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122" name="Picture 2" descr="L:\ОТКРЫТИЕ 2018\1\DSC_1900.jpg"/>
          <p:cNvPicPr>
            <a:picLocks noChangeAspect="1" noChangeArrowheads="1"/>
          </p:cNvPicPr>
          <p:nvPr/>
        </p:nvPicPr>
        <p:blipFill>
          <a:blip r:embed="rId3" cstate="print"/>
          <a:srcRect l="2" r="15998"/>
          <a:stretch>
            <a:fillRect/>
          </a:stretch>
        </p:blipFill>
        <p:spPr bwMode="auto">
          <a:xfrm>
            <a:off x="8472264" y="404664"/>
            <a:ext cx="1785918" cy="1500198"/>
          </a:xfrm>
          <a:prstGeom prst="rect">
            <a:avLst/>
          </a:prstGeom>
          <a:noFill/>
        </p:spPr>
      </p:pic>
      <p:pic>
        <p:nvPicPr>
          <p:cNvPr id="5123" name="Picture 3" descr="L:\ОТКРЫТИЕ 2018\1\DSC_19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7768" y="404665"/>
            <a:ext cx="4392488" cy="2931547"/>
          </a:xfrm>
          <a:prstGeom prst="rect">
            <a:avLst/>
          </a:prstGeom>
          <a:noFill/>
        </p:spPr>
      </p:pic>
      <p:pic>
        <p:nvPicPr>
          <p:cNvPr id="5125" name="Picture 5" descr="L:\ОТКРЫТИЕ 2018\1\DSC_1930.jpg"/>
          <p:cNvPicPr>
            <a:picLocks noChangeAspect="1" noChangeArrowheads="1"/>
          </p:cNvPicPr>
          <p:nvPr/>
        </p:nvPicPr>
        <p:blipFill>
          <a:blip r:embed="rId5" cstate="print"/>
          <a:srcRect r="19999" b="11765"/>
          <a:stretch>
            <a:fillRect/>
          </a:stretch>
        </p:blipFill>
        <p:spPr bwMode="auto">
          <a:xfrm>
            <a:off x="8472265" y="1988841"/>
            <a:ext cx="1785917" cy="1339439"/>
          </a:xfrm>
          <a:prstGeom prst="rect">
            <a:avLst/>
          </a:prstGeom>
          <a:noFill/>
        </p:spPr>
      </p:pic>
      <p:pic>
        <p:nvPicPr>
          <p:cNvPr id="5126" name="Picture 6" descr="L:\ОТКРЫТИЕ 2018\1\DSC_19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7768" y="3501008"/>
            <a:ext cx="2157866" cy="1440160"/>
          </a:xfrm>
          <a:prstGeom prst="rect">
            <a:avLst/>
          </a:prstGeom>
          <a:noFill/>
        </p:spPr>
      </p:pic>
      <p:pic>
        <p:nvPicPr>
          <p:cNvPr id="5127" name="Picture 7" descr="L:\ОТКРЫТИЕ 2018\1\DSC_1933.jpg"/>
          <p:cNvPicPr>
            <a:picLocks noChangeAspect="1" noChangeArrowheads="1"/>
          </p:cNvPicPr>
          <p:nvPr/>
        </p:nvPicPr>
        <p:blipFill>
          <a:blip r:embed="rId7" cstate="print"/>
          <a:srcRect l="18252" r="5109" b="20675"/>
          <a:stretch>
            <a:fillRect/>
          </a:stretch>
        </p:blipFill>
        <p:spPr bwMode="auto">
          <a:xfrm>
            <a:off x="6240016" y="3501008"/>
            <a:ext cx="1944216" cy="1440160"/>
          </a:xfrm>
          <a:prstGeom prst="rect">
            <a:avLst/>
          </a:prstGeom>
          <a:noFill/>
        </p:spPr>
      </p:pic>
      <p:pic>
        <p:nvPicPr>
          <p:cNvPr id="5128" name="Picture 8" descr="L:\ОТКРЫТИЕ 2018\1\DSC_19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56240" y="3501009"/>
            <a:ext cx="2000232" cy="14287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8105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0"/>
            <a:ext cx="8964488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3935760" y="5229200"/>
            <a:ext cx="6516216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Мастер-класс: 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«Волшебный лес»  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(с использованием нетрадиционных техник рисования и ИКТ технологий)</a:t>
            </a:r>
          </a:p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Погодаева Юлия  Сергеевна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Наставник: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Алферова Ольга Александровна</a:t>
            </a:r>
          </a:p>
          <a:p>
            <a:pPr algn="ctr" fontAlgn="base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 дошкольное образовательное учреждение - детский сад №7 «Теремок» г.о.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Наро-Фоминский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L:\ОТКРЫТИЕ 2018\1\DSC_1962.jpg"/>
          <p:cNvPicPr>
            <a:picLocks noChangeAspect="1" noChangeArrowheads="1"/>
          </p:cNvPicPr>
          <p:nvPr/>
        </p:nvPicPr>
        <p:blipFill>
          <a:blip r:embed="rId3" cstate="print"/>
          <a:srcRect r="15152"/>
          <a:stretch>
            <a:fillRect/>
          </a:stretch>
        </p:blipFill>
        <p:spPr bwMode="auto">
          <a:xfrm>
            <a:off x="4079777" y="404664"/>
            <a:ext cx="4394199" cy="3456384"/>
          </a:xfrm>
          <a:prstGeom prst="rect">
            <a:avLst/>
          </a:prstGeom>
          <a:noFill/>
        </p:spPr>
      </p:pic>
      <p:pic>
        <p:nvPicPr>
          <p:cNvPr id="6148" name="Picture 4" descr="L:\ОТКРЫТИЕ 2018\1\DSC_1966.jpg"/>
          <p:cNvPicPr>
            <a:picLocks noChangeAspect="1" noChangeArrowheads="1"/>
          </p:cNvPicPr>
          <p:nvPr/>
        </p:nvPicPr>
        <p:blipFill>
          <a:blip r:embed="rId4" cstate="print"/>
          <a:srcRect l="5218" r="11300" b="14003"/>
          <a:stretch>
            <a:fillRect/>
          </a:stretch>
        </p:blipFill>
        <p:spPr bwMode="auto">
          <a:xfrm>
            <a:off x="4007768" y="4077072"/>
            <a:ext cx="1500198" cy="1071570"/>
          </a:xfrm>
          <a:prstGeom prst="rect">
            <a:avLst/>
          </a:prstGeom>
          <a:noFill/>
        </p:spPr>
      </p:pic>
      <p:pic>
        <p:nvPicPr>
          <p:cNvPr id="6149" name="Picture 5" descr="L:\ОТКРЫТИЕ 2018\1\DSC_1958.jpg"/>
          <p:cNvPicPr>
            <a:picLocks noChangeAspect="1" noChangeArrowheads="1"/>
          </p:cNvPicPr>
          <p:nvPr/>
        </p:nvPicPr>
        <p:blipFill>
          <a:blip r:embed="rId5" cstate="print"/>
          <a:srcRect l="12405" r="10427" b="15385"/>
          <a:stretch>
            <a:fillRect/>
          </a:stretch>
        </p:blipFill>
        <p:spPr bwMode="auto">
          <a:xfrm>
            <a:off x="5591944" y="4077073"/>
            <a:ext cx="1500198" cy="1071569"/>
          </a:xfrm>
          <a:prstGeom prst="rect">
            <a:avLst/>
          </a:prstGeom>
          <a:noFill/>
        </p:spPr>
      </p:pic>
      <p:pic>
        <p:nvPicPr>
          <p:cNvPr id="6150" name="Picture 6" descr="L:\ОТКРЫТИЕ 2018\1\DSC_1976.jpg"/>
          <p:cNvPicPr>
            <a:picLocks noChangeAspect="1" noChangeArrowheads="1"/>
          </p:cNvPicPr>
          <p:nvPr/>
        </p:nvPicPr>
        <p:blipFill>
          <a:blip r:embed="rId6" cstate="print"/>
          <a:srcRect l="18642" t="7619" r="12711" b="16952"/>
          <a:stretch>
            <a:fillRect/>
          </a:stretch>
        </p:blipFill>
        <p:spPr bwMode="auto">
          <a:xfrm>
            <a:off x="7176120" y="4077073"/>
            <a:ext cx="1500198" cy="1100161"/>
          </a:xfrm>
          <a:prstGeom prst="rect">
            <a:avLst/>
          </a:prstGeom>
          <a:noFill/>
        </p:spPr>
      </p:pic>
      <p:pic>
        <p:nvPicPr>
          <p:cNvPr id="6151" name="Picture 7" descr="L:\ОТКРЫТИЕ 2018\1\DSC_1999.jpg"/>
          <p:cNvPicPr>
            <a:picLocks noChangeAspect="1" noChangeArrowheads="1"/>
          </p:cNvPicPr>
          <p:nvPr/>
        </p:nvPicPr>
        <p:blipFill>
          <a:blip r:embed="rId7" cstate="print"/>
          <a:srcRect b="-6250"/>
          <a:stretch>
            <a:fillRect/>
          </a:stretch>
        </p:blipFill>
        <p:spPr bwMode="auto">
          <a:xfrm>
            <a:off x="8544273" y="404664"/>
            <a:ext cx="1712629" cy="1214446"/>
          </a:xfrm>
          <a:prstGeom prst="rect">
            <a:avLst/>
          </a:prstGeom>
          <a:noFill/>
        </p:spPr>
      </p:pic>
      <p:pic>
        <p:nvPicPr>
          <p:cNvPr id="6152" name="Picture 8" descr="L:\ОТКРЫТИЕ 2018\1\DSC_2020.jpg"/>
          <p:cNvPicPr>
            <a:picLocks noChangeAspect="1" noChangeArrowheads="1"/>
          </p:cNvPicPr>
          <p:nvPr/>
        </p:nvPicPr>
        <p:blipFill>
          <a:blip r:embed="rId8" cstate="print"/>
          <a:srcRect t="-6666"/>
          <a:stretch>
            <a:fillRect/>
          </a:stretch>
        </p:blipFill>
        <p:spPr bwMode="auto">
          <a:xfrm>
            <a:off x="8544272" y="2780928"/>
            <a:ext cx="1714480" cy="1143008"/>
          </a:xfrm>
          <a:prstGeom prst="rect">
            <a:avLst/>
          </a:prstGeom>
          <a:noFill/>
        </p:spPr>
      </p:pic>
      <p:pic>
        <p:nvPicPr>
          <p:cNvPr id="6153" name="Picture 9" descr="L:\ОТКРЫТИЕ 2018\1\DSC_203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44273" y="1628800"/>
            <a:ext cx="1712627" cy="1143008"/>
          </a:xfrm>
          <a:prstGeom prst="rect">
            <a:avLst/>
          </a:prstGeom>
          <a:noFill/>
        </p:spPr>
      </p:pic>
      <p:pic>
        <p:nvPicPr>
          <p:cNvPr id="6154" name="Picture 10" descr="L:\ОТКРЫТИЕ 2018\1\DSC_2051.jpg"/>
          <p:cNvPicPr>
            <a:picLocks noChangeAspect="1" noChangeArrowheads="1"/>
          </p:cNvPicPr>
          <p:nvPr/>
        </p:nvPicPr>
        <p:blipFill>
          <a:blip r:embed="rId10" cstate="print"/>
          <a:srcRect r="7965"/>
          <a:stretch>
            <a:fillRect/>
          </a:stretch>
        </p:blipFill>
        <p:spPr bwMode="auto">
          <a:xfrm>
            <a:off x="8760296" y="4077073"/>
            <a:ext cx="1512168" cy="10965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1596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0"/>
            <a:ext cx="8964488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007768" y="5517232"/>
            <a:ext cx="6444208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Мастер-класс: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«Нетрадиционная техника рисования на воде как средство психолого-педагогической коррекции  при помощи искусства и творчества»</a:t>
            </a:r>
          </a:p>
          <a:p>
            <a:pPr algn="ctr"/>
            <a:r>
              <a:rPr lang="ru-RU" sz="1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Почтаренко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Наталья </a:t>
            </a:r>
            <a:r>
              <a:rPr lang="ru-RU" sz="1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Байрамовна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Наставник: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Лукьянова Татьяна Алексеевна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комбинированного вида Детский сад № 15 «Жар- птица» г.о. Химки</a:t>
            </a:r>
          </a:p>
        </p:txBody>
      </p:sp>
      <p:pic>
        <p:nvPicPr>
          <p:cNvPr id="7170" name="Picture 2" descr="L:\ОТКРЫТИЕ 2018\1\DSC_2096.jpg"/>
          <p:cNvPicPr>
            <a:picLocks noChangeAspect="1" noChangeArrowheads="1"/>
          </p:cNvPicPr>
          <p:nvPr/>
        </p:nvPicPr>
        <p:blipFill>
          <a:blip r:embed="rId3" cstate="print"/>
          <a:srcRect b="8819"/>
          <a:stretch>
            <a:fillRect/>
          </a:stretch>
        </p:blipFill>
        <p:spPr bwMode="auto">
          <a:xfrm>
            <a:off x="4007769" y="332656"/>
            <a:ext cx="2248257" cy="1368152"/>
          </a:xfrm>
          <a:prstGeom prst="rect">
            <a:avLst/>
          </a:prstGeom>
          <a:noFill/>
        </p:spPr>
      </p:pic>
      <p:pic>
        <p:nvPicPr>
          <p:cNvPr id="7171" name="Picture 3" descr="L:\ОТКРЫТИЕ 2018\1\DSC_2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4033" y="332656"/>
            <a:ext cx="3816437" cy="2615930"/>
          </a:xfrm>
          <a:prstGeom prst="rect">
            <a:avLst/>
          </a:prstGeom>
          <a:noFill/>
        </p:spPr>
      </p:pic>
      <p:pic>
        <p:nvPicPr>
          <p:cNvPr id="7172" name="Picture 4" descr="L:\ОТКРЫТИЕ 2018\1\DSC_2114.jpg"/>
          <p:cNvPicPr>
            <a:picLocks noChangeAspect="1" noChangeArrowheads="1"/>
          </p:cNvPicPr>
          <p:nvPr/>
        </p:nvPicPr>
        <p:blipFill>
          <a:blip r:embed="rId5" cstate="print"/>
          <a:srcRect t="13621" b="9191"/>
          <a:stretch>
            <a:fillRect/>
          </a:stretch>
        </p:blipFill>
        <p:spPr bwMode="auto">
          <a:xfrm>
            <a:off x="4007768" y="1844824"/>
            <a:ext cx="2232248" cy="1149946"/>
          </a:xfrm>
          <a:prstGeom prst="rect">
            <a:avLst/>
          </a:prstGeom>
          <a:noFill/>
        </p:spPr>
      </p:pic>
      <p:pic>
        <p:nvPicPr>
          <p:cNvPr id="7173" name="Picture 5" descr="L:\ОТКРЫТИЕ 2018\1\DSC_2111.jpg"/>
          <p:cNvPicPr>
            <a:picLocks noChangeAspect="1" noChangeArrowheads="1"/>
          </p:cNvPicPr>
          <p:nvPr/>
        </p:nvPicPr>
        <p:blipFill>
          <a:blip r:embed="rId6" cstate="print"/>
          <a:srcRect t="15772" b="18268"/>
          <a:stretch>
            <a:fillRect/>
          </a:stretch>
        </p:blipFill>
        <p:spPr bwMode="auto">
          <a:xfrm>
            <a:off x="7536160" y="4365104"/>
            <a:ext cx="2714612" cy="1143008"/>
          </a:xfrm>
          <a:prstGeom prst="rect">
            <a:avLst/>
          </a:prstGeom>
          <a:noFill/>
        </p:spPr>
      </p:pic>
      <p:pic>
        <p:nvPicPr>
          <p:cNvPr id="7174" name="Picture 6" descr="L:\ОТКРЫТИЕ 2018\1\DSC_2110.jpg"/>
          <p:cNvPicPr>
            <a:picLocks noChangeAspect="1" noChangeArrowheads="1"/>
          </p:cNvPicPr>
          <p:nvPr/>
        </p:nvPicPr>
        <p:blipFill>
          <a:blip r:embed="rId7" cstate="print"/>
          <a:srcRect t="9091" b="19933"/>
          <a:stretch>
            <a:fillRect/>
          </a:stretch>
        </p:blipFill>
        <p:spPr bwMode="auto">
          <a:xfrm>
            <a:off x="7536160" y="3140968"/>
            <a:ext cx="2714612" cy="1150418"/>
          </a:xfrm>
          <a:prstGeom prst="rect">
            <a:avLst/>
          </a:prstGeom>
          <a:noFill/>
        </p:spPr>
      </p:pic>
      <p:pic>
        <p:nvPicPr>
          <p:cNvPr id="7175" name="Picture 7" descr="L:\ОТКРЫТИЕ 2018\1\DSC_21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7768" y="3140968"/>
            <a:ext cx="3456384" cy="23067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2755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504" y="0"/>
            <a:ext cx="9036496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3863752" y="5301208"/>
            <a:ext cx="6444208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Мастер-класс: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 Применение 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кинезиологических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упражнений для решения задач по развитию речи ”</a:t>
            </a:r>
          </a:p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Гурьянова Ольга Александровна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Наставник: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Коробицына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Марина Николаевна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 8 «Василек» комбинированного вида г.о. Ногинск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L:\ОТКРЫТИЕ 2018\1\DSC_2171.jpg"/>
          <p:cNvPicPr>
            <a:picLocks noChangeAspect="1" noChangeArrowheads="1"/>
          </p:cNvPicPr>
          <p:nvPr/>
        </p:nvPicPr>
        <p:blipFill>
          <a:blip r:embed="rId4" cstate="print"/>
          <a:srcRect t="13333"/>
          <a:stretch>
            <a:fillRect/>
          </a:stretch>
        </p:blipFill>
        <p:spPr bwMode="auto">
          <a:xfrm>
            <a:off x="4007769" y="332656"/>
            <a:ext cx="1605589" cy="928694"/>
          </a:xfrm>
          <a:prstGeom prst="rect">
            <a:avLst/>
          </a:prstGeom>
          <a:noFill/>
        </p:spPr>
      </p:pic>
      <p:pic>
        <p:nvPicPr>
          <p:cNvPr id="8195" name="Picture 3" descr="L:\ОТКРЫТИЕ 2018\1\DSC_21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4032" y="3645024"/>
            <a:ext cx="2247824" cy="1500198"/>
          </a:xfrm>
          <a:prstGeom prst="rect">
            <a:avLst/>
          </a:prstGeom>
          <a:noFill/>
        </p:spPr>
      </p:pic>
      <p:pic>
        <p:nvPicPr>
          <p:cNvPr id="8196" name="Picture 4" descr="L:\ОТКРЫТИЕ 2018\1\DSC_21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7768" y="3645024"/>
            <a:ext cx="2286016" cy="1525688"/>
          </a:xfrm>
          <a:prstGeom prst="rect">
            <a:avLst/>
          </a:prstGeom>
          <a:noFill/>
        </p:spPr>
      </p:pic>
      <p:pic>
        <p:nvPicPr>
          <p:cNvPr id="8197" name="Picture 5" descr="L:\ОТКРЫТИЕ 2018\1\DSC_21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63952" y="332656"/>
            <a:ext cx="4714876" cy="3146708"/>
          </a:xfrm>
          <a:prstGeom prst="rect">
            <a:avLst/>
          </a:prstGeom>
          <a:noFill/>
        </p:spPr>
      </p:pic>
      <p:pic>
        <p:nvPicPr>
          <p:cNvPr id="8198" name="Picture 6" descr="L:\ОТКРЫТИЕ 2018\1\DSC_2212.jpg"/>
          <p:cNvPicPr>
            <a:picLocks noChangeAspect="1" noChangeArrowheads="1"/>
          </p:cNvPicPr>
          <p:nvPr/>
        </p:nvPicPr>
        <p:blipFill>
          <a:blip r:embed="rId8" cstate="print"/>
          <a:srcRect l="21685" t="13378" r="19642" b="6353"/>
          <a:stretch>
            <a:fillRect/>
          </a:stretch>
        </p:blipFill>
        <p:spPr bwMode="auto">
          <a:xfrm>
            <a:off x="8688288" y="3645024"/>
            <a:ext cx="1643042" cy="1500198"/>
          </a:xfrm>
          <a:prstGeom prst="rect">
            <a:avLst/>
          </a:prstGeom>
          <a:noFill/>
        </p:spPr>
      </p:pic>
      <p:pic>
        <p:nvPicPr>
          <p:cNvPr id="8199" name="Picture 7" descr="L:\ОТКРЫТИЕ 2018\1\DSC_221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7768" y="1340769"/>
            <a:ext cx="1571636" cy="1048909"/>
          </a:xfrm>
          <a:prstGeom prst="rect">
            <a:avLst/>
          </a:prstGeom>
          <a:noFill/>
        </p:spPr>
      </p:pic>
      <p:pic>
        <p:nvPicPr>
          <p:cNvPr id="8200" name="Picture 8" descr="L:\ОТКРЫТИЕ 2018\1\DSC_222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7768" y="2492896"/>
            <a:ext cx="1571636" cy="1000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5546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512" y="0"/>
            <a:ext cx="8964488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007768" y="5445224"/>
            <a:ext cx="6264696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Использование проектного метода в коррекционно-развивающей работе с детьми с тяжелыми нарушениями речи</a:t>
            </a:r>
          </a:p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Исаева Ирина Сергеевна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Наставник: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Болотова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Владимировна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детский сад комбинированного вида № 46 «Незабудка» г.Домодедово</a:t>
            </a:r>
          </a:p>
          <a:p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L:\ОТКРЫТИЕ 2018\1\DSC_2257.jpg"/>
          <p:cNvPicPr>
            <a:picLocks noChangeAspect="1" noChangeArrowheads="1"/>
          </p:cNvPicPr>
          <p:nvPr/>
        </p:nvPicPr>
        <p:blipFill>
          <a:blip r:embed="rId4" cstate="print"/>
          <a:srcRect t="12844"/>
          <a:stretch>
            <a:fillRect/>
          </a:stretch>
        </p:blipFill>
        <p:spPr bwMode="auto">
          <a:xfrm>
            <a:off x="8256240" y="332656"/>
            <a:ext cx="1912410" cy="1112412"/>
          </a:xfrm>
          <a:prstGeom prst="rect">
            <a:avLst/>
          </a:prstGeom>
          <a:noFill/>
        </p:spPr>
      </p:pic>
      <p:pic>
        <p:nvPicPr>
          <p:cNvPr id="9220" name="Picture 4" descr="L:\ОТКРЫТИЕ 2018\1\DSC_22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9776" y="2780929"/>
            <a:ext cx="1928826" cy="1287299"/>
          </a:xfrm>
          <a:prstGeom prst="rect">
            <a:avLst/>
          </a:prstGeom>
          <a:noFill/>
        </p:spPr>
      </p:pic>
      <p:pic>
        <p:nvPicPr>
          <p:cNvPr id="9221" name="Picture 5" descr="L:\ОТКРЫТИЕ 2018\1\DSC_22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2780929"/>
            <a:ext cx="4071934" cy="2717609"/>
          </a:xfrm>
          <a:prstGeom prst="rect">
            <a:avLst/>
          </a:prstGeom>
          <a:noFill/>
        </p:spPr>
      </p:pic>
      <p:pic>
        <p:nvPicPr>
          <p:cNvPr id="9222" name="Picture 6" descr="L:\ОТКРЫТИЕ 2018\1\DSC_2314.jpg"/>
          <p:cNvPicPr>
            <a:picLocks noChangeAspect="1" noChangeArrowheads="1"/>
          </p:cNvPicPr>
          <p:nvPr/>
        </p:nvPicPr>
        <p:blipFill>
          <a:blip r:embed="rId7" cstate="print"/>
          <a:srcRect l="15169" t="26921"/>
          <a:stretch>
            <a:fillRect/>
          </a:stretch>
        </p:blipFill>
        <p:spPr bwMode="auto">
          <a:xfrm>
            <a:off x="4079776" y="332657"/>
            <a:ext cx="4071966" cy="2341129"/>
          </a:xfrm>
          <a:prstGeom prst="rect">
            <a:avLst/>
          </a:prstGeom>
          <a:noFill/>
        </p:spPr>
      </p:pic>
      <p:pic>
        <p:nvPicPr>
          <p:cNvPr id="9223" name="Picture 7" descr="L:\ОТКРЫТИЕ 2018\1\DSC_2320.jpg"/>
          <p:cNvPicPr>
            <a:picLocks noChangeAspect="1" noChangeArrowheads="1"/>
          </p:cNvPicPr>
          <p:nvPr/>
        </p:nvPicPr>
        <p:blipFill>
          <a:blip r:embed="rId8" cstate="print"/>
          <a:srcRect b="15309"/>
          <a:stretch>
            <a:fillRect/>
          </a:stretch>
        </p:blipFill>
        <p:spPr bwMode="auto">
          <a:xfrm>
            <a:off x="8256240" y="1556793"/>
            <a:ext cx="1928826" cy="1090227"/>
          </a:xfrm>
          <a:prstGeom prst="rect">
            <a:avLst/>
          </a:prstGeom>
          <a:noFill/>
        </p:spPr>
      </p:pic>
      <p:pic>
        <p:nvPicPr>
          <p:cNvPr id="9224" name="Picture 8" descr="L:\ОТКРЫТИЕ 2018\1\DSC_233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79776" y="4149081"/>
            <a:ext cx="1928826" cy="12872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544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504" y="0"/>
            <a:ext cx="9036496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151784" y="5157192"/>
            <a:ext cx="633670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 класс: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«Применение использованных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окклюдеров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Петрова Екатерина Сергеевна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Наставник: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Журавлева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Ульяна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Николаевна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комбинированного вида № 3«Ромашка»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Реутов</a:t>
            </a:r>
          </a:p>
        </p:txBody>
      </p:sp>
      <p:pic>
        <p:nvPicPr>
          <p:cNvPr id="1026" name="Picture 2" descr="D:\АССОЦИАЦИЯ\РАБОТА АССОЦИАЦИИ 2018\ОТКРЫТИЕ 2018\Открытие 2018\IMG_2329.JPG"/>
          <p:cNvPicPr>
            <a:picLocks noChangeAspect="1" noChangeArrowheads="1"/>
          </p:cNvPicPr>
          <p:nvPr/>
        </p:nvPicPr>
        <p:blipFill>
          <a:blip r:embed="rId4" cstate="print"/>
          <a:srcRect l="21153" b="1926"/>
          <a:stretch>
            <a:fillRect/>
          </a:stretch>
        </p:blipFill>
        <p:spPr bwMode="auto">
          <a:xfrm>
            <a:off x="8688288" y="332656"/>
            <a:ext cx="1584176" cy="1313662"/>
          </a:xfrm>
          <a:prstGeom prst="rect">
            <a:avLst/>
          </a:prstGeom>
          <a:noFill/>
        </p:spPr>
      </p:pic>
      <p:pic>
        <p:nvPicPr>
          <p:cNvPr id="1027" name="Picture 3" descr="D:\АССОЦИАЦИЯ\РАБОТА АССОЦИАЦИИ 2018\ОТКРЫТИЕ 2018\Открытие 2018\IMG_23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7768" y="3573016"/>
            <a:ext cx="2232248" cy="1488166"/>
          </a:xfrm>
          <a:prstGeom prst="rect">
            <a:avLst/>
          </a:prstGeom>
          <a:noFill/>
        </p:spPr>
      </p:pic>
      <p:pic>
        <p:nvPicPr>
          <p:cNvPr id="1028" name="Picture 4" descr="D:\АССОЦИАЦИЯ\РАБОТА АССОЦИАЦИИ 2018\ОТКРЫТИЕ 2018\Открытие 2018\IMG_2331.JPG"/>
          <p:cNvPicPr>
            <a:picLocks noChangeAspect="1" noChangeArrowheads="1"/>
          </p:cNvPicPr>
          <p:nvPr/>
        </p:nvPicPr>
        <p:blipFill>
          <a:blip r:embed="rId6" cstate="print"/>
          <a:srcRect l="2113"/>
          <a:stretch>
            <a:fillRect/>
          </a:stretch>
        </p:blipFill>
        <p:spPr bwMode="auto">
          <a:xfrm>
            <a:off x="8688288" y="1700809"/>
            <a:ext cx="1584176" cy="1078911"/>
          </a:xfrm>
          <a:prstGeom prst="rect">
            <a:avLst/>
          </a:prstGeom>
          <a:noFill/>
        </p:spPr>
      </p:pic>
      <p:pic>
        <p:nvPicPr>
          <p:cNvPr id="1029" name="Picture 5" descr="D:\АССОЦИАЦИЯ\РАБОТА АССОЦИАЦИИ 2018\ОТКРЫТИЕ 2018\Открытие 2018\IMG_23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7769" y="332657"/>
            <a:ext cx="4464496" cy="2976331"/>
          </a:xfrm>
          <a:prstGeom prst="rect">
            <a:avLst/>
          </a:prstGeom>
          <a:noFill/>
        </p:spPr>
      </p:pic>
      <p:pic>
        <p:nvPicPr>
          <p:cNvPr id="1030" name="Picture 6" descr="D:\АССОЦИАЦИЯ\РАБОТА АССОЦИАЦИИ 2018\ОТКРЫТИЕ 2018\Открытие 2018\IMG_233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12024" y="3573016"/>
            <a:ext cx="2268252" cy="1512168"/>
          </a:xfrm>
          <a:prstGeom prst="rect">
            <a:avLst/>
          </a:prstGeom>
          <a:noFill/>
        </p:spPr>
      </p:pic>
      <p:pic>
        <p:nvPicPr>
          <p:cNvPr id="1031" name="Picture 7" descr="D:\АССОЦИАЦИЯ\РАБОТА АССОЦИАЦИИ 2018\ОТКРЫТИЕ 2018\Открытие 2018\IMG_232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88288" y="2852937"/>
            <a:ext cx="1584176" cy="1056117"/>
          </a:xfrm>
          <a:prstGeom prst="rect">
            <a:avLst/>
          </a:prstGeom>
          <a:noFill/>
        </p:spPr>
      </p:pic>
      <p:pic>
        <p:nvPicPr>
          <p:cNvPr id="1032" name="Picture 8" descr="D:\АССОЦИАЦИЯ\РАБОТА АССОЦИАЦИИ 2018\ОТКРЫТИЕ 2018\Открытие 2018\IMG_232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88288" y="3933057"/>
            <a:ext cx="1584176" cy="1128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905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00" y="2366963"/>
            <a:ext cx="5132199" cy="3424237"/>
          </a:xfrm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23456" y="460375"/>
            <a:ext cx="9060872" cy="1562389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Оригинальный опыт работы в этом направлении был получен в ходе реализации проекта «Фестиваль педагогических идей», который проводится Ассоциацией педагогов дошкольных образовательных организаций Московской области с 2014 года. </a:t>
            </a:r>
          </a:p>
        </p:txBody>
      </p:sp>
    </p:spTree>
    <p:extLst>
      <p:ext uri="{BB962C8B-B14F-4D97-AF65-F5344CB8AC3E}">
        <p14:creationId xmlns:p14="http://schemas.microsoft.com/office/powerpoint/2010/main" val="413682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421" y="0"/>
            <a:ext cx="8964489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3935760" y="5445224"/>
            <a:ext cx="6444208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«Использование лазерного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midi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коммуникатора как средство взаимодействия  детей с особенностями развития»</a:t>
            </a:r>
          </a:p>
          <a:p>
            <a:pPr algn="ctr"/>
            <a:r>
              <a:rPr lang="ru-RU" sz="1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Манаенкова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Ирина Евгеньевна </a:t>
            </a:r>
          </a:p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Наставник: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Кудрявцева Ольга Васильевна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детский сад №6 "Рябинка«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г.о. Павловский Посад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АССОЦИАЦИЯ\РАБОТА АССОЦИАЦИИ 2018\ОТКРЫТИЕ 2018\Открытие 2018\IMG_2339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11852" t="22222" r="5185"/>
          <a:stretch>
            <a:fillRect/>
          </a:stretch>
        </p:blipFill>
        <p:spPr bwMode="auto">
          <a:xfrm>
            <a:off x="2982531" y="374246"/>
            <a:ext cx="3960440" cy="2475275"/>
          </a:xfrm>
          <a:prstGeom prst="rect">
            <a:avLst/>
          </a:prstGeom>
          <a:noFill/>
        </p:spPr>
      </p:pic>
      <p:pic>
        <p:nvPicPr>
          <p:cNvPr id="2051" name="Picture 3" descr="D:\АССОЦИАЦИЯ\РАБОТА АССОЦИАЦИИ 2018\ОТКРЫТИЕ 2018\Открытие 2018\IMG_2340.JPG"/>
          <p:cNvPicPr>
            <a:picLocks noChangeAspect="1" noChangeArrowheads="1"/>
          </p:cNvPicPr>
          <p:nvPr/>
        </p:nvPicPr>
        <p:blipFill>
          <a:blip r:embed="rId5" cstate="print"/>
          <a:srcRect t="11765"/>
          <a:stretch>
            <a:fillRect/>
          </a:stretch>
        </p:blipFill>
        <p:spPr bwMode="auto">
          <a:xfrm>
            <a:off x="4675147" y="2790693"/>
            <a:ext cx="4284476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985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7900" y="-72008"/>
            <a:ext cx="8965269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3863752" y="5085184"/>
            <a:ext cx="6516216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Мастер-класс: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Монотипия «Город на закате» </a:t>
            </a:r>
          </a:p>
          <a:p>
            <a:pPr algn="ctr"/>
            <a:r>
              <a:rPr lang="ru-RU" sz="1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Луць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Эльвира Сергеевна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Наставник: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Губанова Татьяна Александровна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центр развития ребенка – детский сад №1 «Колокольчик»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Краснознаменск</a:t>
            </a:r>
          </a:p>
        </p:txBody>
      </p:sp>
      <p:pic>
        <p:nvPicPr>
          <p:cNvPr id="3074" name="Picture 2" descr="D:\АССОЦИАЦИЯ\РАБОТА АССОЦИАЦИИ 2018\ОТКРЫТИЕ 2018\Открытие 2018\IMG_2344.JPG"/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</a:blip>
          <a:srcRect/>
          <a:stretch>
            <a:fillRect/>
          </a:stretch>
        </p:blipFill>
        <p:spPr bwMode="auto">
          <a:xfrm>
            <a:off x="3122281" y="247082"/>
            <a:ext cx="4536505" cy="3024336"/>
          </a:xfrm>
          <a:prstGeom prst="rect">
            <a:avLst/>
          </a:prstGeom>
          <a:noFill/>
        </p:spPr>
      </p:pic>
      <p:pic>
        <p:nvPicPr>
          <p:cNvPr id="3076" name="Picture 4" descr="D:\АССОЦИАЦИЯ\РАБОТА АССОЦИАЦИИ 2018\ОТКРЫТИЕ 2018\Открытие 2018\IMG_2352.JPG"/>
          <p:cNvPicPr>
            <a:picLocks noChangeAspect="1" noChangeArrowheads="1"/>
          </p:cNvPicPr>
          <p:nvPr/>
        </p:nvPicPr>
        <p:blipFill>
          <a:blip r:embed="rId5" cstate="print"/>
          <a:srcRect r="15051" b="13352"/>
          <a:stretch>
            <a:fillRect/>
          </a:stretch>
        </p:blipFill>
        <p:spPr bwMode="auto">
          <a:xfrm>
            <a:off x="3187499" y="3429000"/>
            <a:ext cx="2117882" cy="1440160"/>
          </a:xfrm>
          <a:prstGeom prst="rect">
            <a:avLst/>
          </a:prstGeom>
          <a:noFill/>
        </p:spPr>
      </p:pic>
      <p:pic>
        <p:nvPicPr>
          <p:cNvPr id="3077" name="Picture 5" descr="D:\АССОЦИАЦИЯ\РАБОТА АССОЦИАЦИИ 2018\ОТКРЫТИЕ 2018\Открытие 2018\IMG_2358.JPG"/>
          <p:cNvPicPr>
            <a:picLocks noChangeAspect="1" noChangeArrowheads="1"/>
          </p:cNvPicPr>
          <p:nvPr/>
        </p:nvPicPr>
        <p:blipFill>
          <a:blip r:embed="rId6" cstate="print"/>
          <a:srcRect l="34133" t="429" r="32534" b="10601"/>
          <a:stretch>
            <a:fillRect/>
          </a:stretch>
        </p:blipFill>
        <p:spPr bwMode="auto">
          <a:xfrm>
            <a:off x="7817467" y="1717545"/>
            <a:ext cx="1656184" cy="3168352"/>
          </a:xfrm>
          <a:prstGeom prst="rect">
            <a:avLst/>
          </a:prstGeom>
          <a:noFill/>
        </p:spPr>
      </p:pic>
      <p:pic>
        <p:nvPicPr>
          <p:cNvPr id="3078" name="Picture 6" descr="D:\АССОЦИАЦИЯ\РАБОТА АССОЦИАЦИИ 2018\ОТКРЫТИЕ 2018\Открытие 2018\IMG_2359.JPG"/>
          <p:cNvPicPr>
            <a:picLocks noChangeAspect="1" noChangeArrowheads="1"/>
          </p:cNvPicPr>
          <p:nvPr/>
        </p:nvPicPr>
        <p:blipFill>
          <a:blip r:embed="rId7" cstate="print"/>
          <a:srcRect l="3333" r="10000" b="20000"/>
          <a:stretch>
            <a:fillRect/>
          </a:stretch>
        </p:blipFill>
        <p:spPr bwMode="auto">
          <a:xfrm>
            <a:off x="5397867" y="3530043"/>
            <a:ext cx="2340260" cy="1440160"/>
          </a:xfrm>
          <a:prstGeom prst="rect">
            <a:avLst/>
          </a:prstGeom>
          <a:noFill/>
        </p:spPr>
      </p:pic>
      <p:pic>
        <p:nvPicPr>
          <p:cNvPr id="3079" name="Picture 7" descr="D:\АССОЦИАЦИЯ\РАБОТА АССОЦИАЦИИ 2018\ОТКРЫТИЕ 2018\Открытие 2018\IMG_236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7467" y="312373"/>
            <a:ext cx="1656184" cy="1322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241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3" y="0"/>
            <a:ext cx="8965269" cy="6858000"/>
          </a:xfrm>
          <a:prstGeom prst="rect">
            <a:avLst/>
          </a:prstGeom>
          <a:noFill/>
        </p:spPr>
      </p:pic>
      <p:pic>
        <p:nvPicPr>
          <p:cNvPr id="6" name="Рисунок 5" descr="J:\ОТКРЫТИЕ 2018\БАННЕР ОТКРЫТИЕ\433207470dfd5dbfc28fac4e0aecdf58.jpg"/>
          <p:cNvPicPr/>
          <p:nvPr/>
        </p:nvPicPr>
        <p:blipFill>
          <a:blip r:embed="rId3" cstate="print">
            <a:lum bright="10000"/>
          </a:blip>
          <a:srcRect t="17647" b="22353"/>
          <a:stretch>
            <a:fillRect/>
          </a:stretch>
        </p:blipFill>
        <p:spPr bwMode="auto">
          <a:xfrm>
            <a:off x="8400257" y="404665"/>
            <a:ext cx="18764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007768" y="5805264"/>
            <a:ext cx="6500826" cy="378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spcBef>
                <a:spcPct val="20000"/>
              </a:spcBef>
              <a:defRPr/>
            </a:pP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Торжественное открытие  конкурсных заданий, знакомство с жюри</a:t>
            </a:r>
            <a:endParaRPr lang="ru-RU" sz="15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spcBef>
                <a:spcPct val="20000"/>
              </a:spcBef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026" name="Picture 2" descr="L:\ОТКРЫТИЕ 2018\1\DSC_14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7769" y="1268761"/>
            <a:ext cx="3143273" cy="2097821"/>
          </a:xfrm>
          <a:prstGeom prst="rect">
            <a:avLst/>
          </a:prstGeom>
          <a:noFill/>
        </p:spPr>
      </p:pic>
      <p:pic>
        <p:nvPicPr>
          <p:cNvPr id="1027" name="Picture 3" descr="L:\ОТКРЫТИЕ 2018\1\DSC_14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8128" y="3501008"/>
            <a:ext cx="3074626" cy="2052006"/>
          </a:xfrm>
          <a:prstGeom prst="rect">
            <a:avLst/>
          </a:prstGeom>
          <a:noFill/>
        </p:spPr>
      </p:pic>
      <p:pic>
        <p:nvPicPr>
          <p:cNvPr id="1028" name="Picture 4" descr="L:\ОТКРЫТИЕ 2018\1\DSC_1431.jpg"/>
          <p:cNvPicPr>
            <a:picLocks noChangeAspect="1" noChangeArrowheads="1"/>
          </p:cNvPicPr>
          <p:nvPr/>
        </p:nvPicPr>
        <p:blipFill>
          <a:blip r:embed="rId6" cstate="print"/>
          <a:srcRect r="-2326"/>
          <a:stretch>
            <a:fillRect/>
          </a:stretch>
        </p:blipFill>
        <p:spPr bwMode="auto">
          <a:xfrm>
            <a:off x="4079776" y="3501009"/>
            <a:ext cx="3143272" cy="2050121"/>
          </a:xfrm>
          <a:prstGeom prst="rect">
            <a:avLst/>
          </a:prstGeom>
          <a:noFill/>
        </p:spPr>
      </p:pic>
      <p:pic>
        <p:nvPicPr>
          <p:cNvPr id="1029" name="Picture 5" descr="L:\ОТКРЫТИЕ 2018\1\DSC_1415.jpg"/>
          <p:cNvPicPr>
            <a:picLocks noChangeAspect="1" noChangeArrowheads="1"/>
          </p:cNvPicPr>
          <p:nvPr/>
        </p:nvPicPr>
        <p:blipFill>
          <a:blip r:embed="rId7" cstate="print"/>
          <a:srcRect l="4883"/>
          <a:stretch>
            <a:fillRect/>
          </a:stretch>
        </p:blipFill>
        <p:spPr bwMode="auto">
          <a:xfrm>
            <a:off x="7248128" y="1268760"/>
            <a:ext cx="3071802" cy="2071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9914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504" y="0"/>
            <a:ext cx="9062065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3935760" y="1772816"/>
            <a:ext cx="6372200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Интерактивный этап в формате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«Профессиональное открытие»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Демонстрация инновационного оборудования </a:t>
            </a:r>
          </a:p>
        </p:txBody>
      </p:sp>
      <p:pic>
        <p:nvPicPr>
          <p:cNvPr id="6" name="Picture 7" descr="D:\АССОЦИАЦИЯ\РАБОТА АССОЦИАЦИИ 2018\ОТКРЫТИЕ 2018\2\DSC_27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5761" y="4509121"/>
            <a:ext cx="1008111" cy="672813"/>
          </a:xfrm>
          <a:prstGeom prst="rect">
            <a:avLst/>
          </a:prstGeom>
          <a:noFill/>
        </p:spPr>
      </p:pic>
      <p:pic>
        <p:nvPicPr>
          <p:cNvPr id="7" name="Picture 5" descr="D:\АССОЦИАЦИЯ\РАБОТА АССОЦИАЦИИ 2018\ОТКРЫТИЕ 2018\2\DSC_2724.jpg"/>
          <p:cNvPicPr>
            <a:picLocks noChangeAspect="1" noChangeArrowheads="1"/>
          </p:cNvPicPr>
          <p:nvPr/>
        </p:nvPicPr>
        <p:blipFill>
          <a:blip r:embed="rId5" cstate="print"/>
          <a:srcRect r="4657"/>
          <a:stretch>
            <a:fillRect/>
          </a:stretch>
        </p:blipFill>
        <p:spPr bwMode="auto">
          <a:xfrm>
            <a:off x="3935761" y="908720"/>
            <a:ext cx="1028685" cy="720080"/>
          </a:xfrm>
          <a:prstGeom prst="rect">
            <a:avLst/>
          </a:prstGeom>
          <a:noFill/>
        </p:spPr>
      </p:pic>
      <p:pic>
        <p:nvPicPr>
          <p:cNvPr id="9" name="Picture 5" descr="D:\АССОЦИАЦИЯ\РАБОТА АССОЦИАЦИИ 2018\ОТКРЫТИЕ 2018\Открытие 2018\IMG_2292.JPG"/>
          <p:cNvPicPr>
            <a:picLocks noChangeAspect="1" noChangeArrowheads="1"/>
          </p:cNvPicPr>
          <p:nvPr/>
        </p:nvPicPr>
        <p:blipFill>
          <a:blip r:embed="rId6" cstate="print"/>
          <a:srcRect l="46586" t="24458" r="4498"/>
          <a:stretch>
            <a:fillRect/>
          </a:stretch>
        </p:blipFill>
        <p:spPr bwMode="auto">
          <a:xfrm>
            <a:off x="5087889" y="908720"/>
            <a:ext cx="749133" cy="720080"/>
          </a:xfrm>
          <a:prstGeom prst="rect">
            <a:avLst/>
          </a:prstGeom>
          <a:noFill/>
        </p:spPr>
      </p:pic>
      <p:pic>
        <p:nvPicPr>
          <p:cNvPr id="10" name="Picture 10" descr="D:\АССОЦИАЦИЯ\РАБОТА АССОЦИАЦИИ 2018\ОТКРЫТИЕ 2018\2\DSC_2590.jpg"/>
          <p:cNvPicPr>
            <a:picLocks noChangeAspect="1" noChangeArrowheads="1"/>
          </p:cNvPicPr>
          <p:nvPr/>
        </p:nvPicPr>
        <p:blipFill>
          <a:blip r:embed="rId7" cstate="print"/>
          <a:srcRect r="16659"/>
          <a:stretch>
            <a:fillRect/>
          </a:stretch>
        </p:blipFill>
        <p:spPr bwMode="auto">
          <a:xfrm>
            <a:off x="5087889" y="4509120"/>
            <a:ext cx="899193" cy="720080"/>
          </a:xfrm>
          <a:prstGeom prst="rect">
            <a:avLst/>
          </a:prstGeom>
          <a:noFill/>
        </p:spPr>
      </p:pic>
      <p:pic>
        <p:nvPicPr>
          <p:cNvPr id="11" name="Picture 6" descr="D:\АССОЦИАЦИЯ\РАБОТА АССОЦИАЦИИ 2018\ОТКРЫТИЕ 2018\2\DSC_25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4509120"/>
            <a:ext cx="1080120" cy="720872"/>
          </a:xfrm>
          <a:prstGeom prst="rect">
            <a:avLst/>
          </a:prstGeom>
          <a:noFill/>
        </p:spPr>
      </p:pic>
      <p:pic>
        <p:nvPicPr>
          <p:cNvPr id="12" name="Picture 4" descr="D:\АССОЦИАЦИЯ\РАБОТА АССОЦИАЦИИ 2018\ОТКРЫТИЕ 2018\Открытие 2018\IMG_23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51984" y="908720"/>
            <a:ext cx="1080120" cy="720080"/>
          </a:xfrm>
          <a:prstGeom prst="rect">
            <a:avLst/>
          </a:prstGeom>
          <a:noFill/>
        </p:spPr>
      </p:pic>
      <p:pic>
        <p:nvPicPr>
          <p:cNvPr id="13" name="Picture 5" descr="D:\АССОЦИАЦИЯ\РАБОТА АССОЦИАЦИИ 2018\ОТКРЫТИЕ 2018\2\DSC_25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04112" y="908721"/>
            <a:ext cx="1080120" cy="720873"/>
          </a:xfrm>
          <a:prstGeom prst="rect">
            <a:avLst/>
          </a:prstGeom>
          <a:noFill/>
        </p:spPr>
      </p:pic>
      <p:pic>
        <p:nvPicPr>
          <p:cNvPr id="14" name="Picture 5" descr="D:\АССОЦИАЦИЯ\РАБОТА АССОЦИАЦИИ 2018\ОТКРЫТИЕ 2018\Открытие 2018\IMG_2280.JPG"/>
          <p:cNvPicPr>
            <a:picLocks noChangeAspect="1" noChangeArrowheads="1"/>
          </p:cNvPicPr>
          <p:nvPr/>
        </p:nvPicPr>
        <p:blipFill>
          <a:blip r:embed="rId11" cstate="print"/>
          <a:srcRect l="15519" t="13967" r="2232"/>
          <a:stretch>
            <a:fillRect/>
          </a:stretch>
        </p:blipFill>
        <p:spPr bwMode="auto">
          <a:xfrm>
            <a:off x="7248128" y="4509120"/>
            <a:ext cx="1032620" cy="720080"/>
          </a:xfrm>
          <a:prstGeom prst="rect">
            <a:avLst/>
          </a:prstGeom>
          <a:noFill/>
        </p:spPr>
      </p:pic>
      <p:pic>
        <p:nvPicPr>
          <p:cNvPr id="15" name="Picture 7" descr="D:\АССОЦИАЦИЯ\РАБОТА АССОЦИАЦИИ 2018\ОТКРЫТИЕ 2018\2\DSC_2471.jpg"/>
          <p:cNvPicPr>
            <a:picLocks noChangeAspect="1" noChangeArrowheads="1"/>
          </p:cNvPicPr>
          <p:nvPr/>
        </p:nvPicPr>
        <p:blipFill>
          <a:blip r:embed="rId12" cstate="print"/>
          <a:srcRect l="14286"/>
          <a:stretch>
            <a:fillRect/>
          </a:stretch>
        </p:blipFill>
        <p:spPr bwMode="auto">
          <a:xfrm>
            <a:off x="8328248" y="908720"/>
            <a:ext cx="924800" cy="720080"/>
          </a:xfrm>
          <a:prstGeom prst="rect">
            <a:avLst/>
          </a:prstGeom>
          <a:noFill/>
        </p:spPr>
      </p:pic>
      <p:pic>
        <p:nvPicPr>
          <p:cNvPr id="17" name="Picture 3" descr="D:\АССОЦИАЦИЯ\РАБОТА АССОЦИАЦИИ 2018\ОТКРЫТИЕ 2018\Открытие 2018\IMG_2264.JPG"/>
          <p:cNvPicPr>
            <a:picLocks noChangeAspect="1" noChangeArrowheads="1"/>
          </p:cNvPicPr>
          <p:nvPr/>
        </p:nvPicPr>
        <p:blipFill>
          <a:blip r:embed="rId13" cstate="print"/>
          <a:srcRect l="28607" t="18773"/>
          <a:stretch>
            <a:fillRect/>
          </a:stretch>
        </p:blipFill>
        <p:spPr bwMode="auto">
          <a:xfrm>
            <a:off x="8400256" y="4509121"/>
            <a:ext cx="936104" cy="710027"/>
          </a:xfrm>
          <a:prstGeom prst="rect">
            <a:avLst/>
          </a:prstGeom>
          <a:noFill/>
        </p:spPr>
      </p:pic>
      <p:pic>
        <p:nvPicPr>
          <p:cNvPr id="18" name="Picture 3" descr="D:\АССОЦИАЦИЯ\РАБОТА АССОЦИАЦИИ 2018\ОТКРЫТИЕ 2018\2\DSC_2618.jpg"/>
          <p:cNvPicPr>
            <a:picLocks noChangeAspect="1" noChangeArrowheads="1"/>
          </p:cNvPicPr>
          <p:nvPr/>
        </p:nvPicPr>
        <p:blipFill>
          <a:blip r:embed="rId14" cstate="print"/>
          <a:srcRect l="8780" t="19734" r="32056" b="12075"/>
          <a:stretch>
            <a:fillRect/>
          </a:stretch>
        </p:blipFill>
        <p:spPr bwMode="auto">
          <a:xfrm>
            <a:off x="9408368" y="4509120"/>
            <a:ext cx="936104" cy="720080"/>
          </a:xfrm>
          <a:prstGeom prst="rect">
            <a:avLst/>
          </a:prstGeom>
          <a:noFill/>
        </p:spPr>
      </p:pic>
      <p:pic>
        <p:nvPicPr>
          <p:cNvPr id="19" name="Picture 3" descr="D:\АССОЦИАЦИЯ\РАБОТА АССОЦИАЦИИ 2018\ОТКРЫТИЕ 2018\2\DSC_2678.jpg"/>
          <p:cNvPicPr>
            <a:picLocks noChangeAspect="1" noChangeArrowheads="1"/>
          </p:cNvPicPr>
          <p:nvPr/>
        </p:nvPicPr>
        <p:blipFill>
          <a:blip r:embed="rId15" cstate="print"/>
          <a:srcRect l="15799" t="2367" r="2046" b="2943"/>
          <a:stretch>
            <a:fillRect/>
          </a:stretch>
        </p:blipFill>
        <p:spPr bwMode="auto">
          <a:xfrm>
            <a:off x="9408368" y="908721"/>
            <a:ext cx="971600" cy="747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293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504" y="-1"/>
            <a:ext cx="9036496" cy="6858001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007768" y="5445224"/>
            <a:ext cx="6336704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Жеребьевка участников интерактивного этапа конкурса «Открытие» </a:t>
            </a: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формате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«Профессиональное открытие»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АССОЦИАЦИЯ\РАБОТА АССОЦИАЦИИ 2018\ОТКРЫТИЕ 2018\Открытие 2018\IMG_2223.JPG"/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</a:blip>
          <a:srcRect t="28426" r="5247" b="6600"/>
          <a:stretch>
            <a:fillRect/>
          </a:stretch>
        </p:blipFill>
        <p:spPr bwMode="auto">
          <a:xfrm>
            <a:off x="4007768" y="404665"/>
            <a:ext cx="6336704" cy="2896779"/>
          </a:xfrm>
          <a:prstGeom prst="rect">
            <a:avLst/>
          </a:prstGeom>
          <a:noFill/>
        </p:spPr>
      </p:pic>
      <p:pic>
        <p:nvPicPr>
          <p:cNvPr id="2052" name="Picture 4" descr="D:\АССОЦИАЦИЯ\РАБОТА АССОЦИАЦИИ 2018\ОТКРЫТИЕ 2018\Открытие 2018\IMG_22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7768" y="3356992"/>
            <a:ext cx="3024336" cy="1907136"/>
          </a:xfrm>
          <a:prstGeom prst="rect">
            <a:avLst/>
          </a:prstGeom>
          <a:noFill/>
        </p:spPr>
      </p:pic>
      <p:pic>
        <p:nvPicPr>
          <p:cNvPr id="2054" name="Picture 6" descr="D:\АССОЦИАЦИЯ\РАБОТА АССОЦИАЦИИ 2018\ОТКРЫТИЕ 2018\Открытие 2018\IMG_2224.JPG"/>
          <p:cNvPicPr>
            <a:picLocks noChangeAspect="1" noChangeArrowheads="1"/>
          </p:cNvPicPr>
          <p:nvPr/>
        </p:nvPicPr>
        <p:blipFill>
          <a:blip r:embed="rId6" cstate="print">
            <a:lum bright="20000" contrast="10000"/>
          </a:blip>
          <a:srcRect l="8077" t="24230" r="9361" b="1733"/>
          <a:stretch>
            <a:fillRect/>
          </a:stretch>
        </p:blipFill>
        <p:spPr bwMode="auto">
          <a:xfrm>
            <a:off x="7176120" y="3356993"/>
            <a:ext cx="3176208" cy="18988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608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504" y="0"/>
            <a:ext cx="9036496" cy="6722346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3863752" y="5877272"/>
            <a:ext cx="63722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Интерактивный этап в формате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«Профессиональное открытие»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 подготовки к демонстрации инновационного оборудования </a:t>
            </a:r>
          </a:p>
          <a:p>
            <a:pPr algn="ctr"/>
            <a:endParaRPr lang="ru-RU" sz="1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АССОЦИАЦИЯ\РАБОТА АССОЦИАЦИИ 2018\ОТКРЫТИЕ 2018\2\DSC_2436.jpg"/>
          <p:cNvPicPr>
            <a:picLocks noChangeAspect="1" noChangeArrowheads="1"/>
          </p:cNvPicPr>
          <p:nvPr/>
        </p:nvPicPr>
        <p:blipFill>
          <a:blip r:embed="rId4" cstate="print"/>
          <a:srcRect r="13833"/>
          <a:stretch>
            <a:fillRect/>
          </a:stretch>
        </p:blipFill>
        <p:spPr bwMode="auto">
          <a:xfrm>
            <a:off x="9336361" y="4869160"/>
            <a:ext cx="1008112" cy="864096"/>
          </a:xfrm>
          <a:prstGeom prst="rect">
            <a:avLst/>
          </a:prstGeom>
          <a:noFill/>
        </p:spPr>
      </p:pic>
      <p:pic>
        <p:nvPicPr>
          <p:cNvPr id="1027" name="Picture 3" descr="D:\АССОЦИАЦИЯ\РАБОТА АССОЦИАЦИИ 2018\ОТКРЫТИЕ 2018\2\DSC_24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5760" y="332657"/>
            <a:ext cx="3816424" cy="2547081"/>
          </a:xfrm>
          <a:prstGeom prst="rect">
            <a:avLst/>
          </a:prstGeom>
          <a:noFill/>
        </p:spPr>
      </p:pic>
      <p:pic>
        <p:nvPicPr>
          <p:cNvPr id="1028" name="Picture 4" descr="D:\АССОЦИАЦИЯ\РАБОТА АССОЦИАЦИИ 2018\ОТКРЫТИЕ 2018\2\DSC_24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68208" y="4869161"/>
            <a:ext cx="1296144" cy="865047"/>
          </a:xfrm>
          <a:prstGeom prst="rect">
            <a:avLst/>
          </a:prstGeom>
          <a:noFill/>
        </p:spPr>
      </p:pic>
      <p:pic>
        <p:nvPicPr>
          <p:cNvPr id="1029" name="Picture 5" descr="D:\АССОЦИАЦИЯ\РАБОТА АССОЦИАЦИИ 2018\ОТКРЫТИЕ 2018\Открытие 2018\IMG_22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24192" y="2996953"/>
            <a:ext cx="2520280" cy="1751855"/>
          </a:xfrm>
          <a:prstGeom prst="rect">
            <a:avLst/>
          </a:prstGeom>
          <a:noFill/>
        </p:spPr>
      </p:pic>
      <p:pic>
        <p:nvPicPr>
          <p:cNvPr id="1030" name="Picture 6" descr="D:\АССОЦИАЦИЯ\РАБОТА АССОЦИАЦИИ 2018\ОТКРЫТИЕ 2018\Открытие 2018\IMG_2234.JPG"/>
          <p:cNvPicPr>
            <a:picLocks noChangeAspect="1" noChangeArrowheads="1"/>
          </p:cNvPicPr>
          <p:nvPr/>
        </p:nvPicPr>
        <p:blipFill>
          <a:blip r:embed="rId8" cstate="print"/>
          <a:srcRect t="5675" r="12981"/>
          <a:stretch>
            <a:fillRect/>
          </a:stretch>
        </p:blipFill>
        <p:spPr bwMode="auto">
          <a:xfrm>
            <a:off x="3935760" y="3933057"/>
            <a:ext cx="2553000" cy="1844891"/>
          </a:xfrm>
          <a:prstGeom prst="rect">
            <a:avLst/>
          </a:prstGeom>
          <a:noFill/>
        </p:spPr>
      </p:pic>
      <p:pic>
        <p:nvPicPr>
          <p:cNvPr id="1031" name="Picture 7" descr="D:\АССОЦИАЦИЯ\РАБОТА АССОЦИАЦИИ 2018\ОТКРЫТИЕ 2018\Открытие 2018\IMG_2235.JPG"/>
          <p:cNvPicPr>
            <a:picLocks noChangeAspect="1" noChangeArrowheads="1"/>
          </p:cNvPicPr>
          <p:nvPr/>
        </p:nvPicPr>
        <p:blipFill>
          <a:blip r:embed="rId9" cstate="print"/>
          <a:srcRect l="6061" r="3030"/>
          <a:stretch>
            <a:fillRect/>
          </a:stretch>
        </p:blipFill>
        <p:spPr bwMode="auto">
          <a:xfrm>
            <a:off x="6600056" y="3933056"/>
            <a:ext cx="1152128" cy="844894"/>
          </a:xfrm>
          <a:prstGeom prst="rect">
            <a:avLst/>
          </a:prstGeom>
          <a:noFill/>
        </p:spPr>
      </p:pic>
      <p:pic>
        <p:nvPicPr>
          <p:cNvPr id="1032" name="Picture 8" descr="D:\АССОЦИАЦИЯ\РАБОТА АССОЦИАЦИИ 2018\ОТКРЫТИЕ 2018\Открытие 2018\IMG_2236.JPG"/>
          <p:cNvPicPr>
            <a:picLocks noChangeAspect="1" noChangeArrowheads="1"/>
          </p:cNvPicPr>
          <p:nvPr/>
        </p:nvPicPr>
        <p:blipFill>
          <a:blip r:embed="rId10" cstate="print"/>
          <a:srcRect l="5882"/>
          <a:stretch>
            <a:fillRect/>
          </a:stretch>
        </p:blipFill>
        <p:spPr bwMode="auto">
          <a:xfrm>
            <a:off x="6600056" y="2996953"/>
            <a:ext cx="1152128" cy="816091"/>
          </a:xfrm>
          <a:prstGeom prst="rect">
            <a:avLst/>
          </a:prstGeom>
          <a:noFill/>
        </p:spPr>
      </p:pic>
      <p:pic>
        <p:nvPicPr>
          <p:cNvPr id="1033" name="Picture 9" descr="D:\АССОЦИАЦИЯ\РАБОТА АССОЦИАЦИИ 2018\ОТКРЫТИЕ 2018\Открытие 2018\IMG_224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00056" y="4869160"/>
            <a:ext cx="1296144" cy="864096"/>
          </a:xfrm>
          <a:prstGeom prst="rect">
            <a:avLst/>
          </a:prstGeom>
          <a:noFill/>
        </p:spPr>
      </p:pic>
      <p:pic>
        <p:nvPicPr>
          <p:cNvPr id="1034" name="Picture 10" descr="D:\АССОЦИАЦИЯ\РАБОТА АССОЦИАЦИИ 2018\ОТКРЫТИЕ 2018\Открытие 2018\IMG_223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24192" y="332656"/>
            <a:ext cx="2484276" cy="1656184"/>
          </a:xfrm>
          <a:prstGeom prst="rect">
            <a:avLst/>
          </a:prstGeom>
          <a:noFill/>
        </p:spPr>
      </p:pic>
      <p:pic>
        <p:nvPicPr>
          <p:cNvPr id="1035" name="Picture 11" descr="D:\АССОЦИАЦИЯ\РАБОТА АССОЦИАЦИИ 2018\ОТКРЫТИЕ 2018\Открытие 2018\IMG_2436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35761" y="2996952"/>
            <a:ext cx="1188131" cy="792088"/>
          </a:xfrm>
          <a:prstGeom prst="rect">
            <a:avLst/>
          </a:prstGeom>
          <a:noFill/>
        </p:spPr>
      </p:pic>
      <p:pic>
        <p:nvPicPr>
          <p:cNvPr id="1036" name="Picture 12" descr="D:\АССОЦИАЦИЯ\РАБОТА АССОЦИАЦИИ 2018\ОТКРЫТИЕ 2018\Открытие 2018\IMG_2435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31904" y="2996953"/>
            <a:ext cx="1224136" cy="816091"/>
          </a:xfrm>
          <a:prstGeom prst="rect">
            <a:avLst/>
          </a:prstGeom>
          <a:noFill/>
        </p:spPr>
      </p:pic>
      <p:pic>
        <p:nvPicPr>
          <p:cNvPr id="1037" name="Picture 13" descr="D:\АССОЦИАЦИЯ\РАБОТА АССОЦИАЦИИ 2018\ОТКРЫТИЕ 2018\Открытие 2018\IMG_2437.JPG"/>
          <p:cNvPicPr>
            <a:picLocks noChangeAspect="1" noChangeArrowheads="1"/>
          </p:cNvPicPr>
          <p:nvPr/>
        </p:nvPicPr>
        <p:blipFill>
          <a:blip r:embed="rId15" cstate="print"/>
          <a:srcRect l="20000"/>
          <a:stretch>
            <a:fillRect/>
          </a:stretch>
        </p:blipFill>
        <p:spPr bwMode="auto">
          <a:xfrm>
            <a:off x="7824192" y="2060849"/>
            <a:ext cx="878498" cy="732081"/>
          </a:xfrm>
          <a:prstGeom prst="rect">
            <a:avLst/>
          </a:prstGeom>
          <a:noFill/>
        </p:spPr>
      </p:pic>
      <p:pic>
        <p:nvPicPr>
          <p:cNvPr id="1038" name="Picture 14" descr="D:\АССОЦИАЦИЯ\РАБОТА АССОЦИАЦИИ 2018\ОТКРЫТИЕ 2018\Открытие 2018\IMG_2248.JPG"/>
          <p:cNvPicPr>
            <a:picLocks noChangeAspect="1" noChangeArrowheads="1"/>
          </p:cNvPicPr>
          <p:nvPr/>
        </p:nvPicPr>
        <p:blipFill>
          <a:blip r:embed="rId16" cstate="print"/>
          <a:srcRect l="3380"/>
          <a:stretch>
            <a:fillRect/>
          </a:stretch>
        </p:blipFill>
        <p:spPr bwMode="auto">
          <a:xfrm>
            <a:off x="9552384" y="2060848"/>
            <a:ext cx="792088" cy="720080"/>
          </a:xfrm>
          <a:prstGeom prst="rect">
            <a:avLst/>
          </a:prstGeom>
          <a:noFill/>
        </p:spPr>
      </p:pic>
      <p:pic>
        <p:nvPicPr>
          <p:cNvPr id="1039" name="Picture 15" descr="D:\АССОЦИАЦИЯ\РАБОТА АССОЦИАЦИИ 2018\ОТКРЫТИЕ 2018\Открытие 2018\IMG_2247.JPG"/>
          <p:cNvPicPr>
            <a:picLocks noChangeAspect="1" noChangeArrowheads="1"/>
          </p:cNvPicPr>
          <p:nvPr/>
        </p:nvPicPr>
        <p:blipFill>
          <a:blip r:embed="rId17" cstate="print"/>
          <a:srcRect l="33402" t="15031" r="16494" b="9814"/>
          <a:stretch>
            <a:fillRect/>
          </a:stretch>
        </p:blipFill>
        <p:spPr bwMode="auto">
          <a:xfrm>
            <a:off x="8760296" y="2060848"/>
            <a:ext cx="720080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036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512" y="0"/>
            <a:ext cx="8964488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007768" y="5301208"/>
            <a:ext cx="637220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Интерактивный этап в формате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«Профессиональное открытие»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Демонстрация инновационного оборудования </a:t>
            </a: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Мультстудия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«Мой мир»</a:t>
            </a:r>
          </a:p>
        </p:txBody>
      </p:sp>
      <p:pic>
        <p:nvPicPr>
          <p:cNvPr id="3077" name="Picture 5" descr="D:\АССОЦИАЦИЯ\РАБОТА АССОЦИАЦИИ 2018\ОТКРЫТИЕ 2018\Открытие 2018\IMG_23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7768" y="2852937"/>
            <a:ext cx="3168352" cy="2112235"/>
          </a:xfrm>
          <a:prstGeom prst="rect">
            <a:avLst/>
          </a:prstGeom>
          <a:noFill/>
        </p:spPr>
      </p:pic>
      <p:pic>
        <p:nvPicPr>
          <p:cNvPr id="3078" name="Picture 6" descr="D:\АССОЦИАЦИЯ\РАБОТА АССОЦИАЦИИ 2018\ОТКРЫТИЕ 2018\Открытие 2018\IMG_2305.JPG"/>
          <p:cNvPicPr>
            <a:picLocks noChangeAspect="1" noChangeArrowheads="1"/>
          </p:cNvPicPr>
          <p:nvPr/>
        </p:nvPicPr>
        <p:blipFill>
          <a:blip r:embed="rId5" cstate="print"/>
          <a:srcRect l="12272" r="5380" b="13295"/>
          <a:stretch>
            <a:fillRect/>
          </a:stretch>
        </p:blipFill>
        <p:spPr bwMode="auto">
          <a:xfrm>
            <a:off x="4007768" y="404664"/>
            <a:ext cx="3168352" cy="230425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3080" name="Picture 8" descr="D:\АССОЦИАЦИЯ\РАБОТА АССОЦИАЦИИ 2018\ОТКРЫТИЕ 2018\Открытие 2018\IMG_23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8129" y="2852936"/>
            <a:ext cx="3132349" cy="2088232"/>
          </a:xfrm>
          <a:prstGeom prst="rect">
            <a:avLst/>
          </a:prstGeom>
          <a:noFill/>
        </p:spPr>
      </p:pic>
      <p:pic>
        <p:nvPicPr>
          <p:cNvPr id="3081" name="Picture 9" descr="D:\АССОЦИАЦИЯ\РАБОТА АССОЦИАЦИИ 2018\ОТКРЫТИЕ 2018\Открытие 2018\IMG_2312.JPG"/>
          <p:cNvPicPr>
            <a:picLocks noChangeAspect="1" noChangeArrowheads="1"/>
          </p:cNvPicPr>
          <p:nvPr/>
        </p:nvPicPr>
        <p:blipFill>
          <a:blip r:embed="rId7" cstate="print"/>
          <a:srcRect l="28153" t="26647" r="5760" b="560"/>
          <a:stretch>
            <a:fillRect/>
          </a:stretch>
        </p:blipFill>
        <p:spPr bwMode="auto">
          <a:xfrm>
            <a:off x="7248129" y="404664"/>
            <a:ext cx="3137995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82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5936" y="0"/>
            <a:ext cx="9062065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3935760" y="5661248"/>
            <a:ext cx="637220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Интерактивный этап в формате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«Профессиональное открытие»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Демонстрация инновационного оборудования </a:t>
            </a: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«Световая картина «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Лайборд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2290" name="Picture 2" descr="D:\АССОЦИАЦИЯ\РАБОТА АССОЦИАЦИИ 2018\ОТКРЫТИЕ 2018\Открытие 2018\IMG_2319.JPG"/>
          <p:cNvPicPr>
            <a:picLocks noChangeAspect="1" noChangeArrowheads="1"/>
          </p:cNvPicPr>
          <p:nvPr/>
        </p:nvPicPr>
        <p:blipFill>
          <a:blip r:embed="rId4" cstate="print"/>
          <a:srcRect t="13535" b="18788"/>
          <a:stretch>
            <a:fillRect/>
          </a:stretch>
        </p:blipFill>
        <p:spPr bwMode="auto">
          <a:xfrm>
            <a:off x="5519936" y="404664"/>
            <a:ext cx="4788024" cy="2160240"/>
          </a:xfrm>
          <a:prstGeom prst="rect">
            <a:avLst/>
          </a:prstGeom>
          <a:noFill/>
        </p:spPr>
      </p:pic>
      <p:pic>
        <p:nvPicPr>
          <p:cNvPr id="12291" name="Picture 3" descr="D:\АССОЦИАЦИЯ\РАБОТА АССОЦИАЦИИ 2018\ОТКРЫТИЕ 2018\Открытие 2018\IMG_2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9936" y="2636912"/>
            <a:ext cx="2268252" cy="1512168"/>
          </a:xfrm>
          <a:prstGeom prst="rect">
            <a:avLst/>
          </a:prstGeom>
          <a:noFill/>
        </p:spPr>
      </p:pic>
      <p:pic>
        <p:nvPicPr>
          <p:cNvPr id="12292" name="Picture 4" descr="D:\АССОЦИАЦИЯ\РАБОТА АССОЦИАЦИИ 2018\ОТКРЫТИЕ 2018\Открытие 2018\IMG_23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40216" y="2636913"/>
            <a:ext cx="2267744" cy="1511829"/>
          </a:xfrm>
          <a:prstGeom prst="rect">
            <a:avLst/>
          </a:prstGeom>
          <a:noFill/>
        </p:spPr>
      </p:pic>
      <p:pic>
        <p:nvPicPr>
          <p:cNvPr id="12294" name="Picture 6" descr="https://nnv.price-com.ru/pics/pics23/21926_0.jpg"/>
          <p:cNvPicPr>
            <a:picLocks noChangeAspect="1" noChangeArrowheads="1"/>
          </p:cNvPicPr>
          <p:nvPr/>
        </p:nvPicPr>
        <p:blipFill>
          <a:blip r:embed="rId7" cstate="print"/>
          <a:srcRect l="36298" t="11455" r="16140" b="11228"/>
          <a:stretch>
            <a:fillRect/>
          </a:stretch>
        </p:blipFill>
        <p:spPr bwMode="auto">
          <a:xfrm>
            <a:off x="3935760" y="404664"/>
            <a:ext cx="1512168" cy="214887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2296" name="Picture 8" descr="https://avatars.mds.yandex.net/get-marketpic/219360/market_2RiPyotQnAZAujWAtEXaPg/orig"/>
          <p:cNvPicPr>
            <a:picLocks noChangeAspect="1" noChangeArrowheads="1"/>
          </p:cNvPicPr>
          <p:nvPr/>
        </p:nvPicPr>
        <p:blipFill>
          <a:blip r:embed="rId8" cstate="print"/>
          <a:srcRect t="18750" b="9375"/>
          <a:stretch>
            <a:fillRect/>
          </a:stretch>
        </p:blipFill>
        <p:spPr bwMode="auto">
          <a:xfrm>
            <a:off x="5519936" y="4221089"/>
            <a:ext cx="2268250" cy="1296143"/>
          </a:xfrm>
          <a:prstGeom prst="rect">
            <a:avLst/>
          </a:prstGeom>
          <a:noFill/>
        </p:spPr>
      </p:pic>
      <p:pic>
        <p:nvPicPr>
          <p:cNvPr id="12298" name="Picture 10" descr="https://megatoys24.ru/uploads/all/83/07/dd/8307dd9d79ac8e9be0c42609970007ba.jpg"/>
          <p:cNvPicPr>
            <a:picLocks noChangeAspect="1" noChangeArrowheads="1"/>
          </p:cNvPicPr>
          <p:nvPr/>
        </p:nvPicPr>
        <p:blipFill>
          <a:blip r:embed="rId9" cstate="print"/>
          <a:srcRect t="9091" b="9091"/>
          <a:stretch>
            <a:fillRect/>
          </a:stretch>
        </p:blipFill>
        <p:spPr bwMode="auto">
          <a:xfrm>
            <a:off x="3935761" y="2636912"/>
            <a:ext cx="1515299" cy="1800200"/>
          </a:xfrm>
          <a:prstGeom prst="rect">
            <a:avLst/>
          </a:prstGeom>
          <a:noFill/>
        </p:spPr>
      </p:pic>
      <p:pic>
        <p:nvPicPr>
          <p:cNvPr id="12300" name="Picture 12" descr="https://i.ytimg.com/vi/tYI9tGbWsjg/maxresdefaul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40216" y="4221088"/>
            <a:ext cx="2267744" cy="1275606"/>
          </a:xfrm>
          <a:prstGeom prst="rect">
            <a:avLst/>
          </a:prstGeom>
          <a:noFill/>
        </p:spPr>
      </p:pic>
      <p:pic>
        <p:nvPicPr>
          <p:cNvPr id="12301" name="Picture 13" descr="C:\Users\user\Desktop\IMG_20180219_205056_536.jpg"/>
          <p:cNvPicPr>
            <a:picLocks noChangeAspect="1" noChangeArrowheads="1"/>
          </p:cNvPicPr>
          <p:nvPr/>
        </p:nvPicPr>
        <p:blipFill>
          <a:blip r:embed="rId11" cstate="print">
            <a:lum contrast="10000"/>
          </a:blip>
          <a:srcRect l="49294" b="67137"/>
          <a:stretch>
            <a:fillRect/>
          </a:stretch>
        </p:blipFill>
        <p:spPr bwMode="auto">
          <a:xfrm>
            <a:off x="3935760" y="4509121"/>
            <a:ext cx="1584176" cy="10267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3742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2732" y="0"/>
            <a:ext cx="8965269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007768" y="5589240"/>
            <a:ext cx="637220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Интерактивный этап в формате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«Профессиональное открытие»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Демонстрация инновационного оборудования</a:t>
            </a:r>
            <a:r>
              <a:rPr lang="ru-RU" sz="1400" dirty="0"/>
              <a:t> </a:t>
            </a: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«Световая панель  с цветными фильтрами»</a:t>
            </a:r>
          </a:p>
        </p:txBody>
      </p:sp>
      <p:pic>
        <p:nvPicPr>
          <p:cNvPr id="7170" name="Picture 2" descr="D:\АССОЦИАЦИЯ\РАБОТА АССОЦИАЦИИ 2018\ОТКРЫТИЕ 2018\Открытие 2018\IMG_24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7768" y="3717032"/>
            <a:ext cx="2160240" cy="1440160"/>
          </a:xfrm>
          <a:prstGeom prst="rect">
            <a:avLst/>
          </a:prstGeom>
          <a:noFill/>
        </p:spPr>
      </p:pic>
      <p:pic>
        <p:nvPicPr>
          <p:cNvPr id="7172" name="Picture 4" descr="D:\АССОЦИАЦИЯ\РАБОТА АССОЦИАЦИИ 2018\ОТКРЫТИЕ 2018\Открытие 2018\IMG_23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7768" y="2132856"/>
            <a:ext cx="2160240" cy="1440160"/>
          </a:xfrm>
          <a:prstGeom prst="rect">
            <a:avLst/>
          </a:prstGeom>
          <a:noFill/>
        </p:spPr>
      </p:pic>
      <p:pic>
        <p:nvPicPr>
          <p:cNvPr id="7173" name="Picture 5" descr="D:\АССОЦИАЦИЯ\РАБОТА АССОЦИАЦИИ 2018\ОТКРЫТИЕ 2018\Открытие 2018\IMG_2236.JPG"/>
          <p:cNvPicPr>
            <a:picLocks noChangeAspect="1" noChangeArrowheads="1"/>
          </p:cNvPicPr>
          <p:nvPr/>
        </p:nvPicPr>
        <p:blipFill>
          <a:blip r:embed="rId6" cstate="print"/>
          <a:srcRect l="11690"/>
          <a:stretch>
            <a:fillRect/>
          </a:stretch>
        </p:blipFill>
        <p:spPr bwMode="auto">
          <a:xfrm>
            <a:off x="8544272" y="3717032"/>
            <a:ext cx="1800200" cy="1440160"/>
          </a:xfrm>
          <a:prstGeom prst="rect">
            <a:avLst/>
          </a:prstGeom>
          <a:noFill/>
        </p:spPr>
      </p:pic>
      <p:pic>
        <p:nvPicPr>
          <p:cNvPr id="7174" name="Picture 6" descr="D:\АССОЦИАЦИЯ\РАБОТА АССОЦИАЦИИ 2018\ОТКРЫТИЕ 2018\2\DSC_2755.jpg"/>
          <p:cNvPicPr>
            <a:picLocks noChangeAspect="1" noChangeArrowheads="1"/>
          </p:cNvPicPr>
          <p:nvPr/>
        </p:nvPicPr>
        <p:blipFill>
          <a:blip r:embed="rId7" cstate="print"/>
          <a:srcRect l="17394" t="7108"/>
          <a:stretch>
            <a:fillRect/>
          </a:stretch>
        </p:blipFill>
        <p:spPr bwMode="auto">
          <a:xfrm>
            <a:off x="6312024" y="332656"/>
            <a:ext cx="4032448" cy="3168352"/>
          </a:xfrm>
          <a:prstGeom prst="rect">
            <a:avLst/>
          </a:prstGeom>
          <a:noFill/>
        </p:spPr>
      </p:pic>
      <p:pic>
        <p:nvPicPr>
          <p:cNvPr id="7175" name="Picture 7" descr="D:\АССОЦИАЦИЯ\РАБОТА АССОЦИАЦИИ 2018\ОТКРЫТИЕ 2018\2\DSC_277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12025" y="3717033"/>
            <a:ext cx="2160241" cy="1441745"/>
          </a:xfrm>
          <a:prstGeom prst="rect">
            <a:avLst/>
          </a:prstGeom>
          <a:noFill/>
        </p:spPr>
      </p:pic>
      <p:pic>
        <p:nvPicPr>
          <p:cNvPr id="7177" name="Picture 9" descr="D:\АССОЦИАЦИЯ\РАБОТА АССОЦИАЦИИ 2018\ОТКРЫТИЕ 2018\2\DSC_2756.jpg"/>
          <p:cNvPicPr>
            <a:picLocks noChangeAspect="1" noChangeArrowheads="1"/>
          </p:cNvPicPr>
          <p:nvPr/>
        </p:nvPicPr>
        <p:blipFill>
          <a:blip r:embed="rId9" cstate="print"/>
          <a:srcRect l="30498" t="11847" r="11894" b="23838"/>
          <a:stretch>
            <a:fillRect/>
          </a:stretch>
        </p:blipFill>
        <p:spPr bwMode="auto">
          <a:xfrm>
            <a:off x="4007768" y="332656"/>
            <a:ext cx="2160240" cy="160959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7178" name="Picture 10" descr="D:\АССОЦИАЦИЯ\РАБОТА АССОЦИАЦИИ 2018\ОТКРЫТИЕ 2018\2\DSC_2739.jpg"/>
          <p:cNvPicPr>
            <a:picLocks noChangeAspect="1" noChangeArrowheads="1"/>
          </p:cNvPicPr>
          <p:nvPr/>
        </p:nvPicPr>
        <p:blipFill>
          <a:blip r:embed="rId10" cstate="print"/>
          <a:srcRect l="7199" r="1800" b="14293"/>
          <a:stretch>
            <a:fillRect/>
          </a:stretch>
        </p:blipFill>
        <p:spPr bwMode="auto">
          <a:xfrm>
            <a:off x="6312024" y="2708921"/>
            <a:ext cx="1296144" cy="814719"/>
          </a:xfrm>
          <a:prstGeom prst="rect">
            <a:avLst/>
          </a:prstGeom>
          <a:noFill/>
        </p:spPr>
      </p:pic>
      <p:pic>
        <p:nvPicPr>
          <p:cNvPr id="7179" name="Picture 11" descr="C:\Users\user\Desktop\IMG_20180312_191915_03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07768" y="3717032"/>
            <a:ext cx="1080120" cy="1008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11431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504" y="0"/>
            <a:ext cx="9036496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007768" y="5661248"/>
            <a:ext cx="637220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Интерактивный этап в формате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«Профессиональное открытие»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Демонстрация инновационного оборудования</a:t>
            </a:r>
            <a:r>
              <a:rPr lang="ru-RU" sz="1400" dirty="0"/>
              <a:t> </a:t>
            </a: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«Тактильная игра «Рисуем на песке» </a:t>
            </a:r>
          </a:p>
        </p:txBody>
      </p:sp>
      <p:pic>
        <p:nvPicPr>
          <p:cNvPr id="6148" name="Picture 4" descr="D:\АССОЦИАЦИЯ\РАБОТА АССОЦИАЦИИ 2018\ОТКРЫТИЕ 2018\2\DSC_27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2024" y="404664"/>
            <a:ext cx="4032448" cy="2952328"/>
          </a:xfrm>
          <a:prstGeom prst="rect">
            <a:avLst/>
          </a:prstGeom>
          <a:noFill/>
        </p:spPr>
      </p:pic>
      <p:pic>
        <p:nvPicPr>
          <p:cNvPr id="6149" name="Picture 5" descr="D:\АССОЦИАЦИЯ\РАБОТА АССОЦИАЦИИ 2018\ОТКРЫТИЕ 2018\2\DSC_2724.jpg"/>
          <p:cNvPicPr>
            <a:picLocks noChangeAspect="1" noChangeArrowheads="1"/>
          </p:cNvPicPr>
          <p:nvPr/>
        </p:nvPicPr>
        <p:blipFill>
          <a:blip r:embed="rId5" cstate="print"/>
          <a:srcRect r="4657"/>
          <a:stretch>
            <a:fillRect/>
          </a:stretch>
        </p:blipFill>
        <p:spPr bwMode="auto">
          <a:xfrm>
            <a:off x="5879977" y="3429000"/>
            <a:ext cx="2365977" cy="1656184"/>
          </a:xfrm>
          <a:prstGeom prst="rect">
            <a:avLst/>
          </a:prstGeom>
          <a:noFill/>
        </p:spPr>
      </p:pic>
      <p:pic>
        <p:nvPicPr>
          <p:cNvPr id="6150" name="Picture 6" descr="D:\АССОЦИАЦИЯ\РАБОТА АССОЦИАЦИИ 2018\ОТКРЫТИЕ 2018\2\DSC_2729.jpg"/>
          <p:cNvPicPr>
            <a:picLocks noChangeAspect="1" noChangeArrowheads="1"/>
          </p:cNvPicPr>
          <p:nvPr/>
        </p:nvPicPr>
        <p:blipFill>
          <a:blip r:embed="rId6" cstate="print"/>
          <a:srcRect l="4475" t="6705" r="27676" b="12833"/>
          <a:stretch>
            <a:fillRect/>
          </a:stretch>
        </p:blipFill>
        <p:spPr bwMode="auto">
          <a:xfrm>
            <a:off x="8328248" y="3429000"/>
            <a:ext cx="2016224" cy="1656184"/>
          </a:xfrm>
          <a:prstGeom prst="rect">
            <a:avLst/>
          </a:prstGeom>
          <a:noFill/>
        </p:spPr>
      </p:pic>
      <p:pic>
        <p:nvPicPr>
          <p:cNvPr id="6151" name="Picture 7" descr="D:\АССОЦИАЦИЯ\РАБОТА АССОЦИАЦИИ 2018\ОТКРЫТИЕ 2018\2\DSC_2737.jpg"/>
          <p:cNvPicPr>
            <a:picLocks noChangeAspect="1" noChangeArrowheads="1"/>
          </p:cNvPicPr>
          <p:nvPr/>
        </p:nvPicPr>
        <p:blipFill>
          <a:blip r:embed="rId7" cstate="print"/>
          <a:srcRect l="15366" t="14878" r="16665" b="816"/>
          <a:stretch>
            <a:fillRect/>
          </a:stretch>
        </p:blipFill>
        <p:spPr bwMode="auto">
          <a:xfrm>
            <a:off x="3935760" y="3429000"/>
            <a:ext cx="1872208" cy="1656184"/>
          </a:xfrm>
          <a:prstGeom prst="rect">
            <a:avLst/>
          </a:prstGeom>
          <a:noFill/>
        </p:spPr>
      </p:pic>
      <p:pic>
        <p:nvPicPr>
          <p:cNvPr id="6153" name="Picture 9" descr="D:\АССОЦИАЦИЯ\РАБОТА АССОЦИАЦИИ 2018\МЫ ВМЕСТЕ - 2018\ФОТКИ МЫ ВМЕСТЕ\DSC_238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35760" y="404665"/>
            <a:ext cx="2304256" cy="153617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6154" name="Picture 10" descr="D:\АССОЦИАЦИЯ\РАБОТА АССОЦИАЦИИ 2018\МЫ ВМЕСТЕ - 2018\ФОТКИ МЫ ВМЕСТЕ\DSC_2638.jpg"/>
          <p:cNvPicPr>
            <a:picLocks noChangeAspect="1" noChangeArrowheads="1"/>
          </p:cNvPicPr>
          <p:nvPr/>
        </p:nvPicPr>
        <p:blipFill>
          <a:blip r:embed="rId9" cstate="print"/>
          <a:srcRect l="5663" t="8494" r="3725" b="15060"/>
          <a:stretch>
            <a:fillRect/>
          </a:stretch>
        </p:blipFill>
        <p:spPr bwMode="auto">
          <a:xfrm>
            <a:off x="3935760" y="2060848"/>
            <a:ext cx="2304256" cy="1296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9654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7" y="-1187035"/>
            <a:ext cx="11416145" cy="880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5" descr="C:\Users\user\Desktop\ЗОЛОТЫЕ ТАЛАНТЫ СОДРУЖЕСТВА.jpg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8" t="11783" r="14252"/>
          <a:stretch>
            <a:fillRect/>
          </a:stretch>
        </p:blipFill>
        <p:spPr bwMode="auto">
          <a:xfrm>
            <a:off x="5808664" y="1557338"/>
            <a:ext cx="3240087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3952875" y="4714875"/>
            <a:ext cx="6516688" cy="1512888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«Единство всех </a:t>
            </a:r>
            <a:b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уникальность каждого!»</a:t>
            </a:r>
            <a:endParaRPr lang="ru-RU" sz="40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881438" y="285751"/>
            <a:ext cx="6337300" cy="1152525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Фестиваль педагогических идей «Таланты Подмосковья»</a:t>
            </a:r>
          </a:p>
        </p:txBody>
      </p:sp>
      <p:pic>
        <p:nvPicPr>
          <p:cNvPr id="2054" name="Picture 2" descr="C:\Users\user\Desktop\ПедИнст 119х200см Мы вместе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r="70869" b="88435"/>
          <a:stretch>
            <a:fillRect/>
          </a:stretch>
        </p:blipFill>
        <p:spPr bwMode="auto">
          <a:xfrm>
            <a:off x="8953501" y="1357313"/>
            <a:ext cx="13112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15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2732" y="0"/>
            <a:ext cx="8965269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007768" y="5733256"/>
            <a:ext cx="637220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Интерактивный этап в формате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«Профессиональное открытие»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Демонстрация инновационного оборудования </a:t>
            </a: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«Рисование на воде в технике «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0242" name="Picture 2" descr="D:\АССОЦИАЦИЯ\РАБОТА АССОЦИАЦИИ 2018\ОТКРЫТИЕ 2018\Открытие 2018\IMG_2284.JPG"/>
          <p:cNvPicPr>
            <a:picLocks noChangeAspect="1" noChangeArrowheads="1"/>
          </p:cNvPicPr>
          <p:nvPr/>
        </p:nvPicPr>
        <p:blipFill>
          <a:blip r:embed="rId4" cstate="print"/>
          <a:srcRect l="13636" r="25000"/>
          <a:stretch>
            <a:fillRect/>
          </a:stretch>
        </p:blipFill>
        <p:spPr bwMode="auto">
          <a:xfrm rot="16200000">
            <a:off x="4091779" y="1760815"/>
            <a:ext cx="1944215" cy="2112235"/>
          </a:xfrm>
          <a:prstGeom prst="rect">
            <a:avLst/>
          </a:prstGeom>
          <a:noFill/>
        </p:spPr>
      </p:pic>
      <p:pic>
        <p:nvPicPr>
          <p:cNvPr id="10243" name="Picture 3" descr="D:\АССОЦИАЦИЯ\РАБОТА АССОЦИАЦИИ 2018\ОТКРЫТИЕ 2018\Открытие 2018\IMG_22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8009" y="404665"/>
            <a:ext cx="2592289" cy="1728193"/>
          </a:xfrm>
          <a:prstGeom prst="rect">
            <a:avLst/>
          </a:prstGeom>
          <a:noFill/>
        </p:spPr>
      </p:pic>
      <p:pic>
        <p:nvPicPr>
          <p:cNvPr id="10244" name="Picture 4" descr="D:\АССОЦИАЦИЯ\РАБОТА АССОЦИАЦИИ 2018\ОТКРЫТИЕ 2018\Открытие 2018\IMG_22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8008" y="3789040"/>
            <a:ext cx="2592288" cy="1728192"/>
          </a:xfrm>
          <a:prstGeom prst="rect">
            <a:avLst/>
          </a:prstGeom>
          <a:noFill/>
        </p:spPr>
      </p:pic>
      <p:pic>
        <p:nvPicPr>
          <p:cNvPr id="10245" name="Picture 5" descr="D:\АССОЦИАЦИЯ\РАБОТА АССОЦИАЦИИ 2018\ОТКРЫТИЕ 2018\Открытие 2018\IMG_2292.JPG"/>
          <p:cNvPicPr>
            <a:picLocks noChangeAspect="1" noChangeArrowheads="1"/>
          </p:cNvPicPr>
          <p:nvPr/>
        </p:nvPicPr>
        <p:blipFill>
          <a:blip r:embed="rId7" cstate="print"/>
          <a:srcRect l="46586" t="24458" r="4498"/>
          <a:stretch>
            <a:fillRect/>
          </a:stretch>
        </p:blipFill>
        <p:spPr bwMode="auto">
          <a:xfrm>
            <a:off x="8832304" y="2564905"/>
            <a:ext cx="1512168" cy="1556857"/>
          </a:xfrm>
          <a:prstGeom prst="rect">
            <a:avLst/>
          </a:prstGeom>
          <a:noFill/>
        </p:spPr>
      </p:pic>
      <p:pic>
        <p:nvPicPr>
          <p:cNvPr id="10246" name="Picture 6" descr="D:\АССОЦИАЦИЯ\РАБОТА АССОЦИАЦИИ 2018\ОТКРЫТИЕ 2018\Открытие 2018\IMG_2295.JPG"/>
          <p:cNvPicPr>
            <a:picLocks noChangeAspect="1" noChangeArrowheads="1"/>
          </p:cNvPicPr>
          <p:nvPr/>
        </p:nvPicPr>
        <p:blipFill>
          <a:blip r:embed="rId8" cstate="print"/>
          <a:srcRect l="10009" t="23012"/>
          <a:stretch>
            <a:fillRect/>
          </a:stretch>
        </p:blipFill>
        <p:spPr bwMode="auto">
          <a:xfrm>
            <a:off x="6168008" y="2204865"/>
            <a:ext cx="2592288" cy="1478485"/>
          </a:xfrm>
          <a:prstGeom prst="rect">
            <a:avLst/>
          </a:prstGeom>
          <a:noFill/>
        </p:spPr>
      </p:pic>
      <p:pic>
        <p:nvPicPr>
          <p:cNvPr id="10247" name="Picture 7" descr="D:\АССОЦИАЦИЯ\РАБОТА АССОЦИАЦИИ 2018\ОТКРЫТИЕ 2018\2\DSC_2551.jpg"/>
          <p:cNvPicPr>
            <a:picLocks noChangeAspect="1" noChangeArrowheads="1"/>
          </p:cNvPicPr>
          <p:nvPr/>
        </p:nvPicPr>
        <p:blipFill>
          <a:blip r:embed="rId9" cstate="print"/>
          <a:srcRect l="25027" t="11538"/>
          <a:stretch>
            <a:fillRect/>
          </a:stretch>
        </p:blipFill>
        <p:spPr bwMode="auto">
          <a:xfrm>
            <a:off x="4007769" y="3861048"/>
            <a:ext cx="2103149" cy="1656184"/>
          </a:xfrm>
          <a:prstGeom prst="rect">
            <a:avLst/>
          </a:prstGeom>
          <a:noFill/>
        </p:spPr>
      </p:pic>
      <p:pic>
        <p:nvPicPr>
          <p:cNvPr id="10248" name="Picture 8" descr="D:\АССОЦИАЦИЯ\РАБОТА АССОЦИАЦИИ 2018\ОТКРЫТИЕ 2018\2\DSC_2564.jpg"/>
          <p:cNvPicPr>
            <a:picLocks noChangeAspect="1" noChangeArrowheads="1"/>
          </p:cNvPicPr>
          <p:nvPr/>
        </p:nvPicPr>
        <p:blipFill>
          <a:blip r:embed="rId10" cstate="print"/>
          <a:srcRect t="6667"/>
          <a:stretch>
            <a:fillRect/>
          </a:stretch>
        </p:blipFill>
        <p:spPr bwMode="auto">
          <a:xfrm>
            <a:off x="8832306" y="1484784"/>
            <a:ext cx="1512167" cy="1008112"/>
          </a:xfrm>
          <a:prstGeom prst="rect">
            <a:avLst/>
          </a:prstGeom>
          <a:noFill/>
        </p:spPr>
      </p:pic>
      <p:pic>
        <p:nvPicPr>
          <p:cNvPr id="10249" name="Picture 9" descr="D:\АССОЦИАЦИЯ\РАБОТА АССОЦИАЦИИ 2018\ОТКРЫТИЕ 2018\2\DSC_2575.jpg"/>
          <p:cNvPicPr>
            <a:picLocks noChangeAspect="1" noChangeArrowheads="1"/>
          </p:cNvPicPr>
          <p:nvPr/>
        </p:nvPicPr>
        <p:blipFill>
          <a:blip r:embed="rId11" cstate="print"/>
          <a:srcRect b="6740"/>
          <a:stretch>
            <a:fillRect/>
          </a:stretch>
        </p:blipFill>
        <p:spPr bwMode="auto">
          <a:xfrm>
            <a:off x="8832304" y="404665"/>
            <a:ext cx="1512168" cy="1008113"/>
          </a:xfrm>
          <a:prstGeom prst="rect">
            <a:avLst/>
          </a:prstGeom>
          <a:noFill/>
        </p:spPr>
      </p:pic>
      <p:pic>
        <p:nvPicPr>
          <p:cNvPr id="10250" name="Picture 10" descr="D:\АССОЦИАЦИЯ\РАБОТА АССОЦИАЦИИ 2018\ОТКРЫТИЕ 2018\2\DSC_2590.jpg"/>
          <p:cNvPicPr>
            <a:picLocks noChangeAspect="1" noChangeArrowheads="1"/>
          </p:cNvPicPr>
          <p:nvPr/>
        </p:nvPicPr>
        <p:blipFill>
          <a:blip r:embed="rId12" cstate="print"/>
          <a:srcRect r="16659"/>
          <a:stretch>
            <a:fillRect/>
          </a:stretch>
        </p:blipFill>
        <p:spPr bwMode="auto">
          <a:xfrm>
            <a:off x="8832306" y="4221088"/>
            <a:ext cx="1512167" cy="1296144"/>
          </a:xfrm>
          <a:prstGeom prst="rect">
            <a:avLst/>
          </a:prstGeom>
          <a:noFill/>
        </p:spPr>
      </p:pic>
      <p:pic>
        <p:nvPicPr>
          <p:cNvPr id="10251" name="Picture 11" descr="C:\Users\user\Desktop\IMG_20180213_195906_612.jpg"/>
          <p:cNvPicPr>
            <a:picLocks noChangeAspect="1" noChangeArrowheads="1"/>
          </p:cNvPicPr>
          <p:nvPr/>
        </p:nvPicPr>
        <p:blipFill>
          <a:blip r:embed="rId13" cstate="print">
            <a:lum bright="20000"/>
          </a:blip>
          <a:srcRect t="34053"/>
          <a:stretch>
            <a:fillRect/>
          </a:stretch>
        </p:blipFill>
        <p:spPr bwMode="auto">
          <a:xfrm>
            <a:off x="4007769" y="404664"/>
            <a:ext cx="2088231" cy="137713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8900527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504" y="-1"/>
            <a:ext cx="9036496" cy="6858001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007768" y="5589240"/>
            <a:ext cx="637220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Интерактивный этап в формате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«Профессиональное открытие»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Демонстрация инновационного оборудования</a:t>
            </a:r>
            <a:r>
              <a:rPr lang="ru-RU" sz="1400" dirty="0"/>
              <a:t> </a:t>
            </a: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«Строим по образцу «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Шатти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 (теневой конструктор)</a:t>
            </a:r>
          </a:p>
        </p:txBody>
      </p:sp>
      <p:pic>
        <p:nvPicPr>
          <p:cNvPr id="9218" name="Picture 2" descr="D:\АССОЦИАЦИЯ\РАБОТА АССОЦИАЦИИ 2018\ОТКРЫТИЕ 2018\Открытие 2018\IMG_2274.JPG"/>
          <p:cNvPicPr>
            <a:picLocks noChangeAspect="1" noChangeArrowheads="1"/>
          </p:cNvPicPr>
          <p:nvPr/>
        </p:nvPicPr>
        <p:blipFill>
          <a:blip r:embed="rId4" cstate="print"/>
          <a:srcRect l="15705" t="20613" r="24041" b="2823"/>
          <a:stretch>
            <a:fillRect/>
          </a:stretch>
        </p:blipFill>
        <p:spPr bwMode="auto">
          <a:xfrm>
            <a:off x="6960096" y="2708921"/>
            <a:ext cx="1440160" cy="1219985"/>
          </a:xfrm>
          <a:prstGeom prst="rect">
            <a:avLst/>
          </a:prstGeom>
          <a:noFill/>
        </p:spPr>
      </p:pic>
      <p:pic>
        <p:nvPicPr>
          <p:cNvPr id="9219" name="Picture 3" descr="D:\АССОЦИАЦИЯ\РАБОТА АССОЦИАЦИИ 2018\ОТКРЫТИЕ 2018\Открытие 2018\IMG_2271.JPG"/>
          <p:cNvPicPr>
            <a:picLocks noChangeAspect="1" noChangeArrowheads="1"/>
          </p:cNvPicPr>
          <p:nvPr/>
        </p:nvPicPr>
        <p:blipFill>
          <a:blip r:embed="rId5" cstate="print"/>
          <a:srcRect l="8349" t="42976" b="5702"/>
          <a:stretch>
            <a:fillRect/>
          </a:stretch>
        </p:blipFill>
        <p:spPr bwMode="auto">
          <a:xfrm>
            <a:off x="6960096" y="4005064"/>
            <a:ext cx="3384376" cy="1296144"/>
          </a:xfrm>
          <a:prstGeom prst="rect">
            <a:avLst/>
          </a:prstGeom>
          <a:noFill/>
        </p:spPr>
      </p:pic>
      <p:pic>
        <p:nvPicPr>
          <p:cNvPr id="9220" name="Picture 4" descr="D:\АССОЦИАЦИЯ\РАБОТА АССОЦИАЦИИ 2018\ОТКРЫТИЕ 2018\2\DSC_24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5760" y="332657"/>
            <a:ext cx="2880320" cy="192232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9221" name="Picture 5" descr="D:\АССОЦИАЦИЯ\РАБОТА АССОЦИАЦИИ 2018\ОТКРЫТИЕ 2018\2\DSC_25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60097" y="332656"/>
            <a:ext cx="3344692" cy="2232248"/>
          </a:xfrm>
          <a:prstGeom prst="rect">
            <a:avLst/>
          </a:prstGeom>
          <a:noFill/>
        </p:spPr>
      </p:pic>
      <p:pic>
        <p:nvPicPr>
          <p:cNvPr id="9222" name="Picture 6" descr="D:\АССОЦИАЦИЯ\РАБОТА АССОЦИАЦИИ 2018\ОТКРЫТИЕ 2018\2\DSC_25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35760" y="3356992"/>
            <a:ext cx="2913118" cy="1944216"/>
          </a:xfrm>
          <a:prstGeom prst="rect">
            <a:avLst/>
          </a:prstGeom>
          <a:noFill/>
        </p:spPr>
      </p:pic>
      <p:pic>
        <p:nvPicPr>
          <p:cNvPr id="9223" name="Picture 7" descr="D:\АССОЦИАЦИЯ\РАБОТА АССОЦИАЦИИ 2018\ОТКРЫТИЕ 2018\2\DSC_253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72264" y="2708920"/>
            <a:ext cx="1834186" cy="1224136"/>
          </a:xfrm>
          <a:prstGeom prst="rect">
            <a:avLst/>
          </a:prstGeom>
          <a:noFill/>
        </p:spPr>
      </p:pic>
      <p:pic>
        <p:nvPicPr>
          <p:cNvPr id="9225" name="Picture 9" descr="C:\Users\user\Desktop\IMG_20180703_204242_28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47929" y="2348880"/>
            <a:ext cx="1427955" cy="936104"/>
          </a:xfrm>
          <a:prstGeom prst="rect">
            <a:avLst/>
          </a:prstGeom>
          <a:noFill/>
        </p:spPr>
      </p:pic>
      <p:pic>
        <p:nvPicPr>
          <p:cNvPr id="9226" name="Picture 10" descr="C:\Users\user\Desktop\IMG_20180703_204242_28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35760" y="2348881"/>
            <a:ext cx="1427954" cy="9361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194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1200" y="0"/>
            <a:ext cx="8966800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079776" y="5805264"/>
            <a:ext cx="637220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Интерактивный этап в формате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«Профессиональное открытие»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Демонстрация инновационного оборудования </a:t>
            </a: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«Геометрическое зеркало»</a:t>
            </a:r>
          </a:p>
        </p:txBody>
      </p:sp>
      <p:pic>
        <p:nvPicPr>
          <p:cNvPr id="11266" name="Picture 2" descr="D:\АССОЦИАЦИЯ\РАБОТА АССОЦИАЦИИ 2018\ОТКРЫТИЕ 2018\Открытие 2018\IMG_23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6120" y="2708920"/>
            <a:ext cx="3132348" cy="2088232"/>
          </a:xfrm>
          <a:prstGeom prst="rect">
            <a:avLst/>
          </a:prstGeom>
          <a:noFill/>
        </p:spPr>
      </p:pic>
      <p:pic>
        <p:nvPicPr>
          <p:cNvPr id="11267" name="Picture 3" descr="D:\АССОЦИАЦИЯ\РАБОТА АССОЦИАЦИИ 2018\ОТКРЫТИЕ 2018\Открытие 2018\IMG_22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5920" y="4869160"/>
            <a:ext cx="1224136" cy="864096"/>
          </a:xfrm>
          <a:prstGeom prst="rect">
            <a:avLst/>
          </a:prstGeom>
          <a:noFill/>
        </p:spPr>
      </p:pic>
      <p:pic>
        <p:nvPicPr>
          <p:cNvPr id="11268" name="Picture 4" descr="D:\АССОЦИАЦИЯ\РАБОТА АССОЦИАЦИИ 2018\ОТКРЫТИЕ 2018\2\DSC_2494.jpg"/>
          <p:cNvPicPr>
            <a:picLocks noChangeAspect="1" noChangeArrowheads="1"/>
          </p:cNvPicPr>
          <p:nvPr/>
        </p:nvPicPr>
        <p:blipFill>
          <a:blip r:embed="rId6" cstate="print"/>
          <a:srcRect t="9365"/>
          <a:stretch>
            <a:fillRect/>
          </a:stretch>
        </p:blipFill>
        <p:spPr bwMode="auto">
          <a:xfrm>
            <a:off x="6600056" y="332657"/>
            <a:ext cx="3744416" cy="2264997"/>
          </a:xfrm>
          <a:prstGeom prst="rect">
            <a:avLst/>
          </a:prstGeom>
          <a:noFill/>
        </p:spPr>
      </p:pic>
      <p:pic>
        <p:nvPicPr>
          <p:cNvPr id="11269" name="Picture 5" descr="D:\АССОЦИАЦИЯ\РАБОТА АССОЦИАЦИИ 2018\ОТКРЫТИЕ 2018\2\DSC_25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7768" y="2708921"/>
            <a:ext cx="3096344" cy="2066501"/>
          </a:xfrm>
          <a:prstGeom prst="rect">
            <a:avLst/>
          </a:prstGeom>
          <a:noFill/>
        </p:spPr>
      </p:pic>
      <p:pic>
        <p:nvPicPr>
          <p:cNvPr id="11270" name="Picture 6" descr="D:\АССОЦИАЦИЯ\РАБОТА АССОЦИАЦИИ 2018\ОТКРЫТИЕ 2018\2\DSC_2503.jpg"/>
          <p:cNvPicPr>
            <a:picLocks noChangeAspect="1" noChangeArrowheads="1"/>
          </p:cNvPicPr>
          <p:nvPr/>
        </p:nvPicPr>
        <p:blipFill>
          <a:blip r:embed="rId8" cstate="print"/>
          <a:srcRect r="12697"/>
          <a:stretch>
            <a:fillRect/>
          </a:stretch>
        </p:blipFill>
        <p:spPr bwMode="auto">
          <a:xfrm>
            <a:off x="9192345" y="4869161"/>
            <a:ext cx="1152128" cy="864097"/>
          </a:xfrm>
          <a:prstGeom prst="rect">
            <a:avLst/>
          </a:prstGeom>
          <a:noFill/>
        </p:spPr>
      </p:pic>
      <p:pic>
        <p:nvPicPr>
          <p:cNvPr id="11271" name="Picture 7" descr="D:\АССОЦИАЦИЯ\РАБОТА АССОЦИАЦИИ 2018\ОТКРЫТИЕ 2018\2\DSC_2506.jpg"/>
          <p:cNvPicPr>
            <a:picLocks noChangeAspect="1" noChangeArrowheads="1"/>
          </p:cNvPicPr>
          <p:nvPr/>
        </p:nvPicPr>
        <p:blipFill>
          <a:blip r:embed="rId9" cstate="print"/>
          <a:srcRect r="15694" b="12548"/>
          <a:stretch>
            <a:fillRect/>
          </a:stretch>
        </p:blipFill>
        <p:spPr bwMode="auto">
          <a:xfrm>
            <a:off x="6672064" y="4869160"/>
            <a:ext cx="1248140" cy="864096"/>
          </a:xfrm>
          <a:prstGeom prst="rect">
            <a:avLst/>
          </a:prstGeom>
          <a:noFill/>
        </p:spPr>
      </p:pic>
      <p:pic>
        <p:nvPicPr>
          <p:cNvPr id="11272" name="Picture 8" descr="D:\АССОЦИАЦИЯ\РАБОТА АССОЦИАЦИИ 2018\ОТКРЫТИЕ 2018\2\DSC_251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7768" y="4869160"/>
            <a:ext cx="1294720" cy="864096"/>
          </a:xfrm>
          <a:prstGeom prst="rect">
            <a:avLst/>
          </a:prstGeom>
          <a:noFill/>
        </p:spPr>
      </p:pic>
      <p:pic>
        <p:nvPicPr>
          <p:cNvPr id="11273" name="Picture 9" descr="C:\Users\user\Desktop\IMG_20180306_185852_070.jpg"/>
          <p:cNvPicPr>
            <a:picLocks noChangeAspect="1" noChangeArrowheads="1"/>
          </p:cNvPicPr>
          <p:nvPr/>
        </p:nvPicPr>
        <p:blipFill>
          <a:blip r:embed="rId11" cstate="print"/>
          <a:srcRect b="20874"/>
          <a:stretch>
            <a:fillRect/>
          </a:stretch>
        </p:blipFill>
        <p:spPr bwMode="auto">
          <a:xfrm>
            <a:off x="8040217" y="4869160"/>
            <a:ext cx="1092055" cy="864096"/>
          </a:xfrm>
          <a:prstGeom prst="rect">
            <a:avLst/>
          </a:prstGeom>
          <a:noFill/>
        </p:spPr>
      </p:pic>
      <p:pic>
        <p:nvPicPr>
          <p:cNvPr id="11274" name="Picture 10" descr="C:\Users\user\Desktop\IMG_20180306_190653_29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7768" y="332656"/>
            <a:ext cx="2520280" cy="223224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688875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513" y="0"/>
            <a:ext cx="8965269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007768" y="5589240"/>
            <a:ext cx="6372200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Интерактивный этап в формате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«Профессиональное открытие»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Демонстрация инновационного оборудования</a:t>
            </a: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«Мягкий конструктор </a:t>
            </a:r>
            <a:r>
              <a:rPr lang="en-US" sz="14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Waveplay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  <p:pic>
        <p:nvPicPr>
          <p:cNvPr id="5122" name="Picture 2" descr="D:\АССОЦИАЦИЯ\РАБОТА АССОЦИАЦИИ 2018\ОТКРЫТИЕ 2018\Открытие 2018\IMG_2469.JPG"/>
          <p:cNvPicPr>
            <a:picLocks noChangeAspect="1" noChangeArrowheads="1"/>
          </p:cNvPicPr>
          <p:nvPr/>
        </p:nvPicPr>
        <p:blipFill>
          <a:blip r:embed="rId4" cstate="print"/>
          <a:srcRect l="12280" t="24559" r="9950"/>
          <a:stretch>
            <a:fillRect/>
          </a:stretch>
        </p:blipFill>
        <p:spPr bwMode="auto">
          <a:xfrm>
            <a:off x="8112224" y="2060848"/>
            <a:ext cx="2232248" cy="1513118"/>
          </a:xfrm>
          <a:prstGeom prst="rect">
            <a:avLst/>
          </a:prstGeom>
          <a:noFill/>
        </p:spPr>
      </p:pic>
      <p:pic>
        <p:nvPicPr>
          <p:cNvPr id="5124" name="Picture 4" descr="D:\АССОЦИАЦИЯ\РАБОТА АССОЦИАЦИИ 2018\ОТКРЫТИЕ 2018\Открытие 2018\IMG_2276.JPG"/>
          <p:cNvPicPr>
            <a:picLocks noChangeAspect="1" noChangeArrowheads="1"/>
          </p:cNvPicPr>
          <p:nvPr/>
        </p:nvPicPr>
        <p:blipFill>
          <a:blip r:embed="rId5" cstate="print"/>
          <a:srcRect l="15256" t="17500"/>
          <a:stretch>
            <a:fillRect/>
          </a:stretch>
        </p:blipFill>
        <p:spPr bwMode="auto">
          <a:xfrm>
            <a:off x="8112224" y="3645024"/>
            <a:ext cx="2232248" cy="1518538"/>
          </a:xfrm>
          <a:prstGeom prst="rect">
            <a:avLst/>
          </a:prstGeom>
          <a:noFill/>
        </p:spPr>
      </p:pic>
      <p:pic>
        <p:nvPicPr>
          <p:cNvPr id="5125" name="Picture 5" descr="D:\АССОЦИАЦИЯ\РАБОТА АССОЦИАЦИИ 2018\ОТКРЫТИЕ 2018\Открытие 2018\IMG_2280.JPG"/>
          <p:cNvPicPr>
            <a:picLocks noChangeAspect="1" noChangeArrowheads="1"/>
          </p:cNvPicPr>
          <p:nvPr/>
        </p:nvPicPr>
        <p:blipFill>
          <a:blip r:embed="rId6" cstate="print"/>
          <a:srcRect l="15519" t="13967" r="2232"/>
          <a:stretch>
            <a:fillRect/>
          </a:stretch>
        </p:blipFill>
        <p:spPr bwMode="auto">
          <a:xfrm>
            <a:off x="8112224" y="332657"/>
            <a:ext cx="2232248" cy="1631587"/>
          </a:xfrm>
          <a:prstGeom prst="rect">
            <a:avLst/>
          </a:prstGeom>
          <a:noFill/>
        </p:spPr>
      </p:pic>
      <p:pic>
        <p:nvPicPr>
          <p:cNvPr id="5126" name="Picture 6" descr="D:\АССОЦИАЦИЯ\РАБОТА АССОЦИАЦИИ 2018\ОТКРЫТИЕ 2018\Открытие 2018\IMG_228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5874804" y="769877"/>
            <a:ext cx="2623318" cy="1748879"/>
          </a:xfrm>
          <a:prstGeom prst="rect">
            <a:avLst/>
          </a:prstGeom>
          <a:noFill/>
        </p:spPr>
      </p:pic>
      <p:pic>
        <p:nvPicPr>
          <p:cNvPr id="5127" name="Picture 7" descr="D:\АССОЦИАЦИЯ\РАБОТА АССОЦИАЦИИ 2018\ОТКРЫТИЕ 2018\2\DSC_2645.jpg"/>
          <p:cNvPicPr>
            <a:picLocks noChangeAspect="1" noChangeArrowheads="1"/>
          </p:cNvPicPr>
          <p:nvPr/>
        </p:nvPicPr>
        <p:blipFill>
          <a:blip r:embed="rId8" cstate="print"/>
          <a:srcRect l="12163" r="10803" b="14951"/>
          <a:stretch>
            <a:fillRect/>
          </a:stretch>
        </p:blipFill>
        <p:spPr bwMode="auto">
          <a:xfrm>
            <a:off x="4007768" y="3429000"/>
            <a:ext cx="2232248" cy="1644814"/>
          </a:xfrm>
          <a:prstGeom prst="rect">
            <a:avLst/>
          </a:prstGeom>
          <a:noFill/>
        </p:spPr>
      </p:pic>
      <p:pic>
        <p:nvPicPr>
          <p:cNvPr id="5128" name="Picture 8" descr="D:\АССОЦИАЦИЯ\РАБОТА АССОЦИАЦИИ 2018\ОТКРЫТИЕ 2018\2\DSC_2673.jpg"/>
          <p:cNvPicPr>
            <a:picLocks noChangeAspect="1" noChangeArrowheads="1"/>
          </p:cNvPicPr>
          <p:nvPr/>
        </p:nvPicPr>
        <p:blipFill>
          <a:blip r:embed="rId9" cstate="print"/>
          <a:srcRect l="30493" t="12383" r="19634" b="933"/>
          <a:stretch>
            <a:fillRect/>
          </a:stretch>
        </p:blipFill>
        <p:spPr bwMode="auto">
          <a:xfrm>
            <a:off x="6312024" y="2996952"/>
            <a:ext cx="1728192" cy="2088232"/>
          </a:xfrm>
          <a:prstGeom prst="rect">
            <a:avLst/>
          </a:prstGeom>
          <a:noFill/>
        </p:spPr>
      </p:pic>
      <p:pic>
        <p:nvPicPr>
          <p:cNvPr id="5129" name="Picture 9" descr="C:\Users\user\Desktop\IMG_20180312_191821_66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59897" y="2420888"/>
            <a:ext cx="1053117" cy="936104"/>
          </a:xfrm>
          <a:prstGeom prst="rect">
            <a:avLst/>
          </a:prstGeom>
          <a:noFill/>
        </p:spPr>
      </p:pic>
      <p:pic>
        <p:nvPicPr>
          <p:cNvPr id="5130" name="Picture 10" descr="C:\Users\user\Desktop\IMG_20180312_191821_66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4007769" y="2420888"/>
            <a:ext cx="1054215" cy="936104"/>
          </a:xfrm>
          <a:prstGeom prst="rect">
            <a:avLst/>
          </a:prstGeom>
          <a:noFill/>
        </p:spPr>
      </p:pic>
      <p:pic>
        <p:nvPicPr>
          <p:cNvPr id="5131" name="Picture 11" descr="C:\Users\user\Desktop\IMG_20180312_191821_658.jpg"/>
          <p:cNvPicPr>
            <a:picLocks noChangeAspect="1" noChangeArrowheads="1"/>
          </p:cNvPicPr>
          <p:nvPr/>
        </p:nvPicPr>
        <p:blipFill>
          <a:blip r:embed="rId1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007768" y="332656"/>
            <a:ext cx="2232248" cy="19845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8954525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504" y="0"/>
            <a:ext cx="9036496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295800" y="5733256"/>
            <a:ext cx="637220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Интерактивный этап в формате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«Профессиональное открытие»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Демонстрация инновационного оборудования </a:t>
            </a: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«Сфера-мяч ажурная»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АССОЦИАЦИЯ\РАБОТА АССОЦИАЦИИ 2018\ОТКРЫТИЕ 2018\Открытие 2018\IMG_2255.JPG"/>
          <p:cNvPicPr>
            <a:picLocks noChangeAspect="1" noChangeArrowheads="1"/>
          </p:cNvPicPr>
          <p:nvPr/>
        </p:nvPicPr>
        <p:blipFill>
          <a:blip r:embed="rId4" cstate="print"/>
          <a:srcRect l="17014" t="33769"/>
          <a:stretch>
            <a:fillRect/>
          </a:stretch>
        </p:blipFill>
        <p:spPr bwMode="auto">
          <a:xfrm>
            <a:off x="6681674" y="332656"/>
            <a:ext cx="3590790" cy="1872208"/>
          </a:xfrm>
          <a:prstGeom prst="rect">
            <a:avLst/>
          </a:prstGeom>
          <a:noFill/>
        </p:spPr>
      </p:pic>
      <p:pic>
        <p:nvPicPr>
          <p:cNvPr id="8195" name="Picture 3" descr="D:\АССОЦИАЦИЯ\РАБОТА АССОЦИАЦИИ 2018\ОТКРЫТИЕ 2018\Открытие 2018\IMG_2257.JPG"/>
          <p:cNvPicPr>
            <a:picLocks noChangeAspect="1" noChangeArrowheads="1"/>
          </p:cNvPicPr>
          <p:nvPr/>
        </p:nvPicPr>
        <p:blipFill>
          <a:blip r:embed="rId5" cstate="print"/>
          <a:srcRect l="7292" r="19799"/>
          <a:stretch>
            <a:fillRect/>
          </a:stretch>
        </p:blipFill>
        <p:spPr bwMode="auto">
          <a:xfrm>
            <a:off x="6168008" y="3645024"/>
            <a:ext cx="1872208" cy="1711882"/>
          </a:xfrm>
          <a:prstGeom prst="rect">
            <a:avLst/>
          </a:prstGeom>
          <a:noFill/>
        </p:spPr>
      </p:pic>
      <p:pic>
        <p:nvPicPr>
          <p:cNvPr id="8196" name="Picture 4" descr="D:\АССОЦИАЦИЯ\РАБОТА АССОЦИАЦИИ 2018\ОТКРЫТИЕ 2018\Открытие 2018\IMG_2263.JPG"/>
          <p:cNvPicPr>
            <a:picLocks noChangeAspect="1" noChangeArrowheads="1"/>
          </p:cNvPicPr>
          <p:nvPr/>
        </p:nvPicPr>
        <p:blipFill>
          <a:blip r:embed="rId6" cstate="print"/>
          <a:srcRect t="27682"/>
          <a:stretch>
            <a:fillRect/>
          </a:stretch>
        </p:blipFill>
        <p:spPr bwMode="auto">
          <a:xfrm>
            <a:off x="3935760" y="2276872"/>
            <a:ext cx="2592288" cy="1249796"/>
          </a:xfrm>
          <a:prstGeom prst="rect">
            <a:avLst/>
          </a:prstGeom>
          <a:noFill/>
        </p:spPr>
      </p:pic>
      <p:pic>
        <p:nvPicPr>
          <p:cNvPr id="8197" name="Picture 5" descr="D:\АССОЦИАЦИЯ\РАБОТА АССОЦИАЦИИ 2018\ОТКРЫТИЕ 2018\2\DSC_2452.jpg"/>
          <p:cNvPicPr>
            <a:picLocks noChangeAspect="1" noChangeArrowheads="1"/>
          </p:cNvPicPr>
          <p:nvPr/>
        </p:nvPicPr>
        <p:blipFill>
          <a:blip r:embed="rId7" cstate="print"/>
          <a:srcRect r="13937" b="10449"/>
          <a:stretch>
            <a:fillRect/>
          </a:stretch>
        </p:blipFill>
        <p:spPr bwMode="auto">
          <a:xfrm>
            <a:off x="3935760" y="332656"/>
            <a:ext cx="2592288" cy="18002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8198" name="Picture 6" descr="D:\АССОЦИАЦИЯ\РАБОТА АССОЦИАЦИИ 2018\ОТКРЫТИЕ 2018\2\DSC_2457.jpg"/>
          <p:cNvPicPr>
            <a:picLocks noChangeAspect="1" noChangeArrowheads="1"/>
          </p:cNvPicPr>
          <p:nvPr/>
        </p:nvPicPr>
        <p:blipFill>
          <a:blip r:embed="rId8" cstate="print"/>
          <a:srcRect l="19023" t="5883"/>
          <a:stretch>
            <a:fillRect/>
          </a:stretch>
        </p:blipFill>
        <p:spPr bwMode="auto">
          <a:xfrm>
            <a:off x="8616280" y="2276873"/>
            <a:ext cx="1656184" cy="1284703"/>
          </a:xfrm>
          <a:prstGeom prst="rect">
            <a:avLst/>
          </a:prstGeom>
          <a:noFill/>
        </p:spPr>
      </p:pic>
      <p:pic>
        <p:nvPicPr>
          <p:cNvPr id="8199" name="Picture 7" descr="D:\АССОЦИАЦИЯ\РАБОТА АССОЦИАЦИИ 2018\ОТКРЫТИЕ 2018\2\DSC_2471.jpg"/>
          <p:cNvPicPr>
            <a:picLocks noChangeAspect="1" noChangeArrowheads="1"/>
          </p:cNvPicPr>
          <p:nvPr/>
        </p:nvPicPr>
        <p:blipFill>
          <a:blip r:embed="rId9" cstate="print"/>
          <a:srcRect l="14286"/>
          <a:stretch>
            <a:fillRect/>
          </a:stretch>
        </p:blipFill>
        <p:spPr bwMode="auto">
          <a:xfrm>
            <a:off x="3935760" y="3645025"/>
            <a:ext cx="2160240" cy="1682035"/>
          </a:xfrm>
          <a:prstGeom prst="rect">
            <a:avLst/>
          </a:prstGeom>
          <a:noFill/>
        </p:spPr>
      </p:pic>
      <p:pic>
        <p:nvPicPr>
          <p:cNvPr id="8200" name="Picture 8" descr="D:\АССОЦИАЦИЯ\РАБОТА АССОЦИАЦИИ 2018\ОТКРЫТИЕ 2018\2\DSC_2478.jpg"/>
          <p:cNvPicPr>
            <a:picLocks noChangeAspect="1" noChangeArrowheads="1"/>
          </p:cNvPicPr>
          <p:nvPr/>
        </p:nvPicPr>
        <p:blipFill>
          <a:blip r:embed="rId10" cstate="print"/>
          <a:srcRect l="9156" t="18560" r="14548" b="3972"/>
          <a:stretch>
            <a:fillRect/>
          </a:stretch>
        </p:blipFill>
        <p:spPr bwMode="auto">
          <a:xfrm>
            <a:off x="6672064" y="2276873"/>
            <a:ext cx="1872208" cy="1268697"/>
          </a:xfrm>
          <a:prstGeom prst="rect">
            <a:avLst/>
          </a:prstGeom>
          <a:noFill/>
        </p:spPr>
      </p:pic>
      <p:pic>
        <p:nvPicPr>
          <p:cNvPr id="8201" name="Picture 9" descr="D:\АССОЦИАЦИЯ\РАБОТА АССОЦИАЦИИ 2018\ОТКРЫТИЕ 2018\2\DSC_2490.jpg"/>
          <p:cNvPicPr>
            <a:picLocks noChangeAspect="1" noChangeArrowheads="1"/>
          </p:cNvPicPr>
          <p:nvPr/>
        </p:nvPicPr>
        <p:blipFill>
          <a:blip r:embed="rId11" cstate="print"/>
          <a:srcRect t="4257" r="6249"/>
          <a:stretch>
            <a:fillRect/>
          </a:stretch>
        </p:blipFill>
        <p:spPr bwMode="auto">
          <a:xfrm>
            <a:off x="8112224" y="3645024"/>
            <a:ext cx="2232248" cy="16196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76757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504" y="0"/>
            <a:ext cx="9036496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3935760" y="5661248"/>
            <a:ext cx="637220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Интерактивный этап в формате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«Профессиональное открытие»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Демонстрация инновационного оборудования</a:t>
            </a:r>
            <a:r>
              <a:rPr lang="ru-RU" sz="1400" dirty="0"/>
              <a:t> </a:t>
            </a: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«Радужные камешки» </a:t>
            </a:r>
          </a:p>
        </p:txBody>
      </p:sp>
      <p:pic>
        <p:nvPicPr>
          <p:cNvPr id="4099" name="Picture 3" descr="D:\АССОЦИАЦИЯ\РАБОТА АССОЦИАЦИИ 2018\ОТКРЫТИЕ 2018\Открытие 2018\IMG_2264.JPG"/>
          <p:cNvPicPr>
            <a:picLocks noChangeAspect="1" noChangeArrowheads="1"/>
          </p:cNvPicPr>
          <p:nvPr/>
        </p:nvPicPr>
        <p:blipFill>
          <a:blip r:embed="rId4" cstate="print"/>
          <a:srcRect l="28607" t="18773"/>
          <a:stretch>
            <a:fillRect/>
          </a:stretch>
        </p:blipFill>
        <p:spPr bwMode="auto">
          <a:xfrm>
            <a:off x="6415595" y="332657"/>
            <a:ext cx="3892365" cy="2952327"/>
          </a:xfrm>
          <a:prstGeom prst="rect">
            <a:avLst/>
          </a:prstGeom>
          <a:noFill/>
        </p:spPr>
      </p:pic>
      <p:pic>
        <p:nvPicPr>
          <p:cNvPr id="4101" name="Picture 5" descr="D:\АССОЦИАЦИЯ\РАБОТА АССОЦИАЦИИ 2018\ОТКРЫТИЕ 2018\Открытие 2018\IMG_2267.JPG"/>
          <p:cNvPicPr>
            <a:picLocks noChangeAspect="1" noChangeArrowheads="1"/>
          </p:cNvPicPr>
          <p:nvPr/>
        </p:nvPicPr>
        <p:blipFill>
          <a:blip r:embed="rId5" cstate="print"/>
          <a:srcRect l="20203" t="13083" r="23921"/>
          <a:stretch>
            <a:fillRect/>
          </a:stretch>
        </p:blipFill>
        <p:spPr bwMode="auto">
          <a:xfrm>
            <a:off x="6456040" y="3356992"/>
            <a:ext cx="2016224" cy="2160240"/>
          </a:xfrm>
          <a:prstGeom prst="rect">
            <a:avLst/>
          </a:prstGeom>
          <a:noFill/>
        </p:spPr>
      </p:pic>
      <p:pic>
        <p:nvPicPr>
          <p:cNvPr id="4103" name="Picture 7" descr="D:\АССОЦИАЦИЯ\РАБОТА АССОЦИАЦИИ 2018\ОТКРЫТИЕ 2018\2\DSC_2629.jpg"/>
          <p:cNvPicPr>
            <a:picLocks noChangeAspect="1" noChangeArrowheads="1"/>
          </p:cNvPicPr>
          <p:nvPr/>
        </p:nvPicPr>
        <p:blipFill>
          <a:blip r:embed="rId6" cstate="print"/>
          <a:srcRect l="20975" r="7712" b="5718"/>
          <a:stretch>
            <a:fillRect/>
          </a:stretch>
        </p:blipFill>
        <p:spPr bwMode="auto">
          <a:xfrm>
            <a:off x="5231905" y="2780928"/>
            <a:ext cx="1142527" cy="1008112"/>
          </a:xfrm>
          <a:prstGeom prst="rect">
            <a:avLst/>
          </a:prstGeom>
          <a:noFill/>
        </p:spPr>
      </p:pic>
      <p:pic>
        <p:nvPicPr>
          <p:cNvPr id="4105" name="Picture 9" descr="D:\АССОЦИАЦИЯ\РАБОТА АССОЦИАЦИИ 2018\ОТКРЫТИЕ 2018\2\DSC_2633.jpg"/>
          <p:cNvPicPr>
            <a:picLocks noChangeAspect="1" noChangeArrowheads="1"/>
          </p:cNvPicPr>
          <p:nvPr/>
        </p:nvPicPr>
        <p:blipFill>
          <a:blip r:embed="rId7" cstate="print"/>
          <a:srcRect l="9787" t="369" r="33515" b="7881"/>
          <a:stretch>
            <a:fillRect/>
          </a:stretch>
        </p:blipFill>
        <p:spPr bwMode="auto">
          <a:xfrm>
            <a:off x="8544272" y="3356992"/>
            <a:ext cx="1800200" cy="2160240"/>
          </a:xfrm>
          <a:prstGeom prst="rect">
            <a:avLst/>
          </a:prstGeom>
          <a:noFill/>
        </p:spPr>
      </p:pic>
      <p:pic>
        <p:nvPicPr>
          <p:cNvPr id="4106" name="Picture 10" descr="D:\АССОЦИАЦИЯ\РАБОТА АССОЦИАЦИИ 2018\ОТКРЫТИЕ 2018\2\DSC_2635.jpg"/>
          <p:cNvPicPr>
            <a:picLocks noChangeAspect="1" noChangeArrowheads="1"/>
          </p:cNvPicPr>
          <p:nvPr/>
        </p:nvPicPr>
        <p:blipFill>
          <a:blip r:embed="rId8" cstate="print"/>
          <a:srcRect l="16291" r="4650" b="21891"/>
          <a:stretch>
            <a:fillRect/>
          </a:stretch>
        </p:blipFill>
        <p:spPr bwMode="auto">
          <a:xfrm>
            <a:off x="3935760" y="3861048"/>
            <a:ext cx="2448272" cy="1663272"/>
          </a:xfrm>
          <a:prstGeom prst="rect">
            <a:avLst/>
          </a:prstGeom>
          <a:noFill/>
        </p:spPr>
      </p:pic>
      <p:pic>
        <p:nvPicPr>
          <p:cNvPr id="4107" name="Picture 11" descr="C:\Users\user\Desktop\IMG_20180306_191418_565.jpg"/>
          <p:cNvPicPr>
            <a:picLocks noChangeAspect="1" noChangeArrowheads="1"/>
          </p:cNvPicPr>
          <p:nvPr/>
        </p:nvPicPr>
        <p:blipFill>
          <a:blip r:embed="rId9" cstate="print"/>
          <a:srcRect b="6250"/>
          <a:stretch>
            <a:fillRect/>
          </a:stretch>
        </p:blipFill>
        <p:spPr bwMode="auto">
          <a:xfrm>
            <a:off x="3935760" y="2780929"/>
            <a:ext cx="1080120" cy="1012613"/>
          </a:xfrm>
          <a:prstGeom prst="rect">
            <a:avLst/>
          </a:prstGeom>
          <a:noFill/>
        </p:spPr>
      </p:pic>
      <p:pic>
        <p:nvPicPr>
          <p:cNvPr id="4108" name="Picture 12" descr="C:\Users\user\Desktop\IMG_20180306_191418_56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35760" y="332656"/>
            <a:ext cx="2376264" cy="237626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8758766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513" y="0"/>
            <a:ext cx="8965269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3935760" y="5517232"/>
            <a:ext cx="637220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Интерактивный этап в формате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«Профессиональное открытие»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Демонстрация инновационного оборудования </a:t>
            </a: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Планшетный ПК «Мультимедийный игровой развивающий образовательный комплекс (МИР'ОК)»</a:t>
            </a:r>
          </a:p>
        </p:txBody>
      </p:sp>
      <p:pic>
        <p:nvPicPr>
          <p:cNvPr id="6" name="Picture 4" descr="D:\АССОЦИАЦИЯ\РАБОТА АССОЦИАЦИИ 2018\ОТКРЫТИЕ 2018\Открытие 2018\IMG_2465.JPG"/>
          <p:cNvPicPr>
            <a:picLocks noChangeAspect="1" noChangeArrowheads="1"/>
          </p:cNvPicPr>
          <p:nvPr/>
        </p:nvPicPr>
        <p:blipFill>
          <a:blip r:embed="rId4" cstate="print"/>
          <a:srcRect l="2414" t="14482" r="5867" b="9488"/>
          <a:stretch>
            <a:fillRect/>
          </a:stretch>
        </p:blipFill>
        <p:spPr bwMode="auto">
          <a:xfrm>
            <a:off x="4007769" y="332656"/>
            <a:ext cx="6264695" cy="3462069"/>
          </a:xfrm>
          <a:prstGeom prst="rect">
            <a:avLst/>
          </a:prstGeom>
          <a:noFill/>
        </p:spPr>
      </p:pic>
      <p:pic>
        <p:nvPicPr>
          <p:cNvPr id="9" name="Picture 3" descr="D:\АССОЦИАЦИЯ\РАБОТА АССОЦИАЦИИ 2018\ОТКРЫТИЕ 2018\Открытие 2018\IMG_24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933057"/>
            <a:ext cx="2160240" cy="1440159"/>
          </a:xfrm>
          <a:prstGeom prst="rect">
            <a:avLst/>
          </a:prstGeom>
          <a:noFill/>
        </p:spPr>
      </p:pic>
      <p:pic>
        <p:nvPicPr>
          <p:cNvPr id="14338" name="Picture 2" descr="D:\АССОЦИАЦИЯ\РАБОТА АССОЦИАЦИИ 2018\ОТКРЫТИЕ 2018\2\DSC_2613.jpg"/>
          <p:cNvPicPr>
            <a:picLocks noChangeAspect="1" noChangeArrowheads="1"/>
          </p:cNvPicPr>
          <p:nvPr/>
        </p:nvPicPr>
        <p:blipFill>
          <a:blip r:embed="rId6" cstate="print"/>
          <a:srcRect l="3571" r="7143"/>
          <a:stretch>
            <a:fillRect/>
          </a:stretch>
        </p:blipFill>
        <p:spPr bwMode="auto">
          <a:xfrm>
            <a:off x="4007768" y="3933056"/>
            <a:ext cx="1944216" cy="1453278"/>
          </a:xfrm>
          <a:prstGeom prst="rect">
            <a:avLst/>
          </a:prstGeom>
          <a:noFill/>
        </p:spPr>
      </p:pic>
      <p:pic>
        <p:nvPicPr>
          <p:cNvPr id="14339" name="Picture 3" descr="D:\АССОЦИАЦИЯ\РАБОТА АССОЦИАЦИИ 2018\ОТКРЫТИЕ 2018\2\DSC_2618.jpg"/>
          <p:cNvPicPr>
            <a:picLocks noChangeAspect="1" noChangeArrowheads="1"/>
          </p:cNvPicPr>
          <p:nvPr/>
        </p:nvPicPr>
        <p:blipFill>
          <a:blip r:embed="rId7" cstate="print"/>
          <a:srcRect l="8780" t="19734" r="29780" b="12075"/>
          <a:stretch>
            <a:fillRect/>
          </a:stretch>
        </p:blipFill>
        <p:spPr bwMode="auto">
          <a:xfrm>
            <a:off x="8328248" y="3933056"/>
            <a:ext cx="1944216" cy="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73374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504" y="0"/>
            <a:ext cx="9036496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3863752" y="5445224"/>
            <a:ext cx="6372200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Интерактивный этап в формате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«Профессиональное открытие»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Демонстрация инновационного оборудования </a:t>
            </a:r>
          </a:p>
          <a:p>
            <a:pPr algn="ctr"/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STEM-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набор «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Робомышь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3314" name="Picture 2" descr="D:\АССОЦИАЦИЯ\РАБОТА АССОЦИАЦИИ 2018\ОТКРЫТИЕ 2018\2\DSC_2444.jpg"/>
          <p:cNvPicPr>
            <a:picLocks noChangeAspect="1" noChangeArrowheads="1"/>
          </p:cNvPicPr>
          <p:nvPr/>
        </p:nvPicPr>
        <p:blipFill>
          <a:blip r:embed="rId4" cstate="print"/>
          <a:srcRect r="6854" b="-3157"/>
          <a:stretch>
            <a:fillRect/>
          </a:stretch>
        </p:blipFill>
        <p:spPr bwMode="auto">
          <a:xfrm>
            <a:off x="3935761" y="2348880"/>
            <a:ext cx="1851029" cy="1368152"/>
          </a:xfrm>
          <a:prstGeom prst="rect">
            <a:avLst/>
          </a:prstGeom>
          <a:noFill/>
        </p:spPr>
      </p:pic>
      <p:pic>
        <p:nvPicPr>
          <p:cNvPr id="13315" name="Picture 3" descr="D:\АССОЦИАЦИЯ\РАБОТА АССОЦИАЦИИ 2018\ОТКРЫТИЕ 2018\2\DSC_2678.jpg"/>
          <p:cNvPicPr>
            <a:picLocks noChangeAspect="1" noChangeArrowheads="1"/>
          </p:cNvPicPr>
          <p:nvPr/>
        </p:nvPicPr>
        <p:blipFill>
          <a:blip r:embed="rId5" cstate="print"/>
          <a:srcRect l="15799" t="2367" r="2046" b="2943"/>
          <a:stretch>
            <a:fillRect/>
          </a:stretch>
        </p:blipFill>
        <p:spPr bwMode="auto">
          <a:xfrm>
            <a:off x="5879976" y="332656"/>
            <a:ext cx="4320480" cy="3323446"/>
          </a:xfrm>
          <a:prstGeom prst="rect">
            <a:avLst/>
          </a:prstGeom>
          <a:noFill/>
        </p:spPr>
      </p:pic>
      <p:pic>
        <p:nvPicPr>
          <p:cNvPr id="13316" name="Picture 4" descr="D:\АССОЦИАЦИЯ\РАБОТА АССОЦИАЦИИ 2018\ОТКРЫТИЕ 2018\2\DSC_2684.jpg"/>
          <p:cNvPicPr>
            <a:picLocks noChangeAspect="1" noChangeArrowheads="1"/>
          </p:cNvPicPr>
          <p:nvPr/>
        </p:nvPicPr>
        <p:blipFill>
          <a:blip r:embed="rId6" cstate="print"/>
          <a:srcRect r="5159"/>
          <a:stretch>
            <a:fillRect/>
          </a:stretch>
        </p:blipFill>
        <p:spPr bwMode="auto">
          <a:xfrm>
            <a:off x="5951984" y="3861048"/>
            <a:ext cx="2016224" cy="1368152"/>
          </a:xfrm>
          <a:prstGeom prst="rect">
            <a:avLst/>
          </a:prstGeom>
          <a:noFill/>
        </p:spPr>
      </p:pic>
      <p:pic>
        <p:nvPicPr>
          <p:cNvPr id="13317" name="Picture 5" descr="D:\АССОЦИАЦИЯ\РАБОТА АССОЦИАЦИИ 2018\ОТКРЫТИЕ 2018\2\DSC_2692.jpg"/>
          <p:cNvPicPr>
            <a:picLocks noChangeAspect="1" noChangeArrowheads="1"/>
          </p:cNvPicPr>
          <p:nvPr/>
        </p:nvPicPr>
        <p:blipFill>
          <a:blip r:embed="rId7" cstate="print"/>
          <a:srcRect t="20478" r="13408"/>
          <a:stretch>
            <a:fillRect/>
          </a:stretch>
        </p:blipFill>
        <p:spPr bwMode="auto">
          <a:xfrm>
            <a:off x="8040216" y="3861048"/>
            <a:ext cx="2232248" cy="1368152"/>
          </a:xfrm>
          <a:prstGeom prst="rect">
            <a:avLst/>
          </a:prstGeom>
          <a:noFill/>
        </p:spPr>
      </p:pic>
      <p:pic>
        <p:nvPicPr>
          <p:cNvPr id="13318" name="Picture 6" descr="D:\АССОЦИАЦИЯ\РАБОТА АССОЦИАЦИИ 2018\ОТКРЫТИЕ 2018\2\DSC_2701.jpg"/>
          <p:cNvPicPr>
            <a:picLocks noChangeAspect="1" noChangeArrowheads="1"/>
          </p:cNvPicPr>
          <p:nvPr/>
        </p:nvPicPr>
        <p:blipFill>
          <a:blip r:embed="rId8" cstate="print"/>
          <a:srcRect r="3571"/>
          <a:stretch>
            <a:fillRect/>
          </a:stretch>
        </p:blipFill>
        <p:spPr bwMode="auto">
          <a:xfrm>
            <a:off x="3935760" y="3861049"/>
            <a:ext cx="1944216" cy="1345627"/>
          </a:xfrm>
          <a:prstGeom prst="rect">
            <a:avLst/>
          </a:prstGeom>
          <a:noFill/>
        </p:spPr>
      </p:pic>
      <p:pic>
        <p:nvPicPr>
          <p:cNvPr id="13319" name="Picture 7" descr="C:\Users\user\Desktop\IMG_20180306_192011_388.jpg"/>
          <p:cNvPicPr>
            <a:picLocks noChangeAspect="1" noChangeArrowheads="1"/>
          </p:cNvPicPr>
          <p:nvPr/>
        </p:nvPicPr>
        <p:blipFill>
          <a:blip r:embed="rId9" cstate="print">
            <a:lum bright="20000"/>
          </a:blip>
          <a:srcRect/>
          <a:stretch>
            <a:fillRect/>
          </a:stretch>
        </p:blipFill>
        <p:spPr bwMode="auto">
          <a:xfrm>
            <a:off x="3935760" y="332656"/>
            <a:ext cx="1800200" cy="18002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372866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504" y="0"/>
            <a:ext cx="9036496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35760" y="1556793"/>
            <a:ext cx="63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Победитель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Федичкина Ольга Николаевна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ее наставник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Безыкорнова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Любовь Александровна,  Муниципальное бюджетное дошкольного образовательное учреждение общеразвивающего вида «Детский сад №2 «Теремок», Коломенский г.о.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51784" y="332657"/>
            <a:ext cx="65162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Победитель и лауреаты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областного конкурса молодых педагогов и их наставников «ОТКРЫТИЕ»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номинации «Ассоциация педагогов дошкольных образовательных организаций Московской области» </a:t>
            </a:r>
          </a:p>
        </p:txBody>
      </p:sp>
      <p:pic>
        <p:nvPicPr>
          <p:cNvPr id="86019" name="Picture 3" descr="DSC_0133.JPG"/>
          <p:cNvPicPr>
            <a:picLocks noChangeAspect="1" noChangeArrowheads="1"/>
          </p:cNvPicPr>
          <p:nvPr/>
        </p:nvPicPr>
        <p:blipFill>
          <a:blip r:embed="rId4" cstate="print"/>
          <a:srcRect t="12116" r="13364"/>
          <a:stretch>
            <a:fillRect/>
          </a:stretch>
        </p:blipFill>
        <p:spPr bwMode="auto">
          <a:xfrm>
            <a:off x="4295800" y="2420889"/>
            <a:ext cx="5869160" cy="39572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46979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513" y="0"/>
            <a:ext cx="8965269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35760" y="404665"/>
            <a:ext cx="316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Лауреат 2 степени –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Гурьянова Ольга Александровна и ее наставник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Коробицына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Марина Николаевна, Муниципальное бюджетное дошкольное образовательное учреждение детский сад № 8 «Василек» комбинированного вида, г. Ногинск.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35760" y="3284985"/>
            <a:ext cx="3131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Лауреат 2 степени –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Полякова Мария Анатольевна и ее наставник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Голетиани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Елена Геннадьевна, Автономное дошкольное образовательное учреждение детский сад комбинированного вида №5 «Подсолнушек», г.о. Егорьевск </a:t>
            </a:r>
          </a:p>
        </p:txBody>
      </p:sp>
      <p:pic>
        <p:nvPicPr>
          <p:cNvPr id="91138" name="Picture 2" descr="D:\АССОЦИАЦИЯ\РАБОТА АССОЦИАЦИИ 2018\ОТКРЫТИЕ 2018\2\DSC_2908.jpg"/>
          <p:cNvPicPr>
            <a:picLocks noChangeAspect="1" noChangeArrowheads="1"/>
          </p:cNvPicPr>
          <p:nvPr/>
        </p:nvPicPr>
        <p:blipFill>
          <a:blip r:embed="rId4" cstate="print"/>
          <a:srcRect r="24225"/>
          <a:stretch>
            <a:fillRect/>
          </a:stretch>
        </p:blipFill>
        <p:spPr bwMode="auto">
          <a:xfrm>
            <a:off x="7104112" y="3284985"/>
            <a:ext cx="3275856" cy="288527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6453" r="9664" b="8230"/>
          <a:stretch>
            <a:fillRect/>
          </a:stretch>
        </p:blipFill>
        <p:spPr bwMode="auto">
          <a:xfrm>
            <a:off x="7104112" y="404665"/>
            <a:ext cx="3275856" cy="268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69700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790" y="-10318"/>
            <a:ext cx="8893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C:\Users\user\Desktop\ПедИнст 119х200см Мы вместе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6" b="14085"/>
          <a:stretch>
            <a:fillRect/>
          </a:stretch>
        </p:blipFill>
        <p:spPr>
          <a:xfrm>
            <a:off x="4024313" y="285751"/>
            <a:ext cx="4730750" cy="6265863"/>
          </a:xfrm>
        </p:spPr>
      </p:pic>
      <p:pic>
        <p:nvPicPr>
          <p:cNvPr id="10244" name="Picture 2" descr="C:\Users\user\Desktop\ПедИнст 119х200см Мы вместе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r="70869" b="88435"/>
          <a:stretch>
            <a:fillRect/>
          </a:stretch>
        </p:blipFill>
        <p:spPr bwMode="auto">
          <a:xfrm>
            <a:off x="8810626" y="357188"/>
            <a:ext cx="15906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50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512" y="-1"/>
            <a:ext cx="8964488" cy="6858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35760" y="404665"/>
            <a:ext cx="316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Лауреат 3 степени –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Погодаева Юлия Сергеевна и ее наставник Алферова Ольга Александровна, Муниципальное автономное дошкольное образовательное учреждение - детский сад №7 «Теремок», г.о.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Наро-Фоминский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35760" y="3140969"/>
            <a:ext cx="3131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Лауреат 3 степени –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Роздольская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Екатерина Викторовна и ее наставник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Нездешнева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Наталья Ивановна, Муниципальное дошкольное образовательное учреждение детский сад №20 комбинированного вида, г.о. Орехово-Зуево.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0114" name="Picture 2" descr="D:\АССОЦИАЦИЯ\РАБОТА АССОЦИАЦИИ 2018\ОТКРЫТИЕ 2018\2\DSC_2874.jpg"/>
          <p:cNvPicPr>
            <a:picLocks noChangeAspect="1" noChangeArrowheads="1"/>
          </p:cNvPicPr>
          <p:nvPr/>
        </p:nvPicPr>
        <p:blipFill>
          <a:blip r:embed="rId4" cstate="print"/>
          <a:srcRect l="11184" b="5037"/>
          <a:stretch>
            <a:fillRect/>
          </a:stretch>
        </p:blipFill>
        <p:spPr bwMode="auto">
          <a:xfrm>
            <a:off x="7032105" y="3140968"/>
            <a:ext cx="3329997" cy="2376264"/>
          </a:xfrm>
          <a:prstGeom prst="rect">
            <a:avLst/>
          </a:prstGeom>
          <a:noFill/>
        </p:spPr>
      </p:pic>
      <p:pic>
        <p:nvPicPr>
          <p:cNvPr id="90116" name="Picture 4" descr="1oNwbq33zZAk.jpg"/>
          <p:cNvPicPr>
            <a:picLocks noChangeAspect="1" noChangeArrowheads="1"/>
          </p:cNvPicPr>
          <p:nvPr/>
        </p:nvPicPr>
        <p:blipFill>
          <a:blip r:embed="rId5" cstate="print"/>
          <a:srcRect l="12989" r="12745" b="2580"/>
          <a:stretch>
            <a:fillRect/>
          </a:stretch>
        </p:blipFill>
        <p:spPr bwMode="auto">
          <a:xfrm>
            <a:off x="7032105" y="404664"/>
            <a:ext cx="3317013" cy="2448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48273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504" y="0"/>
            <a:ext cx="9036496" cy="6858000"/>
          </a:xfrm>
          <a:prstGeom prst="rect">
            <a:avLst/>
          </a:prstGeom>
          <a:noFill/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079776" y="1340769"/>
            <a:ext cx="63001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Победитель -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Чугай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Анастасия Александровна и ее наставник: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Масальская Елена Владимировна, Муниципальное дошкольное образовательное учреждение детский сад №19 «Звездочка», г.о. Подольск.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u="sng" dirty="0"/>
              <a:t> </a:t>
            </a:r>
            <a:endParaRPr lang="ru-RU" sz="1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35760" y="476672"/>
            <a:ext cx="6588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Победитель и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лауреаты и областного конкурса молодых педагогов и их наставников «ОТКРЫТИЕ»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номинации Клуб «Воспитатель Подмосковья»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33794" name="Picture 2" descr="D:\АССОЦИАЦИЯ\РАБОТА АССОЦИАЦИИ 2018\ОТКРЫТИЕ 2018\2\DSC_2928.jpg"/>
          <p:cNvPicPr>
            <a:picLocks noChangeAspect="1" noChangeArrowheads="1"/>
          </p:cNvPicPr>
          <p:nvPr/>
        </p:nvPicPr>
        <p:blipFill>
          <a:blip r:embed="rId4" cstate="print"/>
          <a:srcRect r="5952" b="3677"/>
          <a:stretch>
            <a:fillRect/>
          </a:stretch>
        </p:blipFill>
        <p:spPr bwMode="auto">
          <a:xfrm>
            <a:off x="4151785" y="2204864"/>
            <a:ext cx="6004667" cy="4104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80373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2732" y="0"/>
            <a:ext cx="8965269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079776" y="692697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Лауреат 2 степени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Булыгина Екатерина Николаевна и ее наставник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Крищикайтис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Татьяна Николаевна, Муниципальное дошкольное образовательное учреждение Центр развития ребенка – детский сад №4, г.о. Электросталь.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8065" name="Picture 1" descr="D:\АССОЦИАЦИЯ\РАБОТА АССОЦИАЦИИ 2018\ОТКРЫТИЕ 2018\2\DSC_29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9776" y="1556792"/>
            <a:ext cx="6120680" cy="4084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8548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3" y="0"/>
            <a:ext cx="8893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750" y="285750"/>
            <a:ext cx="5086350" cy="6235700"/>
          </a:xfrm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238626" y="2786064"/>
            <a:ext cx="4837113" cy="6175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1050" b="1" dirty="0">
                <a:latin typeface="Times New Roman" pitchFamily="18" charset="0"/>
              </a:rPr>
              <a:t>РЕГИОНАЛЬНЫЙ КОНКУРС ТЕАТРАЛИЗОВАННЫХ  ПОСТАНОВОК  </a:t>
            </a:r>
          </a:p>
          <a:p>
            <a:pPr algn="ctr">
              <a:defRPr/>
            </a:pPr>
            <a:r>
              <a:rPr lang="ru-RU" sz="1050" b="1" dirty="0">
                <a:solidFill>
                  <a:srgbClr val="FF0000"/>
                </a:solidFill>
                <a:latin typeface="Times New Roman" pitchFamily="18" charset="0"/>
              </a:rPr>
              <a:t>«В ГОСТЯХ У СКАЗКИ»</a:t>
            </a: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РОДИТЕЛЬ –РЕБЕНОК – ПЕДАГОГ </a:t>
            </a:r>
          </a:p>
          <a:p>
            <a:pPr algn="ctr">
              <a:spcBef>
                <a:spcPts val="500"/>
              </a:spcBef>
              <a:spcAft>
                <a:spcPts val="500"/>
              </a:spcAft>
              <a:defRPr/>
            </a:pPr>
            <a:endParaRPr lang="ru-RU" sz="1200" b="1" dirty="0">
              <a:latin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422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303" y="0"/>
            <a:ext cx="8893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 descr="http://mocdo.ggtu.ru/images/0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0" b="20116"/>
          <a:stretch>
            <a:fillRect/>
          </a:stretch>
        </p:blipFill>
        <p:spPr bwMode="auto">
          <a:xfrm>
            <a:off x="4024313" y="4572000"/>
            <a:ext cx="6286500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24338" y="4214813"/>
            <a:ext cx="6443662" cy="3730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Мастер-классы для педагогов, детей и родителей</a:t>
            </a:r>
          </a:p>
        </p:txBody>
      </p:sp>
      <p:sp>
        <p:nvSpPr>
          <p:cNvPr id="15365" name="Прямоугольник 9"/>
          <p:cNvSpPr>
            <a:spLocks noChangeArrowheads="1"/>
          </p:cNvSpPr>
          <p:nvPr/>
        </p:nvSpPr>
        <p:spPr bwMode="auto">
          <a:xfrm>
            <a:off x="4151314" y="357189"/>
            <a:ext cx="65166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400" b="1">
                <a:solidFill>
                  <a:srgbClr val="002060"/>
                </a:solidFill>
                <a:cs typeface="Times New Roman" panose="02020603050405020304" pitchFamily="18" charset="0"/>
              </a:rPr>
              <a:t>Региональный конкурс театрализованных постановок </a:t>
            </a:r>
          </a:p>
          <a:p>
            <a:pPr algn="ctr"/>
            <a:r>
              <a:rPr lang="ru-RU" altLang="ru-RU" sz="1400" b="1">
                <a:solidFill>
                  <a:srgbClr val="002060"/>
                </a:solidFill>
                <a:cs typeface="Times New Roman" panose="02020603050405020304" pitchFamily="18" charset="0"/>
              </a:rPr>
              <a:t>«В ГОСТЯХ У СКАЗКИ»</a:t>
            </a:r>
          </a:p>
          <a:p>
            <a:pPr algn="ctr"/>
            <a:r>
              <a:rPr lang="ru-RU" altLang="ru-RU" sz="1400" b="1">
                <a:solidFill>
                  <a:srgbClr val="002060"/>
                </a:solidFill>
                <a:cs typeface="Times New Roman" panose="02020603050405020304" pitchFamily="18" charset="0"/>
              </a:rPr>
              <a:t>(родитель – ребенок – педагог)</a:t>
            </a:r>
            <a:endParaRPr lang="ru-RU" altLang="ru-RU" sz="1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5366" name="Picture 4" descr="http://mocdo.ggtu.ru/images/00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34286" r="45714" b="34286"/>
          <a:stretch>
            <a:fillRect/>
          </a:stretch>
        </p:blipFill>
        <p:spPr bwMode="auto">
          <a:xfrm>
            <a:off x="4024313" y="1143000"/>
            <a:ext cx="250031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6" descr="http://mocdo.ggtu.ru/images/00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1" t="34801" r="7724" b="38710"/>
          <a:stretch>
            <a:fillRect/>
          </a:stretch>
        </p:blipFill>
        <p:spPr bwMode="auto">
          <a:xfrm>
            <a:off x="6596063" y="1143001"/>
            <a:ext cx="22860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http://mocdo.ggtu.ru/images/000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0" t="34782" r="2174" b="36955"/>
          <a:stretch>
            <a:fillRect/>
          </a:stretch>
        </p:blipFill>
        <p:spPr bwMode="auto">
          <a:xfrm>
            <a:off x="5667375" y="2735262"/>
            <a:ext cx="1643063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 descr="http://mocdo.ggtu.ru/images/000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34177" r="34900" b="2350"/>
          <a:stretch>
            <a:fillRect/>
          </a:stretch>
        </p:blipFill>
        <p:spPr bwMode="auto">
          <a:xfrm>
            <a:off x="7381875" y="2714625"/>
            <a:ext cx="14287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2" descr="http://mocdo.ggtu.ru/images/0000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 t="948" r="51598" b="50891"/>
          <a:stretch>
            <a:fillRect/>
          </a:stretch>
        </p:blipFill>
        <p:spPr bwMode="auto">
          <a:xfrm>
            <a:off x="4024314" y="2714625"/>
            <a:ext cx="157162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4" descr="http://mocdo.ggtu.ru/images/0000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3" t="1527" r="6789" b="51103"/>
          <a:stretch>
            <a:fillRect/>
          </a:stretch>
        </p:blipFill>
        <p:spPr bwMode="auto">
          <a:xfrm>
            <a:off x="8882064" y="1143001"/>
            <a:ext cx="1500187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04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1" y="-110837"/>
            <a:ext cx="8893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35639" y="2924175"/>
            <a:ext cx="4281487" cy="1752600"/>
          </a:xfrm>
        </p:spPr>
        <p:txBody>
          <a:bodyPr rtlCol="0">
            <a:normAutofit/>
          </a:bodyPr>
          <a:lstStyle/>
          <a:p>
            <a:pPr>
              <a:defRPr/>
            </a:pPr>
            <a:endParaRPr lang="ru-RU" dirty="0"/>
          </a:p>
        </p:txBody>
      </p:sp>
      <p:pic>
        <p:nvPicPr>
          <p:cNvPr id="17412" name="Picture 2" descr="C:\Users\user\Desktop\ФЕСТИВАЛЬ ПЕДИДЕЙ 2018\БАННЕР\роллап_ ПЕ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07"/>
          <a:stretch>
            <a:fillRect/>
          </a:stretch>
        </p:blipFill>
        <p:spPr bwMode="auto">
          <a:xfrm>
            <a:off x="3389169" y="329480"/>
            <a:ext cx="6215063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5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АССОЦИАЦИЯ\ФОТО ЛОГОТИП фото на удостоверения\133622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6" y="0"/>
            <a:ext cx="8893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C:\Users\user\Desktop\ПедИнст 119х200см Фестиваль пед идей ИСПР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5" b="13998"/>
          <a:stretch>
            <a:fillRect/>
          </a:stretch>
        </p:blipFill>
        <p:spPr>
          <a:xfrm>
            <a:off x="3157539" y="287266"/>
            <a:ext cx="4929187" cy="6257925"/>
          </a:xfrm>
        </p:spPr>
      </p:pic>
      <p:pic>
        <p:nvPicPr>
          <p:cNvPr id="7172" name="Picture 2" descr="C:\Users\user\Desktop\ПедИнст 119х200см Мы вместе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r="70869" b="88435"/>
          <a:stretch>
            <a:fillRect/>
          </a:stretch>
        </p:blipFill>
        <p:spPr bwMode="auto">
          <a:xfrm>
            <a:off x="8300173" y="287266"/>
            <a:ext cx="15906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36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290</TotalTime>
  <Words>1385</Words>
  <Application>Microsoft Office PowerPoint</Application>
  <PresentationFormat>Широкоэкранный</PresentationFormat>
  <Paragraphs>167</Paragraphs>
  <Slides>52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8" baseType="lpstr">
      <vt:lpstr>Arial</vt:lpstr>
      <vt:lpstr>Calibri</vt:lpstr>
      <vt:lpstr>Times New Roman</vt:lpstr>
      <vt:lpstr>Trebuchet MS</vt:lpstr>
      <vt:lpstr>Wingdings 3</vt:lpstr>
      <vt:lpstr>Аспект</vt:lpstr>
      <vt:lpstr>Организация института наставничества с использованием инструментов  коуч-технологии в сфере дошкольного образования  (на примере Московской области) </vt:lpstr>
      <vt:lpstr>Презентация PowerPoint</vt:lpstr>
      <vt:lpstr>Презентация PowerPoint</vt:lpstr>
      <vt:lpstr>  «Единство всех  и уникальность каждого!»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института наставничества с использованием инструментов коуч-технологии в сфере дошкольного образования  (на примере Московской области)</dc:title>
  <dc:creator>user</dc:creator>
  <cp:lastModifiedBy>Мария</cp:lastModifiedBy>
  <cp:revision>11</cp:revision>
  <dcterms:created xsi:type="dcterms:W3CDTF">2018-05-14T20:41:39Z</dcterms:created>
  <dcterms:modified xsi:type="dcterms:W3CDTF">2019-02-21T07:08:57Z</dcterms:modified>
</cp:coreProperties>
</file>