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21"/>
  </p:notesMasterIdLst>
  <p:sldIdLst>
    <p:sldId id="256" r:id="rId3"/>
    <p:sldId id="259" r:id="rId4"/>
    <p:sldId id="271" r:id="rId5"/>
    <p:sldId id="268" r:id="rId6"/>
    <p:sldId id="272" r:id="rId7"/>
    <p:sldId id="274" r:id="rId8"/>
    <p:sldId id="275" r:id="rId9"/>
    <p:sldId id="278" r:id="rId10"/>
    <p:sldId id="277" r:id="rId11"/>
    <p:sldId id="279" r:id="rId12"/>
    <p:sldId id="280" r:id="rId13"/>
    <p:sldId id="282" r:id="rId14"/>
    <p:sldId id="281" r:id="rId15"/>
    <p:sldId id="283" r:id="rId16"/>
    <p:sldId id="284" r:id="rId17"/>
    <p:sldId id="285" r:id="rId18"/>
    <p:sldId id="286" r:id="rId19"/>
    <p:sldId id="266" r:id="rId20"/>
  </p:sldIdLst>
  <p:sldSz cx="12192000" cy="6858000"/>
  <p:notesSz cx="12192000" cy="6858000"/>
  <p:embeddedFontLst>
    <p:embeddedFont>
      <p:font typeface="Arial Black" pitchFamily="34" charset="0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ambria" pitchFamily="18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23A8F"/>
    <a:srgbClr val="5F2987"/>
    <a:srgbClr val="FBFBFB"/>
    <a:srgbClr val="F4F4F6"/>
    <a:srgbClr val="ECF1F4"/>
    <a:srgbClr val="1690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1" autoAdjust="0"/>
    <p:restoredTop sz="96455" autoAdjust="0"/>
  </p:normalViewPr>
  <p:slideViewPr>
    <p:cSldViewPr snapToGrid="0">
      <p:cViewPr>
        <p:scale>
          <a:sx n="72" d="100"/>
          <a:sy n="72" d="100"/>
        </p:scale>
        <p:origin x="-666" y="-1068"/>
      </p:cViewPr>
      <p:guideLst>
        <p:guide orient="horz" pos="216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56B639-D8AA-4977-A428-1B142415AC35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</dgm:pt>
    <dgm:pt modelId="{4ACE30EA-619D-4169-B403-AF0069A57D64}">
      <dgm:prSet phldrT="[Текст]" custT="1"/>
      <dgm:spPr/>
      <dgm:t>
        <a:bodyPr/>
        <a:lstStyle/>
        <a:p>
          <a:r>
            <a:rPr lang="ru-RU" sz="1800" baseline="0" dirty="0" smtClean="0">
              <a:solidFill>
                <a:srgbClr val="002060"/>
              </a:solidFill>
              <a:latin typeface="Arial Black" pitchFamily="34" charset="0"/>
            </a:rPr>
            <a:t>Родители получают намного больше информации о своем ребенке</a:t>
          </a:r>
          <a:endParaRPr lang="ru-RU" sz="1800" baseline="0" dirty="0">
            <a:solidFill>
              <a:srgbClr val="002060"/>
            </a:solidFill>
            <a:latin typeface="Arial Black" pitchFamily="34" charset="0"/>
          </a:endParaRPr>
        </a:p>
      </dgm:t>
    </dgm:pt>
    <dgm:pt modelId="{E437434E-9789-4134-96C1-7F33D661C467}" type="parTrans" cxnId="{A850E09A-F38A-46A1-ADD3-9B3B33A6A6C1}">
      <dgm:prSet/>
      <dgm:spPr/>
      <dgm:t>
        <a:bodyPr/>
        <a:lstStyle/>
        <a:p>
          <a:endParaRPr lang="ru-RU"/>
        </a:p>
      </dgm:t>
    </dgm:pt>
    <dgm:pt modelId="{84E1C050-B4B0-4E79-9914-DB5F1864B29A}" type="sibTrans" cxnId="{A850E09A-F38A-46A1-ADD3-9B3B33A6A6C1}">
      <dgm:prSet/>
      <dgm:spPr/>
      <dgm:t>
        <a:bodyPr/>
        <a:lstStyle/>
        <a:p>
          <a:endParaRPr lang="ru-RU"/>
        </a:p>
      </dgm:t>
    </dgm:pt>
    <dgm:pt modelId="{2F887C42-6B65-4C5D-AFDE-CD96FC6A27F4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Arial Black" pitchFamily="34" charset="0"/>
            </a:rPr>
            <a:t>Удобный просмотр расписания занятий, темы недели, меню, объявлений</a:t>
          </a:r>
          <a:endParaRPr lang="ru-RU" sz="1800" dirty="0">
            <a:solidFill>
              <a:srgbClr val="002060"/>
            </a:solidFill>
            <a:latin typeface="Arial Black" pitchFamily="34" charset="0"/>
          </a:endParaRPr>
        </a:p>
      </dgm:t>
    </dgm:pt>
    <dgm:pt modelId="{18F13720-68AC-49E9-B0DE-07A358A4F7E2}" type="parTrans" cxnId="{C38AC069-AF07-425C-91F0-1DCE086B2B96}">
      <dgm:prSet/>
      <dgm:spPr/>
      <dgm:t>
        <a:bodyPr/>
        <a:lstStyle/>
        <a:p>
          <a:endParaRPr lang="ru-RU"/>
        </a:p>
      </dgm:t>
    </dgm:pt>
    <dgm:pt modelId="{BECFEAB5-5AD6-4AEC-9907-4DA983EAB816}" type="sibTrans" cxnId="{C38AC069-AF07-425C-91F0-1DCE086B2B96}">
      <dgm:prSet/>
      <dgm:spPr/>
      <dgm:t>
        <a:bodyPr/>
        <a:lstStyle/>
        <a:p>
          <a:endParaRPr lang="ru-RU"/>
        </a:p>
      </dgm:t>
    </dgm:pt>
    <dgm:pt modelId="{F9043CD3-F0F8-4053-B808-2DF604C06C74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Arial Black" pitchFamily="34" charset="0"/>
            </a:rPr>
            <a:t>Вовлечение в образовательный процесс – журнал мониторинга развития ребенка</a:t>
          </a:r>
          <a:endParaRPr lang="ru-RU" sz="1800" dirty="0">
            <a:solidFill>
              <a:srgbClr val="002060"/>
            </a:solidFill>
            <a:latin typeface="Arial Black" pitchFamily="34" charset="0"/>
          </a:endParaRPr>
        </a:p>
      </dgm:t>
    </dgm:pt>
    <dgm:pt modelId="{EE00DDF0-741A-4DB0-83C6-9FFB48791F9E}" type="parTrans" cxnId="{3FABE7E3-5BA6-42F4-ABA1-A117D696CF5C}">
      <dgm:prSet/>
      <dgm:spPr/>
      <dgm:t>
        <a:bodyPr/>
        <a:lstStyle/>
        <a:p>
          <a:endParaRPr lang="ru-RU"/>
        </a:p>
      </dgm:t>
    </dgm:pt>
    <dgm:pt modelId="{CD6C16B3-3AE1-4CDE-A0C3-D3BD6B0D830F}" type="sibTrans" cxnId="{3FABE7E3-5BA6-42F4-ABA1-A117D696CF5C}">
      <dgm:prSet/>
      <dgm:spPr/>
      <dgm:t>
        <a:bodyPr/>
        <a:lstStyle/>
        <a:p>
          <a:endParaRPr lang="ru-RU"/>
        </a:p>
      </dgm:t>
    </dgm:pt>
    <dgm:pt modelId="{07BB50A0-FB64-453A-8787-8C489F6736E6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Arial Black" pitchFamily="34" charset="0"/>
            </a:rPr>
            <a:t>Просмотр персональных комментариев за день по ребенку</a:t>
          </a:r>
        </a:p>
      </dgm:t>
    </dgm:pt>
    <dgm:pt modelId="{B90CAEE0-C585-4564-B4C7-991C4FA71A05}" type="parTrans" cxnId="{40B96F76-44C3-453E-9739-BFEDBADD531C}">
      <dgm:prSet/>
      <dgm:spPr/>
      <dgm:t>
        <a:bodyPr/>
        <a:lstStyle/>
        <a:p>
          <a:endParaRPr lang="ru-RU"/>
        </a:p>
      </dgm:t>
    </dgm:pt>
    <dgm:pt modelId="{29CFBEC3-CF8E-4D7F-AAC1-69E64A9F4EC6}" type="sibTrans" cxnId="{40B96F76-44C3-453E-9739-BFEDBADD531C}">
      <dgm:prSet/>
      <dgm:spPr/>
      <dgm:t>
        <a:bodyPr/>
        <a:lstStyle/>
        <a:p>
          <a:endParaRPr lang="ru-RU"/>
        </a:p>
      </dgm:t>
    </dgm:pt>
    <dgm:pt modelId="{E2D2045E-A9DD-47DC-9813-3B274A024D46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Arial Black" pitchFamily="34" charset="0"/>
            </a:rPr>
            <a:t>Получение представление о том, чему учится ребенок в детском саду</a:t>
          </a:r>
          <a:endParaRPr lang="ru-RU" sz="1800" dirty="0">
            <a:solidFill>
              <a:srgbClr val="002060"/>
            </a:solidFill>
            <a:latin typeface="Arial Black" pitchFamily="34" charset="0"/>
          </a:endParaRPr>
        </a:p>
      </dgm:t>
    </dgm:pt>
    <dgm:pt modelId="{8F60AB7A-3EF6-4841-B15D-977C892FD7A8}" type="parTrans" cxnId="{790B788D-0A4F-4C54-8ED5-D5D85BCB5376}">
      <dgm:prSet/>
      <dgm:spPr/>
      <dgm:t>
        <a:bodyPr/>
        <a:lstStyle/>
        <a:p>
          <a:endParaRPr lang="ru-RU"/>
        </a:p>
      </dgm:t>
    </dgm:pt>
    <dgm:pt modelId="{CDAC5ECC-B32F-430C-9558-7C23C8D8ED46}" type="sibTrans" cxnId="{790B788D-0A4F-4C54-8ED5-D5D85BCB5376}">
      <dgm:prSet/>
      <dgm:spPr/>
      <dgm:t>
        <a:bodyPr/>
        <a:lstStyle/>
        <a:p>
          <a:endParaRPr lang="ru-RU"/>
        </a:p>
      </dgm:t>
    </dgm:pt>
    <dgm:pt modelId="{8FAEE897-9017-437C-90C5-585A6363C14B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Arial Black" pitchFamily="34" charset="0"/>
            </a:rPr>
            <a:t>Родители видят только те фото и видео, на которых присутствует его ребенок</a:t>
          </a:r>
          <a:endParaRPr lang="ru-RU" sz="1800" dirty="0">
            <a:solidFill>
              <a:srgbClr val="002060"/>
            </a:solidFill>
            <a:latin typeface="Arial Black" pitchFamily="34" charset="0"/>
          </a:endParaRPr>
        </a:p>
      </dgm:t>
    </dgm:pt>
    <dgm:pt modelId="{34A4D542-D9DE-4974-B997-621197D01659}" type="parTrans" cxnId="{F1774DA0-CABE-415F-B4E0-EE4D7C2F9CA3}">
      <dgm:prSet/>
      <dgm:spPr/>
      <dgm:t>
        <a:bodyPr/>
        <a:lstStyle/>
        <a:p>
          <a:endParaRPr lang="ru-RU"/>
        </a:p>
      </dgm:t>
    </dgm:pt>
    <dgm:pt modelId="{A416AFB3-4244-40AF-85DD-13D68232F529}" type="sibTrans" cxnId="{F1774DA0-CABE-415F-B4E0-EE4D7C2F9CA3}">
      <dgm:prSet/>
      <dgm:spPr/>
      <dgm:t>
        <a:bodyPr/>
        <a:lstStyle/>
        <a:p>
          <a:endParaRPr lang="ru-RU"/>
        </a:p>
      </dgm:t>
    </dgm:pt>
    <dgm:pt modelId="{ED2C1B98-E097-4522-A09A-F3E17D7BDAAE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Arial Black" pitchFamily="34" charset="0"/>
            </a:rPr>
            <a:t>Удобные чаты с педагогами и администрацией</a:t>
          </a:r>
          <a:endParaRPr lang="ru-RU" sz="1800" dirty="0">
            <a:solidFill>
              <a:srgbClr val="002060"/>
            </a:solidFill>
            <a:latin typeface="Arial Black" pitchFamily="34" charset="0"/>
          </a:endParaRPr>
        </a:p>
      </dgm:t>
    </dgm:pt>
    <dgm:pt modelId="{58C4A65B-3C0D-4F8C-830B-0289FB1E2FDA}" type="parTrans" cxnId="{758B866B-03A1-4A6E-AA85-6187F5E90C7B}">
      <dgm:prSet/>
      <dgm:spPr/>
      <dgm:t>
        <a:bodyPr/>
        <a:lstStyle/>
        <a:p>
          <a:endParaRPr lang="ru-RU"/>
        </a:p>
      </dgm:t>
    </dgm:pt>
    <dgm:pt modelId="{19CB5619-E97A-4388-987A-E0D002DFDB63}" type="sibTrans" cxnId="{758B866B-03A1-4A6E-AA85-6187F5E90C7B}">
      <dgm:prSet/>
      <dgm:spPr/>
      <dgm:t>
        <a:bodyPr/>
        <a:lstStyle/>
        <a:p>
          <a:endParaRPr lang="ru-RU"/>
        </a:p>
      </dgm:t>
    </dgm:pt>
    <dgm:pt modelId="{F9EC4DF9-A0DE-4675-B8CF-6F0FFBF4B338}" type="pres">
      <dgm:prSet presAssocID="{9356B639-D8AA-4977-A428-1B142415AC35}" presName="Name0" presStyleCnt="0">
        <dgm:presLayoutVars>
          <dgm:dir/>
          <dgm:animLvl val="lvl"/>
          <dgm:resizeHandles val="exact"/>
        </dgm:presLayoutVars>
      </dgm:prSet>
      <dgm:spPr/>
    </dgm:pt>
    <dgm:pt modelId="{6A9CD442-A3E9-43EA-B883-1DEFD88817F2}" type="pres">
      <dgm:prSet presAssocID="{4ACE30EA-619D-4169-B403-AF0069A57D64}" presName="linNode" presStyleCnt="0"/>
      <dgm:spPr/>
    </dgm:pt>
    <dgm:pt modelId="{2626009D-75E2-4D72-8AA6-A17B5531B2B6}" type="pres">
      <dgm:prSet presAssocID="{4ACE30EA-619D-4169-B403-AF0069A57D64}" presName="parentText" presStyleLbl="node1" presStyleIdx="0" presStyleCnt="7" custScaleX="26261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EB9F99-317A-4F91-A0D3-D3E46FB6D323}" type="pres">
      <dgm:prSet presAssocID="{84E1C050-B4B0-4E79-9914-DB5F1864B29A}" presName="sp" presStyleCnt="0"/>
      <dgm:spPr/>
    </dgm:pt>
    <dgm:pt modelId="{63406DE0-FB43-403A-868D-01E3EDAF8F87}" type="pres">
      <dgm:prSet presAssocID="{2F887C42-6B65-4C5D-AFDE-CD96FC6A27F4}" presName="linNode" presStyleCnt="0"/>
      <dgm:spPr/>
    </dgm:pt>
    <dgm:pt modelId="{3E2DCC51-CBFF-47F9-B0A8-0CA23034C022}" type="pres">
      <dgm:prSet presAssocID="{2F887C42-6B65-4C5D-AFDE-CD96FC6A27F4}" presName="parentText" presStyleLbl="node1" presStyleIdx="1" presStyleCnt="7" custScaleX="2639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F8B10-2D4D-43EB-B769-972E194FE958}" type="pres">
      <dgm:prSet presAssocID="{BECFEAB5-5AD6-4AEC-9907-4DA983EAB816}" presName="sp" presStyleCnt="0"/>
      <dgm:spPr/>
    </dgm:pt>
    <dgm:pt modelId="{99DAE7A6-6023-41E8-9F85-3D5DD0C6BF17}" type="pres">
      <dgm:prSet presAssocID="{F9043CD3-F0F8-4053-B808-2DF604C06C74}" presName="linNode" presStyleCnt="0"/>
      <dgm:spPr/>
    </dgm:pt>
    <dgm:pt modelId="{BA0DF464-D8C2-4194-863E-2DDA4801EFE7}" type="pres">
      <dgm:prSet presAssocID="{F9043CD3-F0F8-4053-B808-2DF604C06C74}" presName="parentText" presStyleLbl="node1" presStyleIdx="2" presStyleCnt="7" custScaleX="2645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4E7067-C032-4FC0-A98E-29C6AB22176A}" type="pres">
      <dgm:prSet presAssocID="{CD6C16B3-3AE1-4CDE-A0C3-D3BD6B0D830F}" presName="sp" presStyleCnt="0"/>
      <dgm:spPr/>
    </dgm:pt>
    <dgm:pt modelId="{78952A76-935E-4292-80AC-9106D201F3DA}" type="pres">
      <dgm:prSet presAssocID="{E2D2045E-A9DD-47DC-9813-3B274A024D46}" presName="linNode" presStyleCnt="0"/>
      <dgm:spPr/>
    </dgm:pt>
    <dgm:pt modelId="{F3B05193-F8F1-46F3-A619-B651EC80E739}" type="pres">
      <dgm:prSet presAssocID="{E2D2045E-A9DD-47DC-9813-3B274A024D46}" presName="parentText" presStyleLbl="node1" presStyleIdx="3" presStyleCnt="7" custScaleX="2645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EDF67A-855F-48BE-B699-FEEDFB137B8E}" type="pres">
      <dgm:prSet presAssocID="{CDAC5ECC-B32F-430C-9558-7C23C8D8ED46}" presName="sp" presStyleCnt="0"/>
      <dgm:spPr/>
    </dgm:pt>
    <dgm:pt modelId="{B4AEB5BD-7E62-4034-9A9B-4634C05FD3C8}" type="pres">
      <dgm:prSet presAssocID="{8FAEE897-9017-437C-90C5-585A6363C14B}" presName="linNode" presStyleCnt="0"/>
      <dgm:spPr/>
    </dgm:pt>
    <dgm:pt modelId="{9068D775-3F61-420E-ADEE-E6E5365445CB}" type="pres">
      <dgm:prSet presAssocID="{8FAEE897-9017-437C-90C5-585A6363C14B}" presName="parentText" presStyleLbl="node1" presStyleIdx="4" presStyleCnt="7" custScaleX="2645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BBB2B-2E3E-4C66-BC5D-28CADF722A6B}" type="pres">
      <dgm:prSet presAssocID="{A416AFB3-4244-40AF-85DD-13D68232F529}" presName="sp" presStyleCnt="0"/>
      <dgm:spPr/>
    </dgm:pt>
    <dgm:pt modelId="{E658AE45-F37C-44C7-B188-C33B17D0C4FE}" type="pres">
      <dgm:prSet presAssocID="{07BB50A0-FB64-453A-8787-8C489F6736E6}" presName="linNode" presStyleCnt="0"/>
      <dgm:spPr/>
    </dgm:pt>
    <dgm:pt modelId="{7582E1F5-4575-4AE2-BF32-D52380C22FE9}" type="pres">
      <dgm:prSet presAssocID="{07BB50A0-FB64-453A-8787-8C489F6736E6}" presName="parentText" presStyleLbl="node1" presStyleIdx="5" presStyleCnt="7" custScaleX="2645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5116B-7718-4280-BB02-D3D9EE62F7FE}" type="pres">
      <dgm:prSet presAssocID="{29CFBEC3-CF8E-4D7F-AAC1-69E64A9F4EC6}" presName="sp" presStyleCnt="0"/>
      <dgm:spPr/>
    </dgm:pt>
    <dgm:pt modelId="{DEC4AD01-3823-4ACE-97ED-41BB3A083EB3}" type="pres">
      <dgm:prSet presAssocID="{ED2C1B98-E097-4522-A09A-F3E17D7BDAAE}" presName="linNode" presStyleCnt="0"/>
      <dgm:spPr/>
    </dgm:pt>
    <dgm:pt modelId="{7EAFBB7F-ABBC-4C03-8659-E8EA03A4FA86}" type="pres">
      <dgm:prSet presAssocID="{ED2C1B98-E097-4522-A09A-F3E17D7BDAAE}" presName="parentText" presStyleLbl="node1" presStyleIdx="6" presStyleCnt="7" custScaleX="2655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50E09A-F38A-46A1-ADD3-9B3B33A6A6C1}" srcId="{9356B639-D8AA-4977-A428-1B142415AC35}" destId="{4ACE30EA-619D-4169-B403-AF0069A57D64}" srcOrd="0" destOrd="0" parTransId="{E437434E-9789-4134-96C1-7F33D661C467}" sibTransId="{84E1C050-B4B0-4E79-9914-DB5F1864B29A}"/>
    <dgm:cxn modelId="{C38AC069-AF07-425C-91F0-1DCE086B2B96}" srcId="{9356B639-D8AA-4977-A428-1B142415AC35}" destId="{2F887C42-6B65-4C5D-AFDE-CD96FC6A27F4}" srcOrd="1" destOrd="0" parTransId="{18F13720-68AC-49E9-B0DE-07A358A4F7E2}" sibTransId="{BECFEAB5-5AD6-4AEC-9907-4DA983EAB816}"/>
    <dgm:cxn modelId="{40B96F76-44C3-453E-9739-BFEDBADD531C}" srcId="{9356B639-D8AA-4977-A428-1B142415AC35}" destId="{07BB50A0-FB64-453A-8787-8C489F6736E6}" srcOrd="5" destOrd="0" parTransId="{B90CAEE0-C585-4564-B4C7-991C4FA71A05}" sibTransId="{29CFBEC3-CF8E-4D7F-AAC1-69E64A9F4EC6}"/>
    <dgm:cxn modelId="{17E341E9-B8D3-4A16-BE3F-5842E2D5F8AA}" type="presOf" srcId="{ED2C1B98-E097-4522-A09A-F3E17D7BDAAE}" destId="{7EAFBB7F-ABBC-4C03-8659-E8EA03A4FA86}" srcOrd="0" destOrd="0" presId="urn:microsoft.com/office/officeart/2005/8/layout/vList5"/>
    <dgm:cxn modelId="{9A42F0BF-6538-4D0C-A6E7-D5D31A84A8B9}" type="presOf" srcId="{F9043CD3-F0F8-4053-B808-2DF604C06C74}" destId="{BA0DF464-D8C2-4194-863E-2DDA4801EFE7}" srcOrd="0" destOrd="0" presId="urn:microsoft.com/office/officeart/2005/8/layout/vList5"/>
    <dgm:cxn modelId="{2C5D0581-A0B6-4228-BA4C-300ACE2FEED7}" type="presOf" srcId="{9356B639-D8AA-4977-A428-1B142415AC35}" destId="{F9EC4DF9-A0DE-4675-B8CF-6F0FFBF4B338}" srcOrd="0" destOrd="0" presId="urn:microsoft.com/office/officeart/2005/8/layout/vList5"/>
    <dgm:cxn modelId="{A1AF8EF9-836A-40C4-8721-3E92ED3BDBA7}" type="presOf" srcId="{4ACE30EA-619D-4169-B403-AF0069A57D64}" destId="{2626009D-75E2-4D72-8AA6-A17B5531B2B6}" srcOrd="0" destOrd="0" presId="urn:microsoft.com/office/officeart/2005/8/layout/vList5"/>
    <dgm:cxn modelId="{7674726B-DCAD-43FE-8E7C-6F68CAF02063}" type="presOf" srcId="{07BB50A0-FB64-453A-8787-8C489F6736E6}" destId="{7582E1F5-4575-4AE2-BF32-D52380C22FE9}" srcOrd="0" destOrd="0" presId="urn:microsoft.com/office/officeart/2005/8/layout/vList5"/>
    <dgm:cxn modelId="{616DD290-A254-4512-96B9-578688316B98}" type="presOf" srcId="{8FAEE897-9017-437C-90C5-585A6363C14B}" destId="{9068D775-3F61-420E-ADEE-E6E5365445CB}" srcOrd="0" destOrd="0" presId="urn:microsoft.com/office/officeart/2005/8/layout/vList5"/>
    <dgm:cxn modelId="{3FABE7E3-5BA6-42F4-ABA1-A117D696CF5C}" srcId="{9356B639-D8AA-4977-A428-1B142415AC35}" destId="{F9043CD3-F0F8-4053-B808-2DF604C06C74}" srcOrd="2" destOrd="0" parTransId="{EE00DDF0-741A-4DB0-83C6-9FFB48791F9E}" sibTransId="{CD6C16B3-3AE1-4CDE-A0C3-D3BD6B0D830F}"/>
    <dgm:cxn modelId="{277CF15B-FAEF-4C12-B1DD-D2C6448CE509}" type="presOf" srcId="{2F887C42-6B65-4C5D-AFDE-CD96FC6A27F4}" destId="{3E2DCC51-CBFF-47F9-B0A8-0CA23034C022}" srcOrd="0" destOrd="0" presId="urn:microsoft.com/office/officeart/2005/8/layout/vList5"/>
    <dgm:cxn modelId="{790B788D-0A4F-4C54-8ED5-D5D85BCB5376}" srcId="{9356B639-D8AA-4977-A428-1B142415AC35}" destId="{E2D2045E-A9DD-47DC-9813-3B274A024D46}" srcOrd="3" destOrd="0" parTransId="{8F60AB7A-3EF6-4841-B15D-977C892FD7A8}" sibTransId="{CDAC5ECC-B32F-430C-9558-7C23C8D8ED46}"/>
    <dgm:cxn modelId="{441FD0CD-B665-480D-BBA6-1D4B94137E36}" type="presOf" srcId="{E2D2045E-A9DD-47DC-9813-3B274A024D46}" destId="{F3B05193-F8F1-46F3-A619-B651EC80E739}" srcOrd="0" destOrd="0" presId="urn:microsoft.com/office/officeart/2005/8/layout/vList5"/>
    <dgm:cxn modelId="{758B866B-03A1-4A6E-AA85-6187F5E90C7B}" srcId="{9356B639-D8AA-4977-A428-1B142415AC35}" destId="{ED2C1B98-E097-4522-A09A-F3E17D7BDAAE}" srcOrd="6" destOrd="0" parTransId="{58C4A65B-3C0D-4F8C-830B-0289FB1E2FDA}" sibTransId="{19CB5619-E97A-4388-987A-E0D002DFDB63}"/>
    <dgm:cxn modelId="{F1774DA0-CABE-415F-B4E0-EE4D7C2F9CA3}" srcId="{9356B639-D8AA-4977-A428-1B142415AC35}" destId="{8FAEE897-9017-437C-90C5-585A6363C14B}" srcOrd="4" destOrd="0" parTransId="{34A4D542-D9DE-4974-B997-621197D01659}" sibTransId="{A416AFB3-4244-40AF-85DD-13D68232F529}"/>
    <dgm:cxn modelId="{08EB2E0C-7445-4DF9-8033-193B09AFEE37}" type="presParOf" srcId="{F9EC4DF9-A0DE-4675-B8CF-6F0FFBF4B338}" destId="{6A9CD442-A3E9-43EA-B883-1DEFD88817F2}" srcOrd="0" destOrd="0" presId="urn:microsoft.com/office/officeart/2005/8/layout/vList5"/>
    <dgm:cxn modelId="{94F4F73C-5FF3-425B-85FF-46D5EE321EF1}" type="presParOf" srcId="{6A9CD442-A3E9-43EA-B883-1DEFD88817F2}" destId="{2626009D-75E2-4D72-8AA6-A17B5531B2B6}" srcOrd="0" destOrd="0" presId="urn:microsoft.com/office/officeart/2005/8/layout/vList5"/>
    <dgm:cxn modelId="{BC7F8C59-84BD-4E83-8B67-AAB043D541CB}" type="presParOf" srcId="{F9EC4DF9-A0DE-4675-B8CF-6F0FFBF4B338}" destId="{A4EB9F99-317A-4F91-A0D3-D3E46FB6D323}" srcOrd="1" destOrd="0" presId="urn:microsoft.com/office/officeart/2005/8/layout/vList5"/>
    <dgm:cxn modelId="{9C1EAAD9-7CFD-473A-9FAA-EDD77A83BF51}" type="presParOf" srcId="{F9EC4DF9-A0DE-4675-B8CF-6F0FFBF4B338}" destId="{63406DE0-FB43-403A-868D-01E3EDAF8F87}" srcOrd="2" destOrd="0" presId="urn:microsoft.com/office/officeart/2005/8/layout/vList5"/>
    <dgm:cxn modelId="{02A8A8FE-D9C9-4B3A-851B-8AA6E40B41AA}" type="presParOf" srcId="{63406DE0-FB43-403A-868D-01E3EDAF8F87}" destId="{3E2DCC51-CBFF-47F9-B0A8-0CA23034C022}" srcOrd="0" destOrd="0" presId="urn:microsoft.com/office/officeart/2005/8/layout/vList5"/>
    <dgm:cxn modelId="{0C9060BF-2D5B-4BC1-A9EF-3BFCC73AE744}" type="presParOf" srcId="{F9EC4DF9-A0DE-4675-B8CF-6F0FFBF4B338}" destId="{A4CF8B10-2D4D-43EB-B769-972E194FE958}" srcOrd="3" destOrd="0" presId="urn:microsoft.com/office/officeart/2005/8/layout/vList5"/>
    <dgm:cxn modelId="{9584D88C-6B3C-4825-98F3-2DFCEE72E63B}" type="presParOf" srcId="{F9EC4DF9-A0DE-4675-B8CF-6F0FFBF4B338}" destId="{99DAE7A6-6023-41E8-9F85-3D5DD0C6BF17}" srcOrd="4" destOrd="0" presId="urn:microsoft.com/office/officeart/2005/8/layout/vList5"/>
    <dgm:cxn modelId="{F303296B-07AA-4963-AC6A-ED5D515CC079}" type="presParOf" srcId="{99DAE7A6-6023-41E8-9F85-3D5DD0C6BF17}" destId="{BA0DF464-D8C2-4194-863E-2DDA4801EFE7}" srcOrd="0" destOrd="0" presId="urn:microsoft.com/office/officeart/2005/8/layout/vList5"/>
    <dgm:cxn modelId="{9002DD9B-4223-45CF-86AC-F321E7573903}" type="presParOf" srcId="{F9EC4DF9-A0DE-4675-B8CF-6F0FFBF4B338}" destId="{204E7067-C032-4FC0-A98E-29C6AB22176A}" srcOrd="5" destOrd="0" presId="urn:microsoft.com/office/officeart/2005/8/layout/vList5"/>
    <dgm:cxn modelId="{703CA3C5-6DAD-47D6-88D6-39031306A0C0}" type="presParOf" srcId="{F9EC4DF9-A0DE-4675-B8CF-6F0FFBF4B338}" destId="{78952A76-935E-4292-80AC-9106D201F3DA}" srcOrd="6" destOrd="0" presId="urn:microsoft.com/office/officeart/2005/8/layout/vList5"/>
    <dgm:cxn modelId="{59D41F41-8834-4EEC-80C1-DDFB8B738D00}" type="presParOf" srcId="{78952A76-935E-4292-80AC-9106D201F3DA}" destId="{F3B05193-F8F1-46F3-A619-B651EC80E739}" srcOrd="0" destOrd="0" presId="urn:microsoft.com/office/officeart/2005/8/layout/vList5"/>
    <dgm:cxn modelId="{5C8AB76A-76AF-4C94-9522-658DF46E39AC}" type="presParOf" srcId="{F9EC4DF9-A0DE-4675-B8CF-6F0FFBF4B338}" destId="{B3EDF67A-855F-48BE-B699-FEEDFB137B8E}" srcOrd="7" destOrd="0" presId="urn:microsoft.com/office/officeart/2005/8/layout/vList5"/>
    <dgm:cxn modelId="{4867DB4E-1D78-4AAC-8ABC-3C0740BA4D37}" type="presParOf" srcId="{F9EC4DF9-A0DE-4675-B8CF-6F0FFBF4B338}" destId="{B4AEB5BD-7E62-4034-9A9B-4634C05FD3C8}" srcOrd="8" destOrd="0" presId="urn:microsoft.com/office/officeart/2005/8/layout/vList5"/>
    <dgm:cxn modelId="{96938366-6D74-43C0-891A-002FD13DB674}" type="presParOf" srcId="{B4AEB5BD-7E62-4034-9A9B-4634C05FD3C8}" destId="{9068D775-3F61-420E-ADEE-E6E5365445CB}" srcOrd="0" destOrd="0" presId="urn:microsoft.com/office/officeart/2005/8/layout/vList5"/>
    <dgm:cxn modelId="{AE3553A6-CCE8-471E-B83D-B0FC804F4190}" type="presParOf" srcId="{F9EC4DF9-A0DE-4675-B8CF-6F0FFBF4B338}" destId="{A0EBBB2B-2E3E-4C66-BC5D-28CADF722A6B}" srcOrd="9" destOrd="0" presId="urn:microsoft.com/office/officeart/2005/8/layout/vList5"/>
    <dgm:cxn modelId="{AC820712-0DA2-42EF-9A4F-238020CB37A6}" type="presParOf" srcId="{F9EC4DF9-A0DE-4675-B8CF-6F0FFBF4B338}" destId="{E658AE45-F37C-44C7-B188-C33B17D0C4FE}" srcOrd="10" destOrd="0" presId="urn:microsoft.com/office/officeart/2005/8/layout/vList5"/>
    <dgm:cxn modelId="{FA0817FF-8921-4A5E-986A-245B3A9B26F8}" type="presParOf" srcId="{E658AE45-F37C-44C7-B188-C33B17D0C4FE}" destId="{7582E1F5-4575-4AE2-BF32-D52380C22FE9}" srcOrd="0" destOrd="0" presId="urn:microsoft.com/office/officeart/2005/8/layout/vList5"/>
    <dgm:cxn modelId="{085EE6CE-B8B4-4697-815E-859EC21641A8}" type="presParOf" srcId="{F9EC4DF9-A0DE-4675-B8CF-6F0FFBF4B338}" destId="{CDE5116B-7718-4280-BB02-D3D9EE62F7FE}" srcOrd="11" destOrd="0" presId="urn:microsoft.com/office/officeart/2005/8/layout/vList5"/>
    <dgm:cxn modelId="{DBB46FF5-1187-40AD-808C-5CB398F6D1DD}" type="presParOf" srcId="{F9EC4DF9-A0DE-4675-B8CF-6F0FFBF4B338}" destId="{DEC4AD01-3823-4ACE-97ED-41BB3A083EB3}" srcOrd="12" destOrd="0" presId="urn:microsoft.com/office/officeart/2005/8/layout/vList5"/>
    <dgm:cxn modelId="{D8A57DD0-9997-40F8-B794-FC8F48CC5F90}" type="presParOf" srcId="{DEC4AD01-3823-4ACE-97ED-41BB3A083EB3}" destId="{7EAFBB7F-ABBC-4C03-8659-E8EA03A4FA8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26009D-75E2-4D72-8AA6-A17B5531B2B6}">
      <dsp:nvSpPr>
        <dsp:cNvPr id="0" name=""/>
        <dsp:cNvSpPr/>
      </dsp:nvSpPr>
      <dsp:spPr>
        <a:xfrm>
          <a:off x="211468" y="429"/>
          <a:ext cx="9116305" cy="6878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rgbClr val="002060"/>
              </a:solidFill>
              <a:latin typeface="Arial Black" pitchFamily="34" charset="0"/>
            </a:rPr>
            <a:t>Родители получают намного больше информации о своем ребенке</a:t>
          </a:r>
          <a:endParaRPr lang="ru-RU" sz="1800" kern="1200" baseline="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11468" y="429"/>
        <a:ext cx="9116305" cy="687815"/>
      </dsp:txXfrm>
    </dsp:sp>
    <dsp:sp modelId="{3E2DCC51-CBFF-47F9-B0A8-0CA23034C022}">
      <dsp:nvSpPr>
        <dsp:cNvPr id="0" name=""/>
        <dsp:cNvSpPr/>
      </dsp:nvSpPr>
      <dsp:spPr>
        <a:xfrm>
          <a:off x="211468" y="722635"/>
          <a:ext cx="9162057" cy="6878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Arial Black" pitchFamily="34" charset="0"/>
            </a:rPr>
            <a:t>Удобный просмотр расписания занятий, темы недели, меню, объявлений</a:t>
          </a:r>
          <a:endParaRPr lang="ru-RU" sz="1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11468" y="722635"/>
        <a:ext cx="9162057" cy="687815"/>
      </dsp:txXfrm>
    </dsp:sp>
    <dsp:sp modelId="{BA0DF464-D8C2-4194-863E-2DDA4801EFE7}">
      <dsp:nvSpPr>
        <dsp:cNvPr id="0" name=""/>
        <dsp:cNvSpPr/>
      </dsp:nvSpPr>
      <dsp:spPr>
        <a:xfrm>
          <a:off x="211468" y="1444842"/>
          <a:ext cx="9184968" cy="6878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Arial Black" pitchFamily="34" charset="0"/>
            </a:rPr>
            <a:t>Вовлечение в образовательный процесс – журнал мониторинга развития ребенка</a:t>
          </a:r>
          <a:endParaRPr lang="ru-RU" sz="1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11468" y="1444842"/>
        <a:ext cx="9184968" cy="687815"/>
      </dsp:txXfrm>
    </dsp:sp>
    <dsp:sp modelId="{F3B05193-F8F1-46F3-A619-B651EC80E739}">
      <dsp:nvSpPr>
        <dsp:cNvPr id="0" name=""/>
        <dsp:cNvSpPr/>
      </dsp:nvSpPr>
      <dsp:spPr>
        <a:xfrm>
          <a:off x="211468" y="2167049"/>
          <a:ext cx="9184968" cy="6878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Arial Black" pitchFamily="34" charset="0"/>
            </a:rPr>
            <a:t>Получение представление о том, чему учится ребенок в детском саду</a:t>
          </a:r>
          <a:endParaRPr lang="ru-RU" sz="1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11468" y="2167049"/>
        <a:ext cx="9184968" cy="687815"/>
      </dsp:txXfrm>
    </dsp:sp>
    <dsp:sp modelId="{9068D775-3F61-420E-ADEE-E6E5365445CB}">
      <dsp:nvSpPr>
        <dsp:cNvPr id="0" name=""/>
        <dsp:cNvSpPr/>
      </dsp:nvSpPr>
      <dsp:spPr>
        <a:xfrm>
          <a:off x="211468" y="2889256"/>
          <a:ext cx="9184968" cy="6878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Arial Black" pitchFamily="34" charset="0"/>
            </a:rPr>
            <a:t>Родители видят только те фото и видео, на которых присутствует его ребенок</a:t>
          </a:r>
          <a:endParaRPr lang="ru-RU" sz="1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11468" y="2889256"/>
        <a:ext cx="9184968" cy="687815"/>
      </dsp:txXfrm>
    </dsp:sp>
    <dsp:sp modelId="{7582E1F5-4575-4AE2-BF32-D52380C22FE9}">
      <dsp:nvSpPr>
        <dsp:cNvPr id="0" name=""/>
        <dsp:cNvSpPr/>
      </dsp:nvSpPr>
      <dsp:spPr>
        <a:xfrm>
          <a:off x="211468" y="3611463"/>
          <a:ext cx="9184968" cy="6878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Arial Black" pitchFamily="34" charset="0"/>
            </a:rPr>
            <a:t>Просмотр персональных комментариев за день по ребенку</a:t>
          </a:r>
        </a:p>
      </dsp:txBody>
      <dsp:txXfrm>
        <a:off x="211468" y="3611463"/>
        <a:ext cx="9184968" cy="687815"/>
      </dsp:txXfrm>
    </dsp:sp>
    <dsp:sp modelId="{7EAFBB7F-ABBC-4C03-8659-E8EA03A4FA86}">
      <dsp:nvSpPr>
        <dsp:cNvPr id="0" name=""/>
        <dsp:cNvSpPr/>
      </dsp:nvSpPr>
      <dsp:spPr>
        <a:xfrm>
          <a:off x="211468" y="4333669"/>
          <a:ext cx="9219612" cy="6878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Arial Black" pitchFamily="34" charset="0"/>
            </a:rPr>
            <a:t>Удобные чаты с педагогами и администрацией</a:t>
          </a:r>
          <a:endParaRPr lang="ru-RU" sz="1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11468" y="4333669"/>
        <a:ext cx="9219612" cy="687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3737893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 Narrow" panose="020B0606020202030204" pitchFamily="34" charset="0"/>
        <a:ea typeface="Arial Narrow" panose="020B0606020202030204" pitchFamily="34" charset="0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293;p21:notes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3300412"/>
            <a:ext cx="9753600" cy="2700338"/>
          </a:xfrm>
        </p:spPr>
        <p:txBody>
          <a:bodyPr lIns="91425" tIns="45700" rIns="91425" bIns="45700"/>
          <a:lstStyle/>
          <a:p>
            <a:pPr eaLnBrk="1" hangingPunct="1"/>
            <a:endParaRPr lang="ru-RU" altLang="ru-RU" sz="1600" smtClean="0"/>
          </a:p>
        </p:txBody>
      </p:sp>
      <p:sp>
        <p:nvSpPr>
          <p:cNvPr id="26627" name="Google Shape;294;p2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134;p9:notes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3300412"/>
            <a:ext cx="9753600" cy="27003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/>
            <a:endParaRPr lang="ru-RU" altLang="ru-RU" sz="1600" smtClean="0"/>
          </a:p>
        </p:txBody>
      </p:sp>
      <p:sp>
        <p:nvSpPr>
          <p:cNvPr id="28675" name="Google Shape;135;p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293;p21:notes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3300412"/>
            <a:ext cx="9753600" cy="2700338"/>
          </a:xfrm>
        </p:spPr>
        <p:txBody>
          <a:bodyPr lIns="91288" tIns="45631" rIns="91288" bIns="45631"/>
          <a:lstStyle/>
          <a:p>
            <a:pPr eaLnBrk="1" hangingPunct="1"/>
            <a:endParaRPr lang="ru-RU" altLang="ru-RU" sz="1600" smtClean="0"/>
          </a:p>
        </p:txBody>
      </p:sp>
      <p:sp>
        <p:nvSpPr>
          <p:cNvPr id="29699" name="Google Shape;294;p21:notes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4037013" y="857250"/>
            <a:ext cx="4117975" cy="2316163"/>
          </a:xfr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3;p22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1934025" y="1858297"/>
            <a:ext cx="10257976" cy="43799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7728" y="2586633"/>
            <a:ext cx="9107130" cy="1734644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75270" y="4461017"/>
            <a:ext cx="9107130" cy="15231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0"/>
          </p:nvPr>
        </p:nvSpPr>
        <p:spPr>
          <a:xfrm>
            <a:off x="5376770" y="6377940"/>
            <a:ext cx="3901440" cy="184666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>
          <a:xfrm>
            <a:off x="1934025" y="6377940"/>
            <a:ext cx="2804160" cy="184666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A3CABD5-371A-4CD3-803D-40BBCD21F8C1}" type="datetime1">
              <a:rPr lang="ru-RU" smtClean="0"/>
              <a:pPr/>
              <a:t>22.08.2022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>
          <a:xfrm>
            <a:off x="11366090" y="6459579"/>
            <a:ext cx="219075" cy="169277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527030" cy="380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690D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A795CB-5146-491C-9197-2D84FB8A2062}" type="datetime1">
              <a:rPr lang="ru-RU" smtClean="0"/>
              <a:pPr/>
              <a:t>22.08.2022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446636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967018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72901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580969"/>
            <a:ext cx="10872018" cy="359599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4D704F-05DE-48FC-BC4D-692601B93CB7}" type="datetime1">
              <a:rPr lang="ru-RU" smtClean="0"/>
              <a:pPr/>
              <a:t>22.08.2022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00716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67018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DC0C1-9292-49B4-89BD-0FC1588718A7}" type="slidenum">
              <a:rPr lang="ru-RU" altLang="zh-CN"/>
              <a:pPr>
                <a:defRPr/>
              </a:pPr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xmlns="" val="38188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10186219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10186218" cy="1655762"/>
          </a:xfrm>
        </p:spPr>
        <p:txBody>
          <a:bodyPr>
            <a:normAutofit/>
          </a:bodyPr>
          <a:lstStyle>
            <a:lvl1pPr marL="0" indent="0" algn="l">
              <a:buNone/>
              <a:defRPr sz="2600" b="1">
                <a:solidFill>
                  <a:srgbClr val="1690D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523999" y="635634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B25ABB87-B1AE-41E9-B565-D148DE40D306}" type="datetime1">
              <a:rPr lang="ru-RU" smtClean="0"/>
              <a:pPr/>
              <a:t>22.08.2022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557683" y="6356349"/>
            <a:ext cx="4530213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39168" y="6356350"/>
            <a:ext cx="67105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5135"/>
            <a:ext cx="9611032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875281"/>
            <a:ext cx="10872018" cy="3301682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32E961-6EEB-47F9-A05B-ED493360B4B4}" type="datetime1">
              <a:rPr lang="ru-RU" smtClean="0"/>
              <a:pPr/>
              <a:t>22.08.2022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2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67018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3"/>
          </p:nvPr>
        </p:nvSpPr>
        <p:spPr>
          <a:xfrm>
            <a:off x="838199" y="1665141"/>
            <a:ext cx="10872017" cy="904028"/>
          </a:xfrm>
        </p:spPr>
        <p:txBody>
          <a:bodyPr>
            <a:normAutofit/>
          </a:bodyPr>
          <a:lstStyle>
            <a:lvl1pPr marL="0" indent="0" algn="l">
              <a:buNone/>
              <a:defRPr sz="2600" b="1">
                <a:solidFill>
                  <a:srgbClr val="1690D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8783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87836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690D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30F7C0-A397-4E3B-977C-C9391A47BCB6}" type="datetime1">
              <a:rPr lang="ru-RU" smtClean="0"/>
              <a:pPr/>
              <a:t>22.08.2022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67018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3613"/>
            <a:ext cx="9647903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199" y="2899264"/>
            <a:ext cx="7207045" cy="327769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153399" y="2899264"/>
            <a:ext cx="3534697" cy="327769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AE941-A54A-4420-8393-030B7E485DBD}" type="datetime1">
              <a:rPr lang="ru-RU" smtClean="0"/>
              <a:pPr/>
              <a:t>22.08.2022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944897" y="635634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3"/>
          </p:nvPr>
        </p:nvSpPr>
        <p:spPr>
          <a:xfrm>
            <a:off x="838199" y="1662189"/>
            <a:ext cx="10849898" cy="904028"/>
          </a:xfrm>
        </p:spPr>
        <p:txBody>
          <a:bodyPr>
            <a:normAutofit/>
          </a:bodyPr>
          <a:lstStyle>
            <a:lvl1pPr marL="0" indent="0" algn="l">
              <a:buNone/>
              <a:defRPr sz="2600" b="1">
                <a:solidFill>
                  <a:srgbClr val="1690D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3613"/>
            <a:ext cx="966843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901731"/>
            <a:ext cx="5420902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1690D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868561"/>
            <a:ext cx="5420902" cy="332110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45044" y="1901731"/>
            <a:ext cx="526517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1690D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45044" y="2868561"/>
            <a:ext cx="5265173" cy="332110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85DF6E-AECB-47ED-970D-DAA5A26A9B9B}" type="datetime1">
              <a:rPr lang="ru-RU" smtClean="0"/>
              <a:pPr/>
              <a:t>22.08.2022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446636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7018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47903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994608-E29C-418D-8E0B-5A8168980AE2}" type="datetime1">
              <a:rPr lang="ru-RU" smtClean="0"/>
              <a:pPr/>
              <a:t>22.08.2022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446636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967018" y="6356350"/>
            <a:ext cx="2743200" cy="365125"/>
          </a:xfrm>
        </p:spPr>
        <p:txBody>
          <a:bodyPr/>
          <a:lstStyle/>
          <a:p>
            <a:fld id="{5A8BE2D8-38BA-4587-B4D8-B22B6AA3D9C4}" type="slidenum">
              <a:rPr lang="ru-RU" smtClean="0"/>
              <a:pPr/>
              <a:t>‹#›</a:t>
            </a:fld>
            <a:r>
              <a:rPr lang="ru-RU" dirty="0"/>
              <a:t>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DBF5C7-FEDD-46B1-8E39-827696FB3313}" type="datetime1">
              <a:rPr lang="ru-RU" smtClean="0"/>
              <a:pPr/>
              <a:t>22.08.2022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00716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67018" y="635634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2057400"/>
            <a:ext cx="6527030" cy="380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690D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E5AC7E-27C7-4076-9985-BE8CF4FE0608}" type="datetime1">
              <a:rPr lang="ru-RU" smtClean="0"/>
              <a:pPr/>
              <a:t>22.08.2022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85071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967018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5469705" y="6419906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ru-RU"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1934025" y="6419906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CE5438E2-A189-4F16-AD01-7DE694A0935D}" type="datetime1">
              <a:rPr lang="ru-RU" smtClean="0"/>
              <a:pPr/>
              <a:t>22.08.2022</a:t>
            </a:fld>
            <a:endParaRPr lang="ru-RU"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11517613" y="6493566"/>
            <a:ext cx="219075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999999"/>
                </a:solidFill>
                <a:latin typeface="Arial" panose="020B0604020202020204" pitchFamily="34" charset="0"/>
                <a:ea typeface="Cambria" panose="02040503050406030204"/>
                <a:cs typeface="Cambria" panose="02040503050406030204"/>
                <a:sym typeface="Cambria" panose="02040503050406030204"/>
              </a:defRPr>
            </a:lvl1pPr>
            <a:lvl2pPr marL="381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999999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defRPr>
            </a:lvl2pPr>
            <a:lvl3pPr marL="381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999999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defRPr>
            </a:lvl3pPr>
            <a:lvl4pPr marL="381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999999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defRPr>
            </a:lvl4pPr>
            <a:lvl5pPr marL="381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999999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defRPr>
            </a:lvl5pPr>
            <a:lvl6pPr marL="381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999999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defRPr>
            </a:lvl6pPr>
            <a:lvl7pPr marL="381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999999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defRPr>
            </a:lvl7pPr>
            <a:lvl8pPr marL="381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999999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defRPr>
            </a:lvl8pPr>
            <a:lvl9pPr marL="381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999999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oogle Shape;102;p22"/>
          <p:cNvPicPr preferRelativeResize="0"/>
          <p:nvPr userDrawn="1"/>
        </p:nvPicPr>
        <p:blipFill>
          <a:blip r:embed="rId3"/>
          <a:stretch>
            <a:fillRect/>
          </a:stretch>
        </p:blipFill>
        <p:spPr>
          <a:xfrm>
            <a:off x="10009415" y="315675"/>
            <a:ext cx="230726" cy="36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4;p22"/>
          <p:cNvSpPr txBox="1"/>
          <p:nvPr userDrawn="1"/>
        </p:nvSpPr>
        <p:spPr>
          <a:xfrm>
            <a:off x="10351106" y="363068"/>
            <a:ext cx="1544258" cy="3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4DE"/>
              </a:buClr>
              <a:buSzPts val="480"/>
              <a:buFont typeface="Noto Sans Symbols"/>
              <a:buNone/>
            </a:pPr>
            <a:r>
              <a:rPr lang="ru-RU" sz="800" b="0" i="0" u="none" strike="noStrike" cap="none" dirty="0">
                <a:solidFill>
                  <a:srgbClr val="1C4587"/>
                </a:solidFill>
                <a:latin typeface="Arial" panose="020B0604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rPr>
              <a:t>Министерство образования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4DE"/>
              </a:buClr>
              <a:buSzPts val="480"/>
              <a:buFont typeface="Noto Sans Symbols"/>
              <a:buNone/>
            </a:pPr>
            <a:r>
              <a:rPr lang="ru-RU" sz="800" b="0" i="0" u="none" strike="noStrike" cap="none" dirty="0">
                <a:solidFill>
                  <a:srgbClr val="1C4587"/>
                </a:solidFill>
                <a:latin typeface="Arial" panose="020B0604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rPr>
              <a:t>Московской области</a:t>
            </a:r>
            <a:endParaRPr sz="800" b="0" i="0" u="none" strike="noStrike" cap="none" dirty="0">
              <a:solidFill>
                <a:srgbClr val="1C4587"/>
              </a:solidFill>
              <a:latin typeface="Arial" panose="020B0604020202020204" pitchFamily="34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2" name="Google Shape;103;p22"/>
          <p:cNvPicPr preferRelativeResize="0"/>
          <p:nvPr userDrawn="1"/>
        </p:nvPicPr>
        <p:blipFill>
          <a:blip r:embed="rId4"/>
          <a:stretch>
            <a:fillRect/>
          </a:stretch>
        </p:blipFill>
        <p:spPr>
          <a:xfrm>
            <a:off x="1934025" y="1831731"/>
            <a:ext cx="10257976" cy="452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72629" y="368629"/>
            <a:ext cx="2430664" cy="1416979"/>
          </a:xfrm>
          <a:prstGeom prst="rect">
            <a:avLst/>
          </a:prstGeom>
        </p:spPr>
      </p:pic>
      <p:sp>
        <p:nvSpPr>
          <p:cNvPr id="15" name="Заголовок 1"/>
          <p:cNvSpPr txBox="1"/>
          <p:nvPr userDrawn="1"/>
        </p:nvSpPr>
        <p:spPr>
          <a:xfrm>
            <a:off x="2477728" y="2586633"/>
            <a:ext cx="9328356" cy="1734644"/>
          </a:xfrm>
          <a:prstGeom prst="rect">
            <a:avLst/>
          </a:prstGeom>
        </p:spPr>
        <p:txBody>
          <a:bodyPr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6000" b="1" i="0" u="none" strike="noStrike" cap="none">
                <a:solidFill>
                  <a:schemeClr val="bg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ru-RU" dirty="0">
                <a:latin typeface="Arial" panose="020B0604020202020204" pitchFamily="34" charset="0"/>
              </a:rPr>
              <a:t>Образец заголовка</a:t>
            </a:r>
          </a:p>
        </p:txBody>
      </p:sp>
      <p:sp>
        <p:nvSpPr>
          <p:cNvPr id="16" name="Подзаголовок 2"/>
          <p:cNvSpPr txBox="1"/>
          <p:nvPr userDrawn="1"/>
        </p:nvSpPr>
        <p:spPr>
          <a:xfrm>
            <a:off x="2475270" y="4461017"/>
            <a:ext cx="9328356" cy="152314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2400" b="0" i="0" u="none" strike="noStrike" cap="none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ru-RU" dirty="0">
                <a:latin typeface="Arial" panose="020B0604020202020204" pitchFamily="34" charset="0"/>
              </a:rPr>
              <a:t>Образец подзаголовка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1" i="0" u="none" strike="noStrike" cap="none">
          <a:solidFill>
            <a:srgbClr val="000000"/>
          </a:solidFill>
          <a:latin typeface="+mj-lt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2580969"/>
            <a:ext cx="10515600" cy="3595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759EBE9-A9C3-4F0E-AA54-98BF4BBF5C9C}" type="datetime1">
              <a:rPr lang="ru-RU" smtClean="0"/>
              <a:pPr/>
              <a:t>22.08.2022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A8BE2D8-38BA-4587-B4D8-B22B6AA3D9C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15071" y="230188"/>
            <a:ext cx="1280281" cy="746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690D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690D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690D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690D0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kidsmo.ru/connect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19153" y="1922669"/>
            <a:ext cx="9107130" cy="535525"/>
          </a:xfrm>
        </p:spPr>
        <p:txBody>
          <a:bodyPr/>
          <a:lstStyle/>
          <a:p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Конференция </a:t>
            </a:r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педагогической общественности Московской области </a:t>
            </a:r>
            <a:endParaRPr lang="ru-RU" sz="3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19153" y="3432069"/>
            <a:ext cx="9107130" cy="535525"/>
          </a:xfrm>
        </p:spPr>
        <p:txBody>
          <a:bodyPr/>
          <a:lstStyle/>
          <a:p>
            <a:pPr algn="ctr"/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Площадка № 10</a:t>
            </a:r>
          </a:p>
          <a:p>
            <a:pPr algn="ctr"/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«Предшкола (Подмосковный </a:t>
            </a:r>
            <a:r>
              <a:rPr lang="en-US" alt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E-SCHOOL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стандарт детского сада»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«КОНЦЕНТРИРУЙСЯ НА ГЛАВНОМ!»</a:t>
            </a:r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9020" y="4249420"/>
            <a:ext cx="7070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/>
          <p:nvPr/>
        </p:nvSpPr>
        <p:spPr>
          <a:xfrm>
            <a:off x="2713898" y="5114693"/>
            <a:ext cx="9107130" cy="1058816"/>
          </a:xfrm>
          <a:prstGeom prst="rect">
            <a:avLst/>
          </a:prstGeom>
        </p:spPr>
        <p:txBody>
          <a:bodyPr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6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доклада: </a:t>
            </a:r>
            <a:r>
              <a:rPr lang="ru-RU" sz="16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мобильным приложением проекта  «Предшкола (Подмосковный </a:t>
            </a:r>
            <a:r>
              <a:rPr lang="en-US" sz="16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PRE-SCHOOL</a:t>
            </a:r>
            <a:r>
              <a:rPr lang="ru-RU" sz="16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стандарт детского сада» глазами педагогов и родителей</a:t>
            </a:r>
          </a:p>
          <a:p>
            <a:pPr algn="r"/>
            <a:r>
              <a:rPr lang="ru-RU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Веревкина Л.В., </a:t>
            </a:r>
          </a:p>
          <a:p>
            <a:pPr algn="r"/>
            <a:r>
              <a:rPr lang="ru-RU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заведующий</a:t>
            </a:r>
          </a:p>
          <a:p>
            <a:pPr algn="r"/>
            <a:r>
              <a:rPr lang="ru-RU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МДОУ црр - д/с №19, Г.о. Подольск</a:t>
            </a:r>
          </a:p>
        </p:txBody>
      </p:sp>
      <p:sp>
        <p:nvSpPr>
          <p:cNvPr id="6" name="Заголовок 1"/>
          <p:cNvSpPr txBox="1"/>
          <p:nvPr/>
        </p:nvSpPr>
        <p:spPr>
          <a:xfrm>
            <a:off x="2033087" y="2471678"/>
            <a:ext cx="9857679" cy="552264"/>
          </a:xfrm>
          <a:prstGeom prst="rect">
            <a:avLst/>
          </a:prstGeom>
        </p:spPr>
        <p:txBody>
          <a:bodyPr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6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Ребенок - приоритет образования!”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8083" y="1593757"/>
            <a:ext cx="10689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3 этап: администрация + педагоги + родители (сбор согласий, регистрация родителей, ведение ежедневных активностей педагогами)</a:t>
            </a:r>
          </a:p>
          <a:p>
            <a:pPr eaLnBrk="1" hangingPunct="1"/>
            <a:endParaRPr lang="ru-RU" sz="2400" dirty="0">
              <a:solidFill>
                <a:srgbClr val="22226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8083" y="393428"/>
            <a:ext cx="9211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План работы по запуску мобильного приложения в ДОУ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8221" y="2562426"/>
            <a:ext cx="7321201" cy="411628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177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73096" y="1552638"/>
            <a:ext cx="2632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4 этап: контроль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1879" y="255204"/>
            <a:ext cx="8871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План работы по запуску мобильного приложения в ДОУ</a:t>
            </a:r>
          </a:p>
        </p:txBody>
      </p:sp>
      <p:pic>
        <p:nvPicPr>
          <p:cNvPr id="5122" name="Picture 2" descr="C:\Users\PRIVET\Desktop\переход на новый год сайт\фото\WhatsApp Image 2022-08-22 at 09.46.4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0762" y="1885827"/>
            <a:ext cx="6049926" cy="4537444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372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F5C7-FEDD-46B1-8E39-827696FB3313}" type="datetime1">
              <a:rPr lang="ru-RU" smtClean="0"/>
              <a:pPr/>
              <a:t>22.08.2022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27321" y="510363"/>
            <a:ext cx="9048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Положительный эффект мобильного приложения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2660829253"/>
              </p:ext>
            </p:extLst>
          </p:nvPr>
        </p:nvGraphicFramePr>
        <p:xfrm>
          <a:off x="627321" y="1283192"/>
          <a:ext cx="9642550" cy="5021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4002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9610" y="284579"/>
            <a:ext cx="9973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Представление опыта работы в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мероприятиях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регионального проекта «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Предшкола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(Подмосковный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Pre-school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2502" y="2149779"/>
            <a:ext cx="7357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endParaRPr lang="ru-RU" sz="1800" dirty="0">
              <a:solidFill>
                <a:srgbClr val="262673"/>
              </a:solidFill>
            </a:endParaRPr>
          </a:p>
          <a:p>
            <a:pPr eaLnBrk="1" hangingPunct="1"/>
            <a:endParaRPr lang="ru-RU" sz="1800" dirty="0">
              <a:solidFill>
                <a:srgbClr val="262673"/>
              </a:solidFill>
            </a:endParaRPr>
          </a:p>
          <a:p>
            <a:pPr eaLnBrk="1" hangingPunct="1"/>
            <a:endParaRPr lang="ru-RU" sz="1800" dirty="0">
              <a:solidFill>
                <a:srgbClr val="262673"/>
              </a:solidFill>
            </a:endParaRPr>
          </a:p>
        </p:txBody>
      </p:sp>
      <p:pic>
        <p:nvPicPr>
          <p:cNvPr id="3075" name="Picture 3" descr="C:\Users\PRIVET\Desktop\переход на новый год сайт\фото\летняя школ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0908" y="1115576"/>
            <a:ext cx="2884081" cy="384544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RIVET\Desktop\переход на новый год сайт\фото\слет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610" y="1307804"/>
            <a:ext cx="4035867" cy="30256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173" r="4005"/>
          <a:stretch/>
        </p:blipFill>
        <p:spPr bwMode="auto">
          <a:xfrm>
            <a:off x="3765694" y="3607984"/>
            <a:ext cx="5055786" cy="287668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9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8084" y="341092"/>
            <a:ext cx="383126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1. Мастер-класс «Логико-математические игры как средство развития мыслительных операций у старших дошкольников» на областном Слете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руководителей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9469" y="1105511"/>
            <a:ext cx="6896802" cy="481925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967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3777" y="341093"/>
            <a:ext cx="39907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2. Представление опыта работы педагогов регионального проекта «Подмосковный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PRE-SCHOOL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» по реализации тематических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недель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PRIVET\Desktop\переход на новый год сайт\фото\WhatsApp_Image_2022-03-29_at_13.09.3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6233" y="1307806"/>
            <a:ext cx="6807050" cy="482166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24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F5C7-FEDD-46B1-8E39-827696FB3313}" type="datetime1">
              <a:rPr lang="ru-RU" smtClean="0"/>
              <a:pPr/>
              <a:t>22.08.2022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4287" y="212950"/>
            <a:ext cx="490338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3. Семинар в рамках реализации проекта «Подмосковный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PRE-SCHOOL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»  Московской области «Развитие личности ребенка в процессе формирования элементарных математических представлений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PRIVET\Desktop\переход на новый год сайт\фото\Соломенник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2242" y="979377"/>
            <a:ext cx="5624623" cy="5624623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445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5554" y="245125"/>
            <a:ext cx="60853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4. Летняя школа руководителей «Построение преемственности дошкольного и школьного уровня образования и создание единого образовательного пространства».</a:t>
            </a:r>
          </a:p>
        </p:txBody>
      </p:sp>
      <p:pic>
        <p:nvPicPr>
          <p:cNvPr id="1026" name="Picture 2" descr="C:\Users\PRIVET\Desktop\переход на новый год сайт\фото\летняя школа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1822" y="670441"/>
            <a:ext cx="4369981" cy="5826641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RIVET\Desktop\переход на новый год сайт\фото\летняя школ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2038" y="2583711"/>
            <a:ext cx="2935028" cy="3913371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37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3429000"/>
            <a:ext cx="445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Спасибо</a:t>
            </a:r>
            <a:r>
              <a:rPr lang="ru-RU" sz="2400" b="1" dirty="0">
                <a:solidFill>
                  <a:srgbClr val="223A8F"/>
                </a:solidFill>
                <a:latin typeface="Arial" panose="020B0604020202020204" pitchFamily="34" charset="0"/>
              </a:rPr>
              <a:t> за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внимание</a:t>
            </a:r>
            <a:r>
              <a:rPr lang="ru-RU" sz="2400" b="1" dirty="0">
                <a:solidFill>
                  <a:srgbClr val="223A8F"/>
                </a:solidFill>
                <a:latin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0436" y="830411"/>
            <a:ext cx="289560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3595" y="717698"/>
            <a:ext cx="270668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3008" y="3470418"/>
            <a:ext cx="10558130" cy="297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Муниципальное дошкольное образовательное учреждение</a:t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центр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развития ребёнка – детский сад № 19,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Г.о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. Подольск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Google Shape;155;p19"/>
          <p:cNvSpPr txBox="1">
            <a:spLocks noChangeArrowheads="1"/>
          </p:cNvSpPr>
          <p:nvPr/>
        </p:nvSpPr>
        <p:spPr bwMode="auto">
          <a:xfrm>
            <a:off x="0" y="0"/>
            <a:ext cx="121920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0" tIns="648000" rIns="0" bIns="0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A6A6A6"/>
              </a:buClr>
              <a:buFont typeface="Montserrat" charset="-52"/>
              <a:buNone/>
            </a:pP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sym typeface="Montserrat" charset="-52"/>
              </a:rPr>
              <a:t>ОБРА</a:t>
            </a:r>
            <a:r>
              <a:rPr lang="en-US" altLang="ru-RU" sz="24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sym typeface="Montserrat" charset="-52"/>
              </a:rPr>
              <a:t>Щ</a:t>
            </a: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sym typeface="Montserrat" charset="-52"/>
              </a:rPr>
              <a:t>ЕНИЕ ГУБЕРНАТОРА МОСКОВСКОЙ ОБЛАСТИ</a:t>
            </a:r>
            <a:endParaRPr lang="ru-RU" alt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sym typeface="Arial" pitchFamily="34" charset="0"/>
            </a:endParaRPr>
          </a:p>
        </p:txBody>
      </p:sp>
      <p:sp>
        <p:nvSpPr>
          <p:cNvPr id="14340" name="Прямоугольник 3"/>
          <p:cNvSpPr>
            <a:spLocks noChangeArrowheads="1"/>
          </p:cNvSpPr>
          <p:nvPr/>
        </p:nvSpPr>
        <p:spPr bwMode="auto">
          <a:xfrm>
            <a:off x="2374900" y="1366838"/>
            <a:ext cx="79163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sym typeface="Montserrat" charset="-52"/>
              </a:rPr>
              <a:t>Ежегодное обращение Губернатора Московской области 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sym typeface="Montserrat" charset="-52"/>
            </a:endParaRPr>
          </a:p>
        </p:txBody>
      </p:sp>
      <p:pic>
        <p:nvPicPr>
          <p:cNvPr id="14341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21" r="12750" b="2585"/>
          <a:stretch>
            <a:fillRect/>
          </a:stretch>
        </p:blipFill>
        <p:spPr bwMode="auto">
          <a:xfrm>
            <a:off x="8331200" y="3429001"/>
            <a:ext cx="3422651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Google Shape;98;p13"/>
          <p:cNvSpPr txBox="1">
            <a:spLocks noChangeArrowheads="1"/>
          </p:cNvSpPr>
          <p:nvPr/>
        </p:nvSpPr>
        <p:spPr bwMode="auto">
          <a:xfrm>
            <a:off x="364068" y="2967038"/>
            <a:ext cx="800523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buFont typeface="Montserrat" charset="-52"/>
              <a:buNone/>
            </a:pP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sym typeface="Montserrat" charset="-52"/>
              </a:rPr>
              <a:t>Система </a:t>
            </a:r>
            <a:r>
              <a:rPr lang="en-US" altLang="ru-RU" sz="28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sym typeface="Montserrat" charset="-52"/>
              </a:rPr>
              <a:t>Pre-School</a:t>
            </a: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sym typeface="Montserrat" charset="-52"/>
              </a:rPr>
              <a:t> в 2022 году</a:t>
            </a:r>
          </a:p>
          <a:p>
            <a:pPr algn="ctr" eaLnBrk="1" hangingPunct="1">
              <a:buFont typeface="Montserrat" charset="-52"/>
              <a:buNone/>
            </a:pPr>
            <a:endParaRPr lang="ru-RU" altLang="ru-RU" sz="28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sym typeface="Montserrat" charset="-52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sym typeface="Montserrat" charset="-52"/>
              </a:rPr>
              <a:t>Современное инновационное оборудование в старших и подготовительных группах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sym typeface="Montserrat" charset="-52"/>
              </a:rPr>
              <a:t>Школы-партнеры детских садов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sym typeface="Montserrat" charset="-52"/>
              </a:rPr>
              <a:t>Шефство школьников</a:t>
            </a:r>
            <a:endParaRPr lang="ru-RU" altLang="ru-RU" sz="2800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44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6447" y="238735"/>
            <a:ext cx="10132827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   С 1 января 2022 года МДОУ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црр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-детский сад №19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Г.о.Подольск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стал участником проекта «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Предшкола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(Подмосковный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PRE-SCHOOL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): стандарт детского сада»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3106" y="1960335"/>
            <a:ext cx="604992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Задачи проекта:</a:t>
            </a:r>
          </a:p>
          <a:p>
            <a:endParaRPr lang="ru-RU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Повышение квалификации педагогов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Инновационное оборудование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Реализации тематических недель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Организация взаимодействия с начальной школой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Сотрудничество с родителями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Мобильное приложение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5279" y="1349696"/>
            <a:ext cx="4877938" cy="27438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7315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Заголовок 61441"/>
          <p:cNvSpPr>
            <a:spLocks noGrp="1" noChangeArrowheads="1"/>
          </p:cNvSpPr>
          <p:nvPr>
            <p:ph type="title"/>
          </p:nvPr>
        </p:nvSpPr>
        <p:spPr>
          <a:xfrm>
            <a:off x="694661" y="816899"/>
            <a:ext cx="10714074" cy="868362"/>
          </a:xfrm>
        </p:spPr>
        <p:txBody>
          <a:bodyPr>
            <a:normAutofit fontScale="90000"/>
          </a:bodyPr>
          <a:lstStyle/>
          <a:p>
            <a:pPr marL="838200" indent="-838200" algn="ctr" eaLnBrk="1" hangingPunct="1"/>
            <a:r>
              <a:rPr lang="ru-RU" altLang="ru-RU" sz="4800" b="1" u="sng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sym typeface="Montserrat" charset="-52"/>
              </a:rPr>
              <a:t>Мобильное приложение</a:t>
            </a:r>
            <a:r>
              <a:rPr lang="ru-RU" altLang="ru-RU" sz="4000" dirty="0" smtClean="0">
                <a:solidFill>
                  <a:srgbClr val="000000"/>
                </a:solidFill>
                <a:sym typeface="Montserrat" charset="-52"/>
              </a:rPr>
              <a:t/>
            </a:r>
            <a:br>
              <a:rPr lang="ru-RU" altLang="ru-RU" sz="4000" dirty="0" smtClean="0">
                <a:solidFill>
                  <a:srgbClr val="000000"/>
                </a:solidFill>
                <a:sym typeface="Montserrat" charset="-52"/>
              </a:rPr>
            </a:br>
            <a:endParaRPr lang="ru-RU" sz="4000" dirty="0" smtClean="0">
              <a:solidFill>
                <a:srgbClr val="000000"/>
              </a:solidFill>
              <a:sym typeface="Montserrat" charset="-52"/>
            </a:endParaRPr>
          </a:p>
        </p:txBody>
      </p:sp>
      <p:pic>
        <p:nvPicPr>
          <p:cNvPr id="16387" name="Замещающий текст 6144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65106" y="1594884"/>
            <a:ext cx="10709443" cy="4869711"/>
          </a:xfr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09669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Google Shape;137;p17"/>
          <p:cNvSpPr txBox="1">
            <a:spLocks noChangeArrowheads="1"/>
          </p:cNvSpPr>
          <p:nvPr/>
        </p:nvSpPr>
        <p:spPr bwMode="auto">
          <a:xfrm>
            <a:off x="1316198" y="-304800"/>
            <a:ext cx="77279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0" tIns="648000" rIns="0" bIns="0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buClr>
                <a:srgbClr val="A6A6A6"/>
              </a:buClr>
              <a:buFont typeface="Montserrat" charset="-52"/>
              <a:buNone/>
            </a:pP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sym typeface="Montserrat" charset="-52"/>
              </a:rPr>
              <a:t>МОБИЛЬНОЕ ПРИЛОЖЕНИЕ</a:t>
            </a:r>
            <a:endParaRPr lang="ru-RU" altLang="ru-RU" sz="28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sym typeface="Arial" pitchFamily="34" charset="0"/>
            </a:endParaRPr>
          </a:p>
        </p:txBody>
      </p:sp>
      <p:sp>
        <p:nvSpPr>
          <p:cNvPr id="18436" name="Google Shape;139;p17"/>
          <p:cNvSpPr txBox="1">
            <a:spLocks noChangeArrowheads="1"/>
          </p:cNvSpPr>
          <p:nvPr/>
        </p:nvSpPr>
        <p:spPr bwMode="auto">
          <a:xfrm>
            <a:off x="304800" y="1143000"/>
            <a:ext cx="8128000" cy="160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buFont typeface="Montserrat" charset="-52"/>
              <a:buNone/>
            </a:pPr>
            <a: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СОЗДАНА РАБОЧАЯ </a:t>
            </a:r>
            <a:r>
              <a:rPr lang="ru-RU" alt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ГРУППА по апробации мобильного приложения:</a:t>
            </a:r>
            <a:endParaRPr lang="ru-RU" alt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sym typeface="Montserrat" charset="-52"/>
            </a:endParaRPr>
          </a:p>
          <a:p>
            <a:pPr algn="ctr" eaLnBrk="1" hangingPunct="1">
              <a:lnSpc>
                <a:spcPct val="115000"/>
              </a:lnSpc>
              <a:buFont typeface="Montserrat" charset="-52"/>
              <a:buNone/>
            </a:pPr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-</a:t>
            </a:r>
            <a:r>
              <a:rPr lang="ru-RU" alt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АДМИНИСТРАЦИЯ (6 человек)</a:t>
            </a:r>
            <a:endParaRPr lang="ru-RU" alt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sym typeface="Montserrat" charset="-52"/>
            </a:endParaRPr>
          </a:p>
          <a:p>
            <a:pPr algn="ctr" eaLnBrk="1" hangingPunct="1">
              <a:lnSpc>
                <a:spcPct val="115000"/>
              </a:lnSpc>
              <a:buFont typeface="Montserrat" charset="-52"/>
              <a:buNone/>
            </a:pPr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– </a:t>
            </a:r>
            <a:r>
              <a:rPr lang="ru-RU" alt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ВОСПИТАТЕЛИ (16 человек)</a:t>
            </a:r>
            <a:endParaRPr lang="ru-RU" alt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sym typeface="Montserrat" charset="-52"/>
            </a:endParaRPr>
          </a:p>
          <a:p>
            <a:pPr algn="ctr" eaLnBrk="1" hangingPunct="1">
              <a:lnSpc>
                <a:spcPct val="115000"/>
              </a:lnSpc>
              <a:buFont typeface="Montserrat" charset="-52"/>
              <a:buNone/>
            </a:pPr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 – РОДИТЕЛИ </a:t>
            </a:r>
            <a:r>
              <a:rPr lang="ru-RU" alt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(405 человек)</a:t>
            </a:r>
            <a:endParaRPr lang="ru-RU" alt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sym typeface="Montserrat" charset="-52"/>
            </a:endParaRPr>
          </a:p>
          <a:p>
            <a:pPr algn="ctr" eaLnBrk="1" hangingPunct="1">
              <a:lnSpc>
                <a:spcPct val="115000"/>
              </a:lnSpc>
              <a:buFont typeface="Montserrat" charset="-52"/>
              <a:buNone/>
            </a:pPr>
            <a:endParaRPr lang="ru-RU" alt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sym typeface="Montserrat" charset="-52"/>
            </a:endParaRPr>
          </a:p>
        </p:txBody>
      </p:sp>
      <p:sp>
        <p:nvSpPr>
          <p:cNvPr id="18437" name="Google Shape;144;p17"/>
          <p:cNvSpPr txBox="1">
            <a:spLocks noChangeArrowheads="1"/>
          </p:cNvSpPr>
          <p:nvPr/>
        </p:nvSpPr>
        <p:spPr bwMode="auto">
          <a:xfrm>
            <a:off x="355600" y="3026562"/>
            <a:ext cx="8026400" cy="341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 marL="215900" indent="-2159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Montserrat" charset="-52"/>
              <a:buNone/>
            </a:pPr>
            <a:r>
              <a:rPr lang="ru-RU" altLang="ru-RU" sz="16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1</a:t>
            </a:r>
            <a:r>
              <a:rPr lang="en-US" altLang="ru-RU" sz="16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. </a:t>
            </a:r>
            <a:r>
              <a:rPr lang="ru-RU" altLang="ru-RU" sz="16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Посещаемость</a:t>
            </a:r>
          </a:p>
          <a:p>
            <a:pPr eaLnBrk="1" hangingPunct="1">
              <a:lnSpc>
                <a:spcPct val="150000"/>
              </a:lnSpc>
              <a:buFont typeface="Montserrat" charset="-52"/>
              <a:buNone/>
            </a:pPr>
            <a:r>
              <a:rPr lang="ru-RU" altLang="ru-RU" sz="16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2. Сетка занятий </a:t>
            </a:r>
          </a:p>
          <a:p>
            <a:pPr eaLnBrk="1" hangingPunct="1">
              <a:lnSpc>
                <a:spcPct val="150000"/>
              </a:lnSpc>
              <a:buFont typeface="Montserrat" charset="-52"/>
              <a:buNone/>
            </a:pPr>
            <a:r>
              <a:rPr lang="ru-RU" altLang="ru-RU" sz="16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3. Меню</a:t>
            </a:r>
          </a:p>
          <a:p>
            <a:pPr eaLnBrk="1" hangingPunct="1">
              <a:lnSpc>
                <a:spcPct val="150000"/>
              </a:lnSpc>
              <a:buFont typeface="Montserrat" charset="-52"/>
              <a:buNone/>
            </a:pPr>
            <a:r>
              <a:rPr lang="ru-RU" altLang="ru-RU" sz="16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4. Педагогическая диагностика</a:t>
            </a:r>
          </a:p>
          <a:p>
            <a:pPr eaLnBrk="1" hangingPunct="1">
              <a:lnSpc>
                <a:spcPct val="150000"/>
              </a:lnSpc>
              <a:buFont typeface="Montserrat" charset="-52"/>
              <a:buNone/>
            </a:pPr>
            <a:r>
              <a:rPr lang="ru-RU" altLang="ru-RU" sz="16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5. Объявления и комментарии для родителей</a:t>
            </a:r>
          </a:p>
          <a:p>
            <a:pPr eaLnBrk="1" hangingPunct="1">
              <a:lnSpc>
                <a:spcPct val="150000"/>
              </a:lnSpc>
              <a:buFont typeface="Montserrat" charset="-52"/>
              <a:buNone/>
            </a:pPr>
            <a:r>
              <a:rPr lang="ru-RU" altLang="ru-RU" sz="16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6. Напоминания о днях рождениях</a:t>
            </a:r>
          </a:p>
          <a:p>
            <a:pPr eaLnBrk="1" hangingPunct="1">
              <a:lnSpc>
                <a:spcPct val="150000"/>
              </a:lnSpc>
              <a:buFont typeface="Montserrat" charset="-52"/>
              <a:buNone/>
            </a:pPr>
            <a:r>
              <a:rPr lang="ru-RU" altLang="ru-RU" sz="16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7. Данные родителей для экстренной связи</a:t>
            </a:r>
          </a:p>
          <a:p>
            <a:pPr eaLnBrk="1" hangingPunct="1">
              <a:lnSpc>
                <a:spcPct val="150000"/>
              </a:lnSpc>
              <a:buFont typeface="Montserrat" charset="-52"/>
              <a:buNone/>
            </a:pPr>
            <a:r>
              <a:rPr lang="ru-RU" altLang="ru-RU" sz="16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sym typeface="Montserrat" charset="-52"/>
              </a:rPr>
              <a:t>    (записная книжка / личная карточка ребенка - быстрый доступ для воспитателей )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3702" y="1281827"/>
            <a:ext cx="2903071" cy="5161014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528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5600" y="20639"/>
            <a:ext cx="2946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155;p19"/>
          <p:cNvSpPr txBox="1">
            <a:spLocks noChangeArrowheads="1"/>
          </p:cNvSpPr>
          <p:nvPr/>
        </p:nvSpPr>
        <p:spPr bwMode="auto">
          <a:xfrm>
            <a:off x="-171450" y="-425450"/>
            <a:ext cx="9556751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0" tIns="648000" rIns="0" bIns="0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A6A6A6"/>
              </a:buClr>
              <a:buFont typeface="Montserrat" charset="-52"/>
              <a:buNone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sym typeface="Montserrat" charset="-52"/>
              </a:rPr>
              <a:t>МОБИЛЬНОЕ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sym typeface="Montserrat" charset="-52"/>
              </a:rPr>
              <a:t>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sym typeface="Montserrat" charset="-52"/>
              </a:rPr>
              <a:t>ПРИЛОЖЕНИЕ </a:t>
            </a:r>
            <a:endParaRPr lang="ru-RU" altLang="ru-RU" sz="14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sym typeface="Arial" pitchFamily="34" charset="0"/>
            </a:endParaRPr>
          </a:p>
        </p:txBody>
      </p:sp>
      <p:graphicFrame>
        <p:nvGraphicFramePr>
          <p:cNvPr id="10315" name="Таблица 103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0458481"/>
              </p:ext>
            </p:extLst>
          </p:nvPr>
        </p:nvGraphicFramePr>
        <p:xfrm>
          <a:off x="291548" y="607422"/>
          <a:ext cx="11555896" cy="6250578"/>
        </p:xfrm>
        <a:graphic>
          <a:graphicData uri="http://schemas.openxmlformats.org/drawingml/2006/table">
            <a:tbl>
              <a:tblPr/>
              <a:tblGrid>
                <a:gridCol w="1925982"/>
                <a:gridCol w="2598072"/>
                <a:gridCol w="1267938"/>
                <a:gridCol w="1083366"/>
                <a:gridCol w="2369359"/>
                <a:gridCol w="2311179"/>
              </a:tblGrid>
              <a:tr h="187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11.04.2022</a:t>
                      </a: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12</a:t>
                      </a: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.04.2022</a:t>
                      </a: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1</a:t>
                      </a: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3.04.2022</a:t>
                      </a:r>
                      <a:endParaRPr kumimoji="0" lang="ru-RU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1</a:t>
                      </a: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4.04.2022</a:t>
                      </a: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1</a:t>
                      </a: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5.04.2022</a:t>
                      </a: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</a:tr>
              <a:tr h="2019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Вебинар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 администраторов в 14.00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Регистрация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ОДНОГО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 администратора ДОО по ссылке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4"/>
                        </a:rPr>
                        <a:t>https://kidsmo.ru/connect/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Montserrat" charset="-52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Регистрация групп и педагогов администраторами ДОО</a:t>
                      </a: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Вебинар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 для педагогов, 12.00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Установка моб. приложения педагогам и администраторам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Подготовка педагогами файла импорта расписания</a:t>
                      </a:r>
                      <a:endParaRPr kumimoji="0" lang="ru-RU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Отправка администраторами списка детей по шаблону (ФИО и дата рождения)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Подготовка педагогами файла импорта меню</a:t>
                      </a: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Отправка файлов импорта меню, расписания, списков детей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Montserrat" charset="-52"/>
                      </a:endParaRPr>
                    </a:p>
                  </a:txBody>
                  <a:tcPr marL="53952" marR="539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1</a:t>
                      </a: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8.04.2022</a:t>
                      </a: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1</a:t>
                      </a: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9.04.2022</a:t>
                      </a: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20.04.2022</a:t>
                      </a:r>
                      <a:endParaRPr kumimoji="0" lang="ru-RU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21.04.2022</a:t>
                      </a: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22.04.2022</a:t>
                      </a: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</a:tr>
              <a:tr h="1342621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Подписание договора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Вебинар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 для педагогов, 12.00 (посещаемость, галерея, наблюдения)</a:t>
                      </a: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228600" marR="0" lvl="1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Согласование наблюдений</a:t>
                      </a:r>
                    </a:p>
                    <a:p>
                      <a:pPr marL="228600" marR="0" lvl="1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Загрузка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аватарок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  для карточек детей</a:t>
                      </a:r>
                    </a:p>
                    <a:p>
                      <a:pPr marL="228600" marR="0" lvl="1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Загрузка фото и видео (ежедневно)</a:t>
                      </a:r>
                    </a:p>
                    <a:p>
                      <a:pPr marL="228600" marR="0" lvl="1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Ведение журнала посещаемости (ежедневно)</a:t>
                      </a:r>
                    </a:p>
                    <a:p>
                      <a:pPr marL="228600" marR="0" lvl="1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Ведение наблюдений (по необходимости)</a:t>
                      </a:r>
                    </a:p>
                  </a:txBody>
                  <a:tcPr marL="53952" marR="539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Вебинар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 для педагогов, 12.00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(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мессенджер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, комментарии, режимные моменты)</a:t>
                      </a:r>
                    </a:p>
                  </a:txBody>
                  <a:tcPr marL="53952" marR="539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25.04.2022</a:t>
                      </a: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26.04.2022</a:t>
                      </a: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27.04.2022</a:t>
                      </a: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28.04.2022</a:t>
                      </a: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29.04.2022</a:t>
                      </a:r>
                    </a:p>
                  </a:txBody>
                  <a:tcPr marL="53952" marR="5395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</a:tr>
              <a:tr h="1528104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Сбор согласия родителей на ПДН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Ведение ежедневных активностей</a:t>
                      </a:r>
                    </a:p>
                  </a:txBody>
                  <a:tcPr marL="53952" marR="539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 Ведение ежедневной активности </a:t>
                      </a:r>
                    </a:p>
                    <a:p>
                      <a:pPr marL="228600" marR="0" lvl="0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(посещаемость, фото и видео, комментарии, наблюдения, режимные моменты)  </a:t>
                      </a:r>
                    </a:p>
                    <a:p>
                      <a:pPr marL="228600" marR="0" lvl="0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2.  Сбор согласия родителей на ПДН</a:t>
                      </a:r>
                    </a:p>
                  </a:txBody>
                  <a:tcPr marL="53952" marR="539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Вебинар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 для педагогов, 12.00 (педагогическая диагностика)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Регистрация родителей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ontserrat" charset="-52"/>
                        </a:rPr>
                        <a:t>Коммуникация в чате с родителями</a:t>
                      </a:r>
                    </a:p>
                  </a:txBody>
                  <a:tcPr marL="53952" marR="539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15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май</a:t>
                      </a:r>
                    </a:p>
                  </a:txBody>
                  <a:tcPr marL="53952" marR="539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июнь</a:t>
                      </a:r>
                    </a:p>
                  </a:txBody>
                  <a:tcPr marL="53952" marR="539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883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Диагностика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Тестирование выгрузки отчетов диагностики и посещаемости</a:t>
                      </a:r>
                    </a:p>
                  </a:txBody>
                  <a:tcPr marL="53952" marR="539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Обратная связь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 charset="-52"/>
                          <a:cs typeface="Arial" pitchFamily="34" charset="0"/>
                          <a:sym typeface="Montserrat" charset="-52"/>
                        </a:rPr>
                        <a:t> (опрос педагогов и родителей)</a:t>
                      </a:r>
                    </a:p>
                  </a:txBody>
                  <a:tcPr marL="53952" marR="539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859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630865" y="381000"/>
            <a:ext cx="9855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План работы по запуску мобильного приложения в ДОУ</a:t>
            </a:r>
          </a:p>
        </p:txBody>
      </p:sp>
      <p:sp>
        <p:nvSpPr>
          <p:cNvPr id="20484" name="TextBox 2"/>
          <p:cNvSpPr txBox="1">
            <a:spLocks noChangeArrowheads="1"/>
          </p:cNvSpPr>
          <p:nvPr/>
        </p:nvSpPr>
        <p:spPr bwMode="auto">
          <a:xfrm>
            <a:off x="398131" y="1831784"/>
            <a:ext cx="647050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1 этап: разработчики + администрация ДОУ (регистрация администратора ДОУ, групп и педагогов)</a:t>
            </a:r>
          </a:p>
          <a:p>
            <a:pPr eaLnBrk="1" hangingPunct="1"/>
            <a:endParaRPr lang="ru-RU" sz="2400" dirty="0">
              <a:solidFill>
                <a:srgbClr val="222267"/>
              </a:solidFill>
            </a:endParaRPr>
          </a:p>
          <a:p>
            <a:pPr eaLnBrk="1" hangingPunct="1">
              <a:buFontTx/>
              <a:buAutoNum type="arabicPeriod"/>
            </a:pPr>
            <a:endParaRPr lang="ru-RU" dirty="0"/>
          </a:p>
        </p:txBody>
      </p:sp>
      <p:pic>
        <p:nvPicPr>
          <p:cNvPr id="4" name="Picture 2" descr="C:\Users\Admin\Desktop\24 августа\IMG_20220816_1127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94811" y="2642927"/>
            <a:ext cx="6411636" cy="375968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4587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E2D8-38BA-4587-B4D8-B22B6AA3D9C4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1878" y="1540855"/>
            <a:ext cx="9796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2 этап: администрация + педагоги ДОУ (установка мобильного приложения педагогам)</a:t>
            </a:r>
          </a:p>
          <a:p>
            <a:pPr eaLnBrk="1" hangingPunct="1"/>
            <a:endParaRPr lang="ru-RU" sz="2400" dirty="0">
              <a:solidFill>
                <a:srgbClr val="22226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6997" y="340526"/>
            <a:ext cx="98764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План работы по запуску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мобильного</a:t>
            </a:r>
          </a:p>
          <a:p>
            <a:pPr eaLnBrk="1" hangingPunct="1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приложения в ДОУ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8958" y="2141019"/>
            <a:ext cx="6223589" cy="443233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972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698</Words>
  <Application>Microsoft Office PowerPoint</Application>
  <PresentationFormat>Произвольный</PresentationFormat>
  <Paragraphs>128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Arial Black</vt:lpstr>
      <vt:lpstr>Montserrat</vt:lpstr>
      <vt:lpstr>Wingdings</vt:lpstr>
      <vt:lpstr>Times New Roman</vt:lpstr>
      <vt:lpstr>Calibri</vt:lpstr>
      <vt:lpstr>Cambria</vt:lpstr>
      <vt:lpstr>Noto Sans Symbols</vt:lpstr>
      <vt:lpstr>Office Theme</vt:lpstr>
      <vt:lpstr>Специальное оформление</vt:lpstr>
      <vt:lpstr>Конференция педагогической общественности Московской области </vt:lpstr>
      <vt:lpstr>Слайд 2</vt:lpstr>
      <vt:lpstr>Слайд 3</vt:lpstr>
      <vt:lpstr>Слайд 4</vt:lpstr>
      <vt:lpstr>Мобильное приложение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Гриншпун</dc:creator>
  <cp:lastModifiedBy>user</cp:lastModifiedBy>
  <cp:revision>32</cp:revision>
  <dcterms:created xsi:type="dcterms:W3CDTF">2022-08-18T08:01:40Z</dcterms:created>
  <dcterms:modified xsi:type="dcterms:W3CDTF">2022-08-22T13:37:52Z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5AD32452AEB242A18BC89AE826FC7A3F</vt:lpwstr>
  </property>
  <property fmtid="{D5CDD505-2E9C-101B-9397-08002B2CF9AE}" pid="3" name="KSOProductBuildVer">
    <vt:lpwstr>1049-11.2.0.11254</vt:lpwstr>
  </property>
</Properties>
</file>