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301" r:id="rId4"/>
    <p:sldId id="333" r:id="rId5"/>
    <p:sldId id="308" r:id="rId6"/>
    <p:sldId id="340" r:id="rId7"/>
    <p:sldId id="341" r:id="rId8"/>
    <p:sldId id="307" r:id="rId9"/>
    <p:sldId id="342" r:id="rId10"/>
    <p:sldId id="306" r:id="rId11"/>
    <p:sldId id="343" r:id="rId12"/>
    <p:sldId id="346" r:id="rId13"/>
    <p:sldId id="321" r:id="rId14"/>
    <p:sldId id="344" r:id="rId15"/>
    <p:sldId id="305" r:id="rId16"/>
    <p:sldId id="345" r:id="rId17"/>
    <p:sldId id="339" r:id="rId18"/>
    <p:sldId id="326" r:id="rId19"/>
    <p:sldId id="327" r:id="rId20"/>
    <p:sldId id="322" r:id="rId21"/>
    <p:sldId id="324" r:id="rId22"/>
    <p:sldId id="298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Масальская" initials="ЕМ" lastIdx="2" clrIdx="0">
    <p:extLst>
      <p:ext uri="{19B8F6BF-5375-455C-9EA6-DF929625EA0E}">
        <p15:presenceInfo xmlns:p15="http://schemas.microsoft.com/office/powerpoint/2012/main" userId="d86a1cdcfbc1b7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7C"/>
    <a:srgbClr val="FFEBFF"/>
    <a:srgbClr val="DC30BB"/>
    <a:srgbClr val="FFCCFF"/>
    <a:srgbClr val="F856C2"/>
    <a:srgbClr val="F1FECE"/>
    <a:srgbClr val="FFFFFF"/>
    <a:srgbClr val="EE60D0"/>
    <a:srgbClr val="FF66FF"/>
    <a:srgbClr val="D0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1011" autoAdjust="0"/>
  </p:normalViewPr>
  <p:slideViewPr>
    <p:cSldViewPr>
      <p:cViewPr varScale="1">
        <p:scale>
          <a:sx n="63" d="100"/>
          <a:sy n="63" d="100"/>
        </p:scale>
        <p:origin x="15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4545-6AF8-42D1-9428-165F4F52622C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84F42-4633-4D7A-AF89-1CF842153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19.05.2021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80827"/>
            <a:ext cx="5760640" cy="2160240"/>
          </a:xfr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яркой индивидуальности в пространстве «Вдохновения»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cap="all" dirty="0">
              <a:ln w="0"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027" name="Picture 3" descr="C:\Users\Алеся\Desktop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78" y="4516370"/>
            <a:ext cx="1287750" cy="5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39752" y="0"/>
            <a:ext cx="41680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800"/>
              </a:spcAft>
            </a:pP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7B89E-33AD-4C32-AF34-94DAB1482A25}"/>
              </a:ext>
            </a:extLst>
          </p:cNvPr>
          <p:cNvSpPr txBox="1"/>
          <p:nvPr/>
        </p:nvSpPr>
        <p:spPr>
          <a:xfrm>
            <a:off x="4067944" y="607901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2021г.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EECBCA-81BC-444F-BA05-10817CEC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50" y="36468"/>
            <a:ext cx="6657464" cy="8474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760C4C-8DD1-4529-8EFB-197254E67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0704"/>
            <a:ext cx="6834208" cy="4938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EEC3BC-D497-40EF-B4D8-EC01DE6B1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230"/>
            <a:ext cx="2901948" cy="4938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CCCEA6-1DBA-4027-966F-1FA4264A1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104" y="945594"/>
            <a:ext cx="2926334" cy="493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BFF2B6-9019-4971-BB94-9A334D5EC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" y="1301211"/>
            <a:ext cx="2926334" cy="4938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5EED1F-2D72-4357-BFF9-5A2C96D72318}"/>
              </a:ext>
            </a:extLst>
          </p:cNvPr>
          <p:cNvSpPr txBox="1"/>
          <p:nvPr/>
        </p:nvSpPr>
        <p:spPr>
          <a:xfrm>
            <a:off x="395536" y="4458904"/>
            <a:ext cx="388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Педагог-психолог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Вязникова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Марина Вячеславовна.</a:t>
            </a: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617A9-777E-492F-A2D6-07BF5080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7" y="5607147"/>
            <a:ext cx="9144000" cy="1267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EDC80-510C-429D-A168-38A396C5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5" y="5590032"/>
            <a:ext cx="9144000" cy="126796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FC6AA9-13D4-4208-938E-4B866DCB6994}"/>
              </a:ext>
            </a:extLst>
          </p:cNvPr>
          <p:cNvSpPr/>
          <p:nvPr/>
        </p:nvSpPr>
        <p:spPr>
          <a:xfrm>
            <a:off x="4860032" y="836712"/>
            <a:ext cx="3672408" cy="108012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Горизонтальное общение</a:t>
            </a:r>
            <a:endParaRPr lang="ru-RU" sz="28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440153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Стимулирование – внешний фактор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364088" y="5515488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Мотивация </a:t>
            </a:r>
            <a:r>
              <a:rPr lang="ru-RU" sz="2400" b="1" dirty="0">
                <a:solidFill>
                  <a:srgbClr val="A8007C"/>
                </a:solidFill>
                <a:latin typeface="Comic Sans MS" panose="030F0702030302020204" pitchFamily="66" charset="0"/>
              </a:rPr>
              <a:t>– </a:t>
            </a:r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внутренний </a:t>
            </a:r>
            <a:r>
              <a:rPr lang="ru-RU" sz="2400" b="1" dirty="0">
                <a:solidFill>
                  <a:srgbClr val="A8007C"/>
                </a:solidFill>
                <a:latin typeface="Comic Sans MS" panose="030F0702030302020204" pitchFamily="66" charset="0"/>
              </a:rPr>
              <a:t>фактор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855323-574D-4413-9A4A-6C37788BB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9" y="2342265"/>
            <a:ext cx="4186773" cy="314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07ECEC-ABF5-45F3-9E54-DA575D03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6" y="1268760"/>
            <a:ext cx="4810740" cy="2739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308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617A9-777E-492F-A2D6-07BF5080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7" y="5607147"/>
            <a:ext cx="9144000" cy="1267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EDC80-510C-429D-A168-38A396C5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5" y="5590032"/>
            <a:ext cx="9144000" cy="126796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FC6AA9-13D4-4208-938E-4B866DCB6994}"/>
              </a:ext>
            </a:extLst>
          </p:cNvPr>
          <p:cNvSpPr/>
          <p:nvPr/>
        </p:nvSpPr>
        <p:spPr>
          <a:xfrm>
            <a:off x="4788024" y="1268760"/>
            <a:ext cx="4104456" cy="1356858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A8007C"/>
                </a:solidFill>
                <a:latin typeface="Comic Sans MS" panose="030F0702030302020204" pitchFamily="66" charset="0"/>
              </a:rPr>
              <a:t>Иррадиирующее</a:t>
            </a:r>
            <a:r>
              <a:rPr lang="ru-RU" sz="28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 обучение</a:t>
            </a:r>
            <a:endParaRPr lang="ru-RU" sz="28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283968" cy="32129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43" y="3108784"/>
            <a:ext cx="4355976" cy="32669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124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617A9-777E-492F-A2D6-07BF5080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7" y="5607147"/>
            <a:ext cx="9144000" cy="1267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EDC80-510C-429D-A168-38A396C5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5" y="5590032"/>
            <a:ext cx="9144000" cy="12679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D56A0C-ACDF-4A7D-AD0C-F3ECE443D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96"/>
          <a:stretch/>
        </p:blipFill>
        <p:spPr>
          <a:xfrm>
            <a:off x="4067944" y="3119394"/>
            <a:ext cx="4968552" cy="3150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43FAD-D866-4757-8A9C-78403633F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6" y="1124744"/>
            <a:ext cx="4587837" cy="347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FC6AA9-13D4-4208-938E-4B866DCB6994}"/>
              </a:ext>
            </a:extLst>
          </p:cNvPr>
          <p:cNvSpPr/>
          <p:nvPr/>
        </p:nvSpPr>
        <p:spPr>
          <a:xfrm>
            <a:off x="4788024" y="1268760"/>
            <a:ext cx="4104456" cy="1356858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A8007C"/>
                </a:solidFill>
                <a:latin typeface="Comic Sans MS" panose="030F0702030302020204" pitchFamily="66" charset="0"/>
              </a:rPr>
              <a:t>Иррадиирующее</a:t>
            </a:r>
            <a:r>
              <a:rPr lang="ru-RU" sz="28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 обучение</a:t>
            </a:r>
            <a:endParaRPr lang="ru-RU" sz="28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4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617A9-777E-492F-A2D6-07BF5080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7" y="5607147"/>
            <a:ext cx="9144000" cy="1267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EDC80-510C-429D-A168-38A396C5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5" y="5590032"/>
            <a:ext cx="9144000" cy="126796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FC6AA9-13D4-4208-938E-4B866DCB6994}"/>
              </a:ext>
            </a:extLst>
          </p:cNvPr>
          <p:cNvSpPr/>
          <p:nvPr/>
        </p:nvSpPr>
        <p:spPr>
          <a:xfrm>
            <a:off x="4572001" y="836712"/>
            <a:ext cx="3816423" cy="1080120"/>
          </a:xfrm>
          <a:prstGeom prst="roundRect">
            <a:avLst>
              <a:gd name="adj" fmla="val 11051"/>
            </a:avLst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Необычное в обычном</a:t>
            </a:r>
            <a:endParaRPr lang="ru-RU" sz="28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6" y="2277964"/>
            <a:ext cx="2915505" cy="38873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18" y="2108911"/>
            <a:ext cx="2623677" cy="34982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E9AD62-D36D-4C4B-9101-D981DA9359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6" y="1411052"/>
            <a:ext cx="2404101" cy="3955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040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95EEF8-BFA0-40D1-BF3A-A636922CE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670"/>
            <a:ext cx="9144000" cy="1267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2AEB0-85FC-4BA9-94B7-A71D1823ACE0}"/>
              </a:ext>
            </a:extLst>
          </p:cNvPr>
          <p:cNvSpPr txBox="1"/>
          <p:nvPr/>
        </p:nvSpPr>
        <p:spPr>
          <a:xfrm>
            <a:off x="4499993" y="2992412"/>
            <a:ext cx="424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Уметь представить – критическое мышление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EE090-4528-49DB-A748-870A604B227E}"/>
              </a:ext>
            </a:extLst>
          </p:cNvPr>
          <p:cNvSpPr txBox="1"/>
          <p:nvPr/>
        </p:nvSpPr>
        <p:spPr>
          <a:xfrm>
            <a:off x="5215489" y="6092271"/>
            <a:ext cx="3192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Презентовать - коммуникация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05F23-5449-43E3-9F73-BFA3070FD373}"/>
              </a:ext>
            </a:extLst>
          </p:cNvPr>
          <p:cNvSpPr txBox="1"/>
          <p:nvPr/>
        </p:nvSpPr>
        <p:spPr>
          <a:xfrm>
            <a:off x="312430" y="3329790"/>
            <a:ext cx="3683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Нестандартно мыслить - креативность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2430" y="5945048"/>
            <a:ext cx="4187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Заинтересовать, привлечь - координация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7726D7-D58B-44E8-AFC2-7889BD5D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1" y="879300"/>
            <a:ext cx="3348239" cy="2450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67910"/>
            <a:ext cx="3035829" cy="22768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85505"/>
            <a:ext cx="2592288" cy="1944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0824"/>
            <a:ext cx="3090665" cy="2317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96646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95EEF8-BFA0-40D1-BF3A-A636922CE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670"/>
            <a:ext cx="9144000" cy="1267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2AEB0-85FC-4BA9-94B7-A71D1823ACE0}"/>
              </a:ext>
            </a:extLst>
          </p:cNvPr>
          <p:cNvSpPr txBox="1"/>
          <p:nvPr/>
        </p:nvSpPr>
        <p:spPr>
          <a:xfrm>
            <a:off x="4644008" y="335699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Нести ответственность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EE090-4528-49DB-A748-870A604B227E}"/>
              </a:ext>
            </a:extLst>
          </p:cNvPr>
          <p:cNvSpPr txBox="1"/>
          <p:nvPr/>
        </p:nvSpPr>
        <p:spPr>
          <a:xfrm>
            <a:off x="4860032" y="6155865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Быть постоянно в поиске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05F23-5449-43E3-9F73-BFA3070FD373}"/>
              </a:ext>
            </a:extLst>
          </p:cNvPr>
          <p:cNvSpPr txBox="1"/>
          <p:nvPr/>
        </p:nvSpPr>
        <p:spPr>
          <a:xfrm>
            <a:off x="244996" y="4725145"/>
            <a:ext cx="411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Ты интересен –твоё мнение важно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 descr="I:\для ролика Лучший д.с\8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3032"/>
            <a:ext cx="4032448" cy="26881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САДИК\Desktop\Марина  2020 - 2021\МГОУ Познавательная\фото\Фото %U00ABВдохновение%U00BB\IMG_4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517" y="1429356"/>
            <a:ext cx="4053457" cy="30400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" descr="C:\Users\САДИК\Desktop\Марина  2020 - 2021\МГОУ Познавательная\фото\Фото %U00ABВдохновение%U00BB\4ad254da-7787-42cf-a248-4a38d3ec28a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42564"/>
            <a:ext cx="4032448" cy="23501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7432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A8334-0A2D-46D1-A98A-77B457BEBC1B}"/>
              </a:ext>
            </a:extLst>
          </p:cNvPr>
          <p:cNvSpPr txBox="1"/>
          <p:nvPr/>
        </p:nvSpPr>
        <p:spPr>
          <a:xfrm>
            <a:off x="5148064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Процесс деятельности 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400ED1-A7C2-4AD1-BF41-5F677270043F}"/>
              </a:ext>
            </a:extLst>
          </p:cNvPr>
          <p:cNvSpPr txBox="1"/>
          <p:nvPr/>
        </p:nvSpPr>
        <p:spPr>
          <a:xfrm>
            <a:off x="179512" y="571200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Продукт деятельности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8" y="1988840"/>
            <a:ext cx="4264834" cy="3198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06374"/>
            <a:ext cx="3096455" cy="4911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0591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A4A6A-7AFB-4234-B356-E1E828F4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19" y="5610902"/>
            <a:ext cx="9144000" cy="12679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07C289-8853-47CE-BAA8-B62E0FBC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25" y="4005064"/>
            <a:ext cx="3658502" cy="2555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3F65BC-AE8E-4B83-88A8-D79298CF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4856056" cy="363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384360-4312-4319-96CE-08AFC8CC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865435"/>
            <a:ext cx="3240360" cy="283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55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E05951-C1B4-4CDB-852A-73A0868E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3928"/>
            <a:ext cx="9144000" cy="1267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23A195-EE08-4EFC-8563-23D714F2C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04864"/>
            <a:ext cx="4734547" cy="266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85B89E-E459-4460-9ADB-5DD9EDCD8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765870" cy="502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652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255DE-5F1E-4AA4-9EB5-8DD9AC74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" y="5590756"/>
            <a:ext cx="9144000" cy="1267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A4E67-B9E6-496A-9246-017A65BCD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46" y="2924944"/>
            <a:ext cx="2903516" cy="3871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89C0BE-258A-4123-BBD7-76A741277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0842" y="548680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F2A9E2-9CA2-44E9-A02B-0C91FE32E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4248472" cy="4045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213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946D17-E6AA-42DE-B0CB-F49B79C6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8" y="5661248"/>
            <a:ext cx="9144000" cy="126796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A092FD7-C050-4ED2-9164-D68E4198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68" y="1052736"/>
            <a:ext cx="9154368" cy="2376264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A80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Индивидуальность – это уникальная, самобытная личность, реализующая себя в жизнетворчестве. </a:t>
            </a:r>
            <a:r>
              <a:rPr lang="ru-RU" sz="1400" b="1" dirty="0">
                <a:solidFill>
                  <a:srgbClr val="A80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rgbClr val="A80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1800" b="1" dirty="0">
              <a:solidFill>
                <a:srgbClr val="A800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3837A-91A2-4510-9754-5F03D0242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4" y="3501008"/>
            <a:ext cx="3840428" cy="288032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0" y="3501008"/>
            <a:ext cx="3830240" cy="287268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4670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862DC2-5097-4F86-957A-BC35211C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1248"/>
            <a:ext cx="9144000" cy="1267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4A0F94-6859-4924-902C-FB690B902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0" y="1860098"/>
            <a:ext cx="4183739" cy="313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2E3D1-F5AA-467F-B4E7-366945088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3663552" cy="2747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1FAD79-FF0B-4EA0-8950-CD27FCCA0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3" y="577952"/>
            <a:ext cx="3663552" cy="2747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314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CB65A-6A4A-4DAB-AB49-419C4E7ADC5E}"/>
              </a:ext>
            </a:extLst>
          </p:cNvPr>
          <p:cNvSpPr txBox="1"/>
          <p:nvPr/>
        </p:nvSpPr>
        <p:spPr>
          <a:xfrm>
            <a:off x="1387601" y="1844824"/>
            <a:ext cx="6368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EE60D0"/>
                </a:solidFill>
                <a:latin typeface="Comic Sans MS" panose="030F0702030302020204" pitchFamily="66" charset="0"/>
              </a:rPr>
              <a:t>Спасибо за </a:t>
            </a:r>
            <a:r>
              <a:rPr lang="ru-RU" sz="4400" b="1" dirty="0" smtClean="0">
                <a:solidFill>
                  <a:srgbClr val="EE60D0"/>
                </a:solidFill>
                <a:latin typeface="Comic Sans MS" panose="030F0702030302020204" pitchFamily="66" charset="0"/>
              </a:rPr>
              <a:t>внимание</a:t>
            </a:r>
          </a:p>
          <a:p>
            <a:endParaRPr lang="ru-RU" sz="4400" b="1" dirty="0">
              <a:solidFill>
                <a:srgbClr val="EE60D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6FC28-4EB2-45A2-BE31-3F9A9322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" y="5616499"/>
            <a:ext cx="9144000" cy="1267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C79A4A-78E8-4A82-A42F-9ADDE1E0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7" y="5797529"/>
            <a:ext cx="1872207" cy="905907"/>
          </a:xfrm>
          <a:prstGeom prst="rect">
            <a:avLst/>
          </a:prstGeom>
        </p:spPr>
      </p:pic>
      <p:pic>
        <p:nvPicPr>
          <p:cNvPr id="5" name="Picture 3" descr="C:\Users\User\Desktop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29" y="2852936"/>
            <a:ext cx="8576159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44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B21A9A-137E-4E63-A773-2BF750E9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" y="5590032"/>
            <a:ext cx="9144000" cy="1267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BB95C-6519-491E-8648-0C4EFAB51564}"/>
              </a:ext>
            </a:extLst>
          </p:cNvPr>
          <p:cNvSpPr txBox="1"/>
          <p:nvPr/>
        </p:nvSpPr>
        <p:spPr>
          <a:xfrm>
            <a:off x="2879811" y="744824"/>
            <a:ext cx="3384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Реализация жизненных задач, потенциалов, способностей и талантов. 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5BC3B-2095-4EC9-ACD8-F39ED12B8014}"/>
              </a:ext>
            </a:extLst>
          </p:cNvPr>
          <p:cNvSpPr txBox="1"/>
          <p:nvPr/>
        </p:nvSpPr>
        <p:spPr>
          <a:xfrm>
            <a:off x="4581547" y="429309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Выход за рамки привычного. Создание своего мира самостоятельно.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35713F-DB6B-4F0D-9769-60B521A92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5" y="907830"/>
            <a:ext cx="2686647" cy="2484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632169-0B36-4ACF-A517-3F9E7623F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0B2F84-FB0D-4A16-87CE-6E1EF02FB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538533"/>
            <a:ext cx="2786167" cy="2602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83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9C9794-3B1F-4979-8A18-92412BA65141}"/>
              </a:ext>
            </a:extLst>
          </p:cNvPr>
          <p:cNvSpPr/>
          <p:nvPr/>
        </p:nvSpPr>
        <p:spPr>
          <a:xfrm>
            <a:off x="0" y="764704"/>
            <a:ext cx="903649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Умное </a:t>
            </a:r>
            <a:r>
              <a:rPr lang="ru-RU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пространство - </a:t>
            </a:r>
            <a:r>
              <a:rPr lang="ru-RU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</a:p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место, где происходит деятельность, в процессе которой познаётся мир.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D640E52-9E01-4D8B-B799-7A36BC72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" y="5604877"/>
            <a:ext cx="9144000" cy="12679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792B80-F9F7-45FF-BB7E-F68A44421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4694" y="3075054"/>
            <a:ext cx="4636368" cy="2607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02DBBE-927E-477B-AD1E-A65E58636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24757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F58C32-C556-4A1F-A08E-A15B9819B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645" y="2240284"/>
            <a:ext cx="3647278" cy="247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C324D6-1F27-4CE5-BC88-72605F929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242" y="4711795"/>
            <a:ext cx="3032740" cy="2140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60849"/>
            <a:ext cx="2304256" cy="24796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653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9C9794-3B1F-4979-8A18-92412BA65141}"/>
              </a:ext>
            </a:extLst>
          </p:cNvPr>
          <p:cNvSpPr/>
          <p:nvPr/>
        </p:nvSpPr>
        <p:spPr>
          <a:xfrm>
            <a:off x="1587842" y="2551837"/>
            <a:ext cx="59683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Умное пространство</a:t>
            </a:r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ED64E8DD-9931-4C11-B8D5-B006B528A0CD}"/>
              </a:ext>
            </a:extLst>
          </p:cNvPr>
          <p:cNvSpPr/>
          <p:nvPr/>
        </p:nvSpPr>
        <p:spPr>
          <a:xfrm>
            <a:off x="2502354" y="586130"/>
            <a:ext cx="2610193" cy="1342043"/>
          </a:xfrm>
          <a:prstGeom prst="flowChartConnector">
            <a:avLst/>
          </a:prstGeom>
          <a:solidFill>
            <a:srgbClr val="F1FE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8A9F8588-4D11-4F19-895C-05DA34CB7E37}"/>
              </a:ext>
            </a:extLst>
          </p:cNvPr>
          <p:cNvSpPr/>
          <p:nvPr/>
        </p:nvSpPr>
        <p:spPr>
          <a:xfrm>
            <a:off x="6692656" y="2747640"/>
            <a:ext cx="2371755" cy="1500669"/>
          </a:xfrm>
          <a:prstGeom prst="flowChartConnector">
            <a:avLst/>
          </a:prstGeom>
          <a:solidFill>
            <a:srgbClr val="F1FE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Среда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D640E52-9E01-4D8B-B799-7A36BC72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" y="5604877"/>
            <a:ext cx="9144000" cy="126796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48F7BF-DC2B-4717-AE1E-03D62628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363" y="1897024"/>
            <a:ext cx="2610192" cy="15006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6C00551-0BA0-4F88-89CD-51942154E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2682" y="643773"/>
            <a:ext cx="2850524" cy="17150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C2EDAEA-8AEA-423E-880A-5E427DBC48D2}"/>
              </a:ext>
            </a:extLst>
          </p:cNvPr>
          <p:cNvSpPr txBox="1"/>
          <p:nvPr/>
        </p:nvSpPr>
        <p:spPr>
          <a:xfrm>
            <a:off x="362119" y="2424110"/>
            <a:ext cx="208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Новые идеи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0125F2-308E-48D1-931E-C5E54AF548EF}"/>
              </a:ext>
            </a:extLst>
          </p:cNvPr>
          <p:cNvSpPr txBox="1"/>
          <p:nvPr/>
        </p:nvSpPr>
        <p:spPr>
          <a:xfrm>
            <a:off x="5711632" y="959399"/>
            <a:ext cx="2729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Навыки и</a:t>
            </a:r>
          </a:p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 компетенции</a:t>
            </a:r>
          </a:p>
          <a:p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899BBC-D270-44C8-A6B3-6DF7A5294D9C}"/>
              </a:ext>
            </a:extLst>
          </p:cNvPr>
          <p:cNvSpPr txBox="1"/>
          <p:nvPr/>
        </p:nvSpPr>
        <p:spPr>
          <a:xfrm>
            <a:off x="2650104" y="933080"/>
            <a:ext cx="2384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Технологии</a:t>
            </a:r>
          </a:p>
          <a:p>
            <a:endParaRPr lang="ru-RU" dirty="0"/>
          </a:p>
        </p:txBody>
      </p:sp>
      <p:sp>
        <p:nvSpPr>
          <p:cNvPr id="41" name="Блок-схема: узел 40">
            <a:extLst>
              <a:ext uri="{FF2B5EF4-FFF2-40B4-BE49-F238E27FC236}">
                <a16:creationId xmlns:a16="http://schemas.microsoft.com/office/drawing/2014/main" id="{A148FEB2-534A-414A-A0AF-F5482B46FC9E}"/>
              </a:ext>
            </a:extLst>
          </p:cNvPr>
          <p:cNvSpPr/>
          <p:nvPr/>
        </p:nvSpPr>
        <p:spPr>
          <a:xfrm rot="21085573">
            <a:off x="4861595" y="4724135"/>
            <a:ext cx="3600400" cy="1500669"/>
          </a:xfrm>
          <a:prstGeom prst="flowChartConnector">
            <a:avLst/>
          </a:prstGeom>
          <a:solidFill>
            <a:srgbClr val="FFE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A8007C"/>
                </a:solidFill>
                <a:latin typeface="Calibri"/>
              </a:rPr>
              <a:t>Оборудование</a:t>
            </a:r>
            <a:endParaRPr kumimoji="0" lang="ru-RU" sz="28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A8007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E41D41FC-A75D-4782-8A90-83412A3071D8}"/>
              </a:ext>
            </a:extLst>
          </p:cNvPr>
          <p:cNvSpPr/>
          <p:nvPr/>
        </p:nvSpPr>
        <p:spPr>
          <a:xfrm rot="479244">
            <a:off x="275435" y="4772959"/>
            <a:ext cx="4036545" cy="1372203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8007C"/>
                </a:solidFill>
              </a:rPr>
              <a:t>Инновационное оборудование</a:t>
            </a: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id="{5171BEC6-C2A6-462C-8784-6FBD4AC9C8B1}"/>
              </a:ext>
            </a:extLst>
          </p:cNvPr>
          <p:cNvSpPr/>
          <p:nvPr/>
        </p:nvSpPr>
        <p:spPr>
          <a:xfrm rot="2607804">
            <a:off x="5627210" y="2130573"/>
            <a:ext cx="484632" cy="593613"/>
          </a:xfrm>
          <a:prstGeom prst="upArrow">
            <a:avLst/>
          </a:prstGeom>
          <a:solidFill>
            <a:srgbClr val="FFE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8921F2-8014-4013-875D-B3D9CA5F3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40637">
            <a:off x="3883134" y="2047561"/>
            <a:ext cx="542591" cy="5547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BED821-9B51-4788-BC13-6AB4ED4AF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92173">
            <a:off x="6014406" y="3013299"/>
            <a:ext cx="542591" cy="5547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9E5A7-FEFD-4DBB-A858-054CC1DE4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93663">
            <a:off x="5165672" y="4291728"/>
            <a:ext cx="542591" cy="554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181B2F-2BD6-4A47-8715-9E625FE40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852941">
            <a:off x="2771485" y="2803091"/>
            <a:ext cx="542591" cy="5547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0BB49-ACE0-4DC1-810B-D42CE8F24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534385">
            <a:off x="3179796" y="4254717"/>
            <a:ext cx="54259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1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93829" y="2558738"/>
            <a:ext cx="3979877" cy="2310422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Умное пространство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9122" y="2996952"/>
            <a:ext cx="5004878" cy="36467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учатся: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Участию: в обсуждении, принятии решений, реализации поставленных задач.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Инициировать дела и действия, значимые для себя и других.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Управлять своей активностью, брать на себя ответственность.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7014" y="646364"/>
            <a:ext cx="4787866" cy="22221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A8007C"/>
              </a:solidFill>
              <a:latin typeface="Times New Roman" pitchFamily="18" charset="0"/>
              <a:ea typeface="Segoe UI Symbol" panose="020B0502040204020203" pitchFamily="34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A8007C"/>
                </a:solidFill>
                <a:latin typeface="Times New Roman" pitchFamily="18" charset="0"/>
                <a:ea typeface="Segoe UI Symbol" panose="020B0502040204020203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A8007C"/>
                </a:solidFill>
                <a:latin typeface="Times New Roman" pitchFamily="18" charset="0"/>
                <a:ea typeface="Segoe UI Symbol" panose="020B0502040204020203" pitchFamily="34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Социально- безопасное и, в то же время коммуникативно-насыщенное.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- Сенсорно-обогащённое и телесно- ориентированное.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леся\Desktop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119844"/>
            <a:ext cx="1214446" cy="5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ДЕТСКИЙ САД\Маша Боганская открытие\ПЕДАГОГИЧЕСКИЙ КЕЙС ФОТО\9 РЕЗУЛЬТАТЫ ТВОР ДЕЯТ\творч мастерска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/>
          <a:stretch/>
        </p:blipFill>
        <p:spPr bwMode="auto">
          <a:xfrm>
            <a:off x="118067" y="1299737"/>
            <a:ext cx="2410342" cy="1568786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ДЕТСКИЙ САД\Маша Боганская открытие\ПЕДАГОГИЧЕСКИЙ КЕЙС ФОТО\9 РЕЗУЛЬТАТЫ ТВОР ДЕЯТ\инценировка сти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8" y="4473199"/>
            <a:ext cx="2417945" cy="1646643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ДЕТСКИЙ САД\Маша Боганская открытие\ПЕДАГОГИЧЕСКИЙ КЕЙС ФОТО\9 РЕЗУЛЬТАТЫ ТВОР ДЕЯТ\IMG_20200117_1303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1"/>
          <a:stretch/>
        </p:blipFill>
        <p:spPr bwMode="auto">
          <a:xfrm rot="5400000">
            <a:off x="2624306" y="1109338"/>
            <a:ext cx="1506002" cy="1392798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66" y="4869160"/>
            <a:ext cx="1330894" cy="177452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884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AD39-BCD0-497E-8440-C4CC1237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" y="5590032"/>
            <a:ext cx="9144000" cy="12679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960C05-29EC-4383-8B10-38561DC1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7" y="1760207"/>
            <a:ext cx="4015691" cy="302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FDB402-8B85-48C2-99D9-D5FE84E91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8" t="5612" r="6763" b="10205"/>
          <a:stretch/>
        </p:blipFill>
        <p:spPr>
          <a:xfrm>
            <a:off x="4788024" y="4221088"/>
            <a:ext cx="3395322" cy="2263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668B2-7381-440F-872E-A52BBDDA1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946" y="692696"/>
            <a:ext cx="391947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AF351-666B-4B53-B2A3-F649FC656FD6}"/>
              </a:ext>
            </a:extLst>
          </p:cNvPr>
          <p:cNvSpPr txBox="1"/>
          <p:nvPr/>
        </p:nvSpPr>
        <p:spPr>
          <a:xfrm>
            <a:off x="472822" y="937926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A8007C"/>
                </a:solidFill>
                <a:latin typeface="Comic Sans MS" panose="030F0702030302020204" pitchFamily="66" charset="0"/>
              </a:rPr>
              <a:t>Когнитивное обучение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79CD9-FDC8-4D73-AD84-E464BBED11AB}"/>
              </a:ext>
            </a:extLst>
          </p:cNvPr>
          <p:cNvSpPr txBox="1"/>
          <p:nvPr/>
        </p:nvSpPr>
        <p:spPr>
          <a:xfrm>
            <a:off x="5328156" y="3645024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8007C"/>
                </a:solidFill>
                <a:latin typeface="Comic Sans MS" panose="030F0702030302020204" pitchFamily="66" charset="0"/>
              </a:rPr>
              <a:t>Любопытство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F74DD-BA55-4913-91EA-2458C12C4F6A}"/>
              </a:ext>
            </a:extLst>
          </p:cNvPr>
          <p:cNvSpPr txBox="1"/>
          <p:nvPr/>
        </p:nvSpPr>
        <p:spPr>
          <a:xfrm>
            <a:off x="3275856" y="478742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Эмоции</a:t>
            </a:r>
            <a:endParaRPr lang="ru-RU" sz="24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FE5F-EA4F-4545-B34D-DA09AAFF5D95}"/>
              </a:ext>
            </a:extLst>
          </p:cNvPr>
          <p:cNvSpPr txBox="1"/>
          <p:nvPr/>
        </p:nvSpPr>
        <p:spPr>
          <a:xfrm>
            <a:off x="1547664" y="536348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A8007C"/>
                </a:solidFill>
                <a:latin typeface="Comic Sans MS" panose="030F0702030302020204" pitchFamily="66" charset="0"/>
              </a:rPr>
              <a:t>«Окно времени»</a:t>
            </a:r>
          </a:p>
        </p:txBody>
      </p:sp>
    </p:spTree>
    <p:extLst>
      <p:ext uri="{BB962C8B-B14F-4D97-AF65-F5344CB8AC3E}">
        <p14:creationId xmlns:p14="http://schemas.microsoft.com/office/powerpoint/2010/main" val="115501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AD39-BCD0-497E-8440-C4CC1237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" y="5590032"/>
            <a:ext cx="9144000" cy="12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AF351-666B-4B53-B2A3-F649FC656FD6}"/>
              </a:ext>
            </a:extLst>
          </p:cNvPr>
          <p:cNvSpPr txBox="1"/>
          <p:nvPr/>
        </p:nvSpPr>
        <p:spPr>
          <a:xfrm>
            <a:off x="1331640" y="937926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A8007C"/>
                </a:solidFill>
                <a:latin typeface="Comic Sans MS" panose="030F0702030302020204" pitchFamily="66" charset="0"/>
              </a:rPr>
              <a:t>Эмоции – ядро индивидуальности</a:t>
            </a:r>
            <a:endParaRPr lang="ru-RU" sz="2800" b="1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79CD9-FDC8-4D73-AD84-E464BBED11AB}"/>
              </a:ext>
            </a:extLst>
          </p:cNvPr>
          <p:cNvSpPr txBox="1"/>
          <p:nvPr/>
        </p:nvSpPr>
        <p:spPr>
          <a:xfrm>
            <a:off x="5328156" y="364502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2425"/>
            <a:ext cx="2464502" cy="288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95" y="1592425"/>
            <a:ext cx="3093934" cy="2320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29" y="3791076"/>
            <a:ext cx="2139702" cy="2852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86" y="4043370"/>
            <a:ext cx="1977684" cy="2636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5707C7-B707-42F3-8502-0553779B66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52"/>
          <a:stretch/>
        </p:blipFill>
        <p:spPr>
          <a:xfrm>
            <a:off x="6193241" y="1643057"/>
            <a:ext cx="2950759" cy="2120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22A41F-E29C-451E-B19A-B3422D2A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7" y="4612498"/>
            <a:ext cx="2757046" cy="206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90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B9609-0DD9-463E-A679-97C38B02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9" y="5670489"/>
            <a:ext cx="9144000" cy="1267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5295E-B3E3-40C1-97DC-CDC25EDF3BD2}"/>
              </a:ext>
            </a:extLst>
          </p:cNvPr>
          <p:cNvSpPr txBox="1"/>
          <p:nvPr/>
        </p:nvSpPr>
        <p:spPr>
          <a:xfrm>
            <a:off x="3149290" y="1023274"/>
            <a:ext cx="284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Компетенции – возможность действовать</a:t>
            </a:r>
            <a:r>
              <a:rPr lang="ru-RU" sz="2400" b="1" dirty="0" smtClean="0">
                <a:solidFill>
                  <a:srgbClr val="A8007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A8007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75FFF-5405-4BBC-BE15-B8EFA6DDC8D7}"/>
              </a:ext>
            </a:extLst>
          </p:cNvPr>
          <p:cNvSpPr txBox="1"/>
          <p:nvPr/>
        </p:nvSpPr>
        <p:spPr>
          <a:xfrm>
            <a:off x="2961432" y="4077072"/>
            <a:ext cx="3417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8007C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Компетентности – готовность действовать</a:t>
            </a:r>
            <a:r>
              <a:rPr lang="ru-RU" sz="2400" b="1" dirty="0" smtClean="0">
                <a:solidFill>
                  <a:srgbClr val="A8007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A8007C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719F4-3BC8-4767-9D00-01A023284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5" t="5122" r="7003" b="6339"/>
          <a:stretch/>
        </p:blipFill>
        <p:spPr>
          <a:xfrm>
            <a:off x="427838" y="1080663"/>
            <a:ext cx="2603924" cy="2708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EC2D64-57CC-4933-9E0C-41BF2543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506671"/>
            <a:ext cx="2448272" cy="323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4" y="4055196"/>
            <a:ext cx="2105804" cy="280773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39" y="836713"/>
            <a:ext cx="3205587" cy="24041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26166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7309</TotalTime>
  <Words>194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Comic Sans MS</vt:lpstr>
      <vt:lpstr>Segoe UI Symbol</vt:lpstr>
      <vt:lpstr>Times New Roman</vt:lpstr>
      <vt:lpstr>Тема Office</vt:lpstr>
      <vt:lpstr>Специальное оформление</vt:lpstr>
      <vt:lpstr> Формирование яркой индивидуальности в пространстве «Вдохновения» </vt:lpstr>
      <vt:lpstr>  Индивидуальность – это уникальная, самобытная личность, реализующая себя в жизнетворчестве.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Марина</cp:lastModifiedBy>
  <cp:revision>522</cp:revision>
  <dcterms:created xsi:type="dcterms:W3CDTF">2009-01-08T12:15:48Z</dcterms:created>
  <dcterms:modified xsi:type="dcterms:W3CDTF">2021-05-19T19:10:10Z</dcterms:modified>
</cp:coreProperties>
</file>