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61" r:id="rId2"/>
    <p:sldId id="513" r:id="rId3"/>
    <p:sldId id="522" r:id="rId4"/>
    <p:sldId id="527" r:id="rId5"/>
    <p:sldId id="523" r:id="rId6"/>
    <p:sldId id="525" r:id="rId7"/>
    <p:sldId id="521" r:id="rId8"/>
    <p:sldId id="506" r:id="rId9"/>
    <p:sldId id="510" r:id="rId10"/>
    <p:sldId id="518" r:id="rId11"/>
    <p:sldId id="528" r:id="rId12"/>
    <p:sldId id="529" r:id="rId13"/>
    <p:sldId id="526" r:id="rId14"/>
  </p:sldIdLst>
  <p:sldSz cx="10688638" cy="7562850"/>
  <p:notesSz cx="10018713" cy="6888163"/>
  <p:defaultTextStyle>
    <a:defPPr>
      <a:defRPr lang="en-US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5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4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28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254" y="24"/>
      </p:cViewPr>
      <p:guideLst>
        <p:guide orient="horz" pos="2382"/>
        <p:guide pos="35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6003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533" y="0"/>
            <a:ext cx="4341442" cy="346003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DA2598D5-BB6E-4E9F-BB21-D01D1F32FBC7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67088" y="860425"/>
            <a:ext cx="3284537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872" y="3314929"/>
            <a:ext cx="8014970" cy="2712214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42162"/>
            <a:ext cx="4341442" cy="346002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533" y="6542162"/>
            <a:ext cx="4341442" cy="346002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0EC88D54-5B3B-48E8-A8FC-EE45A28D6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83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4680788"/>
            <a:ext cx="9085342" cy="1559807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C64825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648" y="6258985"/>
            <a:ext cx="7482047" cy="86377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subtitle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10" name="Подзаголовок 2"/>
          <p:cNvSpPr txBox="1">
            <a:spLocks/>
          </p:cNvSpPr>
          <p:nvPr userDrawn="1"/>
        </p:nvSpPr>
        <p:spPr>
          <a:xfrm>
            <a:off x="801647" y="3754279"/>
            <a:ext cx="7482047" cy="7201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ПЕРВЫЙ НАРО-ФОМИНСКИЙ ПРАКТИЧЕСКИЙ ФОРУМ</a:t>
            </a:r>
          </a:p>
          <a:p>
            <a:pPr marL="0" indent="0">
              <a:buNone/>
            </a:pPr>
            <a:r>
              <a:rPr lang="ru-RU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«Вдохновение.</a:t>
            </a:r>
            <a:r>
              <a:rPr lang="ru-RU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Сотрудничество. Творчество»</a:t>
            </a:r>
            <a:endParaRPr lang="ru-RU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Picture 8" descr="Logo Vd.pdf">
            <a:extLst>
              <a:ext uri="{FF2B5EF4-FFF2-40B4-BE49-F238E27FC236}">
                <a16:creationId xmlns="" xmlns:a16="http://schemas.microsoft.com/office/drawing/2014/main" id="{8F983BB9-899F-4BEA-96D9-F43AB05C5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29" y="-1"/>
            <a:ext cx="4360909" cy="4933554"/>
          </a:xfrm>
          <a:prstGeom prst="rect">
            <a:avLst/>
          </a:prstGeom>
        </p:spPr>
      </p:pic>
      <p:pic>
        <p:nvPicPr>
          <p:cNvPr id="7" name="Изображение 3">
            <a:extLst>
              <a:ext uri="{FF2B5EF4-FFF2-40B4-BE49-F238E27FC236}">
                <a16:creationId xmlns="" xmlns:a16="http://schemas.microsoft.com/office/drawing/2014/main" id="{93E55A27-6762-4830-A9EA-B57E3C0071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7773" cy="7562850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FDE5C702-8029-4E2E-8939-77CA50353734}"/>
              </a:ext>
            </a:extLst>
          </p:cNvPr>
          <p:cNvSpPr txBox="1">
            <a:spLocks/>
          </p:cNvSpPr>
          <p:nvPr userDrawn="1"/>
        </p:nvSpPr>
        <p:spPr>
          <a:xfrm>
            <a:off x="954047" y="3906679"/>
            <a:ext cx="748204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«Вдохновение.</a:t>
            </a:r>
            <a:r>
              <a:rPr lang="ru-RU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Сотрудничество. Творчество»</a:t>
            </a:r>
            <a:endParaRPr lang="ru-RU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8" descr="Летняя школа Вдохновение 2018_фон.pdf">
            <a:extLst>
              <a:ext uri="{FF2B5EF4-FFF2-40B4-BE49-F238E27FC236}">
                <a16:creationId xmlns="" xmlns:a16="http://schemas.microsoft.com/office/drawing/2014/main" id="{CD3FE969-1C25-498D-A136-FC6C78DD6F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367"/>
            <a:ext cx="10710514" cy="726223"/>
          </a:xfrm>
          <a:prstGeom prst="rect">
            <a:avLst/>
          </a:prstGeom>
          <a:solidFill>
            <a:schemeClr val="tx2">
              <a:lumMod val="60000"/>
              <a:lumOff val="40000"/>
              <a:alpha val="98000"/>
            </a:schemeClr>
          </a:solidFill>
        </p:spPr>
      </p:pic>
      <p:sp>
        <p:nvSpPr>
          <p:cNvPr id="14" name="Rectangle 14">
            <a:extLst>
              <a:ext uri="{FF2B5EF4-FFF2-40B4-BE49-F238E27FC236}">
                <a16:creationId xmlns="" xmlns:a16="http://schemas.microsoft.com/office/drawing/2014/main" id="{F7A917DE-D934-4E65-88BD-4E720193792F}"/>
              </a:ext>
            </a:extLst>
          </p:cNvPr>
          <p:cNvSpPr/>
          <p:nvPr userDrawn="1"/>
        </p:nvSpPr>
        <p:spPr>
          <a:xfrm>
            <a:off x="430016" y="7137582"/>
            <a:ext cx="101135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aseline="30000" dirty="0">
                <a:solidFill>
                  <a:srgbClr val="FFFFFF"/>
                </a:solidFill>
              </a:rPr>
              <a:t>|</a:t>
            </a:r>
            <a:r>
              <a:rPr lang="ru-RU" sz="1800" baseline="30000" dirty="0">
                <a:solidFill>
                  <a:srgbClr val="FFFFFF"/>
                </a:solidFill>
              </a:rPr>
              <a:t> </a:t>
            </a:r>
            <a:r>
              <a:rPr lang="ru-RU" sz="1800" b="1" baseline="30000" dirty="0">
                <a:solidFill>
                  <a:srgbClr val="FFFFFF"/>
                </a:solidFill>
              </a:rPr>
              <a:t>ВДОХНОВЕНИЕ. СОТРУДНИЧЕСТВО. ТВОРЧЕСТВО</a:t>
            </a:r>
            <a:r>
              <a:rPr lang="ru-RU" sz="1800" baseline="30000" dirty="0">
                <a:solidFill>
                  <a:srgbClr val="FFFFFF"/>
                </a:solidFill>
              </a:rPr>
              <a:t>.</a:t>
            </a:r>
            <a:endParaRPr lang="ru-RU" sz="1800" b="1" spc="140" baseline="30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b="1" kern="1200" spc="140" baseline="30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От идеологии ФГОС ДО к практической реализации образовательной деятельности в ДОО: на примере ООП «Вдохновение»</a:t>
            </a:r>
          </a:p>
        </p:txBody>
      </p:sp>
    </p:spTree>
    <p:extLst>
      <p:ext uri="{BB962C8B-B14F-4D97-AF65-F5344CB8AC3E}">
        <p14:creationId xmlns:p14="http://schemas.microsoft.com/office/powerpoint/2010/main" val="351575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84" y="287381"/>
            <a:ext cx="8046463" cy="620791"/>
          </a:xfrm>
        </p:spPr>
        <p:txBody>
          <a:bodyPr>
            <a:noAutofit/>
          </a:bodyPr>
          <a:lstStyle>
            <a:lvl1pPr marL="0" algn="l" defTabSz="49775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C6482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1" y="1658586"/>
            <a:ext cx="9852741" cy="4996092"/>
          </a:xfrm>
        </p:spPr>
        <p:txBody>
          <a:bodyPr/>
          <a:lstStyle>
            <a:lvl1pPr marL="0" indent="0">
              <a:buNone/>
              <a:defRPr sz="2400"/>
            </a:lvl1pPr>
            <a:lvl2pPr marL="357188" indent="-357188">
              <a:buClr>
                <a:srgbClr val="C64825"/>
              </a:buClr>
              <a:buFont typeface="Arial"/>
              <a:buChar char="•"/>
              <a:defRPr sz="2400"/>
            </a:lvl2pPr>
            <a:lvl3pPr marL="357188" indent="1588">
              <a:buClr>
                <a:srgbClr val="C64825"/>
              </a:buClr>
              <a:buFont typeface="Courier New"/>
              <a:buNone/>
              <a:tabLst/>
              <a:defRPr sz="2000"/>
            </a:lvl3pPr>
            <a:lvl4pPr marL="628650" indent="-269875" defTabSz="131763">
              <a:buClr>
                <a:srgbClr val="C64825"/>
              </a:buClr>
              <a:buFont typeface="Courier New"/>
              <a:buChar char="o"/>
              <a:defRPr sz="2000"/>
            </a:lvl4pPr>
            <a:lvl5pPr marL="628650" indent="0">
              <a:buNone/>
              <a:defRPr sz="1800"/>
            </a:lvl5pPr>
          </a:lstStyle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en-US" dirty="0"/>
          </a:p>
        </p:txBody>
      </p:sp>
      <p:pic>
        <p:nvPicPr>
          <p:cNvPr id="10" name="Picture 9" descr="Logo Vd_2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11" y="174091"/>
            <a:ext cx="1484495" cy="14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6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7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7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79549" y="6986107"/>
            <a:ext cx="558143" cy="402652"/>
          </a:xfrm>
          <a:prstGeom prst="rect">
            <a:avLst/>
          </a:prstGeom>
        </p:spPr>
        <p:txBody>
          <a:bodyPr/>
          <a:lstStyle/>
          <a:p>
            <a:fld id="{BDEEB21C-41F5-DA43-B296-656F73E14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5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79549" y="6986107"/>
            <a:ext cx="558143" cy="402652"/>
          </a:xfrm>
          <a:prstGeom prst="rect">
            <a:avLst/>
          </a:prstGeom>
        </p:spPr>
        <p:txBody>
          <a:bodyPr/>
          <a:lstStyle/>
          <a:p>
            <a:fld id="{BDEEB21C-41F5-DA43-B296-656F73E14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79549" y="6986107"/>
            <a:ext cx="558143" cy="402652"/>
          </a:xfrm>
          <a:prstGeom prst="rect">
            <a:avLst/>
          </a:prstGeom>
        </p:spPr>
        <p:txBody>
          <a:bodyPr/>
          <a:lstStyle/>
          <a:p>
            <a:fld id="{BDEEB21C-41F5-DA43-B296-656F73E14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5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8116408" cy="50593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1" y="1582598"/>
            <a:ext cx="6358731" cy="517320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2" y="1582598"/>
            <a:ext cx="3516489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79549" y="6986107"/>
            <a:ext cx="558143" cy="402652"/>
          </a:xfrm>
          <a:prstGeom prst="rect">
            <a:avLst/>
          </a:prstGeom>
        </p:spPr>
        <p:txBody>
          <a:bodyPr/>
          <a:lstStyle/>
          <a:p>
            <a:fld id="{BDEEB21C-41F5-DA43-B296-656F73E14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ru-RU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7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79549" y="6986107"/>
            <a:ext cx="558143" cy="402652"/>
          </a:xfrm>
          <a:prstGeom prst="rect">
            <a:avLst/>
          </a:prstGeom>
        </p:spPr>
        <p:txBody>
          <a:bodyPr/>
          <a:lstStyle/>
          <a:p>
            <a:fld id="{BDEEB21C-41F5-DA43-B296-656F73E14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3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48" y="2349386"/>
            <a:ext cx="9070497" cy="1607106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A90CCE27-FC9F-4C5E-B671-C29029F59CE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660191" y="7009642"/>
            <a:ext cx="2479170" cy="38864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7C653CF9-FDF8-4BF5-B50F-D1F2FB1338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3761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9918"/>
            <a:ext cx="4713392" cy="4977125"/>
          </a:xfrm>
        </p:spPr>
        <p:txBody>
          <a:bodyPr/>
          <a:lstStyle>
            <a:lvl1pPr>
              <a:defRPr sz="3088"/>
            </a:lvl1pPr>
            <a:lvl2pPr>
              <a:defRPr sz="2647"/>
            </a:lvl2pPr>
            <a:lvl3pPr>
              <a:defRPr sz="2206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5969" y="1769918"/>
            <a:ext cx="4713392" cy="4977125"/>
          </a:xfrm>
        </p:spPr>
        <p:txBody>
          <a:bodyPr/>
          <a:lstStyle>
            <a:lvl1pPr>
              <a:defRPr sz="3088"/>
            </a:lvl1pPr>
            <a:lvl2pPr>
              <a:defRPr sz="2647"/>
            </a:lvl2pPr>
            <a:lvl3pPr>
              <a:defRPr sz="2206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934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Летняя школа Вдохновение 2018_фон.pdf">
            <a:extLst>
              <a:ext uri="{FF2B5EF4-FFF2-40B4-BE49-F238E27FC236}">
                <a16:creationId xmlns="" xmlns:a16="http://schemas.microsoft.com/office/drawing/2014/main" id="{EC31B7A7-5AB0-4011-AC23-60278095E92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367"/>
            <a:ext cx="10710514" cy="726223"/>
          </a:xfrm>
          <a:prstGeom prst="rect">
            <a:avLst/>
          </a:prstGeom>
          <a:solidFill>
            <a:schemeClr val="tx2">
              <a:lumMod val="60000"/>
              <a:lumOff val="40000"/>
              <a:alpha val="98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282319"/>
            <a:ext cx="9619774" cy="601260"/>
          </a:xfrm>
          <a:prstGeom prst="rect">
            <a:avLst/>
          </a:prstGeom>
        </p:spPr>
        <p:txBody>
          <a:bodyPr vert="horz" lIns="99551" tIns="49775" rIns="99551" bIns="49775" rtlCol="0" anchor="ctr">
            <a:normAutofit/>
          </a:bodyPr>
          <a:lstStyle/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58585"/>
            <a:ext cx="9770548" cy="5097213"/>
          </a:xfrm>
          <a:prstGeom prst="rect">
            <a:avLst/>
          </a:prstGeom>
        </p:spPr>
        <p:txBody>
          <a:bodyPr vert="horz" lIns="99551" tIns="49775" rIns="99551" bIns="49775" rtlCol="0">
            <a:normAutofit/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en-US" dirty="0"/>
          </a:p>
        </p:txBody>
      </p:sp>
      <p:pic>
        <p:nvPicPr>
          <p:cNvPr id="7" name="Picture 9" descr="Logo Vd_2.pdf">
            <a:extLst>
              <a:ext uri="{FF2B5EF4-FFF2-40B4-BE49-F238E27FC236}">
                <a16:creationId xmlns="" xmlns:a16="http://schemas.microsoft.com/office/drawing/2014/main" id="{BF79B775-9F1F-4912-88C6-FC8ED83DD1C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11" y="174091"/>
            <a:ext cx="1484495" cy="1484495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="" xmlns:a16="http://schemas.microsoft.com/office/drawing/2014/main" id="{1F35E02A-70F8-4A47-98BC-17B5B9AB6372}"/>
              </a:ext>
            </a:extLst>
          </p:cNvPr>
          <p:cNvSpPr/>
          <p:nvPr userDrawn="1"/>
        </p:nvSpPr>
        <p:spPr>
          <a:xfrm>
            <a:off x="430016" y="7137582"/>
            <a:ext cx="101135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aseline="30000" dirty="0">
                <a:solidFill>
                  <a:srgbClr val="FFFFFF"/>
                </a:solidFill>
              </a:rPr>
              <a:t>|</a:t>
            </a:r>
            <a:r>
              <a:rPr lang="ru-RU" sz="1800" baseline="30000" dirty="0">
                <a:solidFill>
                  <a:srgbClr val="FFFFFF"/>
                </a:solidFill>
              </a:rPr>
              <a:t> </a:t>
            </a:r>
            <a:r>
              <a:rPr lang="ru-RU" sz="1800" b="1" baseline="30000" dirty="0">
                <a:solidFill>
                  <a:srgbClr val="FFFFFF"/>
                </a:solidFill>
              </a:rPr>
              <a:t>ВДОХНОВЕНИЕ. СОТРУДНИЧЕСТВО. ТВОРЧЕСТВО</a:t>
            </a:r>
            <a:r>
              <a:rPr lang="ru-RU" sz="1800" baseline="30000" dirty="0">
                <a:solidFill>
                  <a:srgbClr val="FFFFFF"/>
                </a:solidFill>
              </a:rPr>
              <a:t>.</a:t>
            </a:r>
            <a:endParaRPr lang="ru-RU" sz="1800" b="1" spc="140" baseline="30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b="1" kern="1200" spc="140" baseline="30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От идеологии ФГОС ДО к практической реализации образовательной деятельности в ДОО: на примере ООП «Вдохновение»</a:t>
            </a:r>
          </a:p>
        </p:txBody>
      </p:sp>
    </p:spTree>
    <p:extLst>
      <p:ext uri="{BB962C8B-B14F-4D97-AF65-F5344CB8AC3E}">
        <p14:creationId xmlns:p14="http://schemas.microsoft.com/office/powerpoint/2010/main" val="25028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2" r:id="rId8"/>
    <p:sldLayoutId id="2147483673" r:id="rId9"/>
  </p:sldLayoutIdLst>
  <p:hf sldNum="0" hdr="0" ftr="0" dt="0"/>
  <p:txStyles>
    <p:titleStyle>
      <a:lvl1pPr marL="0" algn="l" defTabSz="497754" rtl="0" eaLnBrk="1" latinLnBrk="0" hangingPunct="1">
        <a:lnSpc>
          <a:spcPct val="80000"/>
        </a:lnSpc>
        <a:spcBef>
          <a:spcPct val="0"/>
        </a:spcBef>
        <a:buNone/>
        <a:defRPr lang="en-US" sz="2400" b="1" kern="1200" dirty="0">
          <a:solidFill>
            <a:srgbClr val="C64825"/>
          </a:solidFill>
          <a:latin typeface="+mj-lt"/>
          <a:ea typeface="+mj-ea"/>
          <a:cs typeface="+mj-cs"/>
        </a:defRPr>
      </a:lvl1pPr>
    </p:titleStyle>
    <p:bodyStyle>
      <a:lvl1pPr marL="0" indent="0" algn="l" defTabSz="497754" rtl="0" eaLnBrk="1" latinLnBrk="0" hangingPunct="1">
        <a:spcBef>
          <a:spcPct val="20000"/>
        </a:spcBef>
        <a:buFont typeface="Arial"/>
        <a:buNone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emf"/><Relationship Id="rId7" Type="http://schemas.openxmlformats.org/officeDocument/2006/relationships/image" Target="../media/image34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058B5A-DCD5-4613-9CF8-11DFD9E35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01" y="4483575"/>
            <a:ext cx="9632887" cy="1346858"/>
          </a:xfrm>
        </p:spPr>
        <p:txBody>
          <a:bodyPr>
            <a:normAutofit/>
          </a:bodyPr>
          <a:lstStyle/>
          <a:p>
            <a:r>
              <a:rPr lang="ru-RU" i="1" dirty="0" smtClean="0"/>
              <a:t>    Живое планирование. </a:t>
            </a:r>
            <a:br>
              <a:rPr lang="ru-RU" i="1" dirty="0" smtClean="0"/>
            </a:br>
            <a:r>
              <a:rPr lang="ru-RU" i="1" dirty="0" smtClean="0"/>
              <a:t>    Участники: дети, педагоги, родители.</a:t>
            </a:r>
            <a:endParaRPr lang="ru-RU" i="1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3569D2B1-2F52-4E9E-A8DD-43833D57D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956" y="5920966"/>
            <a:ext cx="9823009" cy="106982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660033"/>
                </a:solidFill>
              </a:rPr>
              <a:t>Шишкова Наталья Юрьевна </a:t>
            </a:r>
            <a:r>
              <a:rPr lang="ru-RU" dirty="0">
                <a:solidFill>
                  <a:srgbClr val="660033"/>
                </a:solidFill>
              </a:rPr>
              <a:t>– </a:t>
            </a:r>
            <a:r>
              <a:rPr lang="ru-RU" dirty="0" smtClean="0">
                <a:solidFill>
                  <a:srgbClr val="660033"/>
                </a:solidFill>
              </a:rPr>
              <a:t>заместитель заведующего по ВМР </a:t>
            </a:r>
          </a:p>
          <a:p>
            <a:r>
              <a:rPr lang="ru-RU" dirty="0" smtClean="0">
                <a:solidFill>
                  <a:srgbClr val="660033"/>
                </a:solidFill>
              </a:rPr>
              <a:t>МАДОУ </a:t>
            </a:r>
            <a:r>
              <a:rPr lang="ru-RU" dirty="0">
                <a:solidFill>
                  <a:srgbClr val="660033"/>
                </a:solidFill>
              </a:rPr>
              <a:t>ЦРР - детского сада №5 «Карусель» </a:t>
            </a:r>
            <a:r>
              <a:rPr lang="ru-RU" dirty="0" smtClean="0">
                <a:solidFill>
                  <a:srgbClr val="660033"/>
                </a:solidFill>
              </a:rPr>
              <a:t>городского округа Щёлково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1374" r="17190" b="23794"/>
          <a:stretch/>
        </p:blipFill>
        <p:spPr>
          <a:xfrm>
            <a:off x="6437015" y="487272"/>
            <a:ext cx="4427145" cy="38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03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9397" y="-989157"/>
            <a:ext cx="1504227" cy="183399"/>
          </a:xfrm>
        </p:spPr>
        <p:txBody>
          <a:bodyPr/>
          <a:lstStyle/>
          <a:p>
            <a:pPr>
              <a:spcAft>
                <a:spcPts val="662"/>
              </a:spcAft>
              <a:defRPr/>
            </a:pPr>
            <a:endParaRPr lang="ru-RU" altLang="ru-RU" sz="3200" b="0" i="1" baseline="30000" dirty="0">
              <a:solidFill>
                <a:srgbClr val="C00000"/>
              </a:solidFill>
              <a:latin typeface="Textbook New Ligh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498" y="150837"/>
            <a:ext cx="5957179" cy="6620665"/>
          </a:xfrm>
        </p:spPr>
        <p:txBody>
          <a:bodyPr>
            <a:normAutofit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</a:rPr>
              <a:t>Учет потребностей и актуального развития детей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498" y="1312753"/>
            <a:ext cx="7761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333333"/>
              </a:solidFill>
              <a:latin typeface="PT Serif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Современный детский сад. Каким он должен быть. ФГОС - Шиян О.А. | Купить  книгу с доставкой | My-shop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6395" r="2642" b="5647"/>
          <a:stretch/>
        </p:blipFill>
        <p:spPr>
          <a:xfrm>
            <a:off x="6285944" y="150837"/>
            <a:ext cx="4402694" cy="2812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7"/>
          <a:stretch/>
        </p:blipFill>
        <p:spPr>
          <a:xfrm>
            <a:off x="3669904" y="856990"/>
            <a:ext cx="2501308" cy="2271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4" y="3326104"/>
            <a:ext cx="3346532" cy="327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2" y="1897199"/>
            <a:ext cx="3528127" cy="470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web2\Desktop\Карта 3-7.png">
            <a:extLst>
              <a:ext uri="{FF2B5EF4-FFF2-40B4-BE49-F238E27FC236}">
                <a16:creationId xmlns:a16="http://schemas.microsoft.com/office/drawing/2014/main" xmlns="" id="{33DEE309-09B8-4EE1-AC76-A68631276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 l="2419" b="6014"/>
          <a:stretch>
            <a:fillRect/>
          </a:stretch>
        </p:blipFill>
        <p:spPr bwMode="auto">
          <a:xfrm>
            <a:off x="7269931" y="3379575"/>
            <a:ext cx="2377006" cy="3234758"/>
          </a:xfrm>
          <a:prstGeom prst="rect">
            <a:avLst/>
          </a:prstGeom>
          <a:noFill/>
          <a:ln>
            <a:solidFill>
              <a:srgbClr val="FBB901"/>
            </a:solidFill>
          </a:ln>
          <a:effectLst>
            <a:outerShdw blurRad="50800" dist="50800" dir="2700000" algn="tl" rotWithShape="0">
              <a:srgbClr val="FBB901"/>
            </a:outerShdw>
          </a:effectLst>
        </p:spPr>
      </p:pic>
    </p:spTree>
    <p:extLst>
      <p:ext uri="{BB962C8B-B14F-4D97-AF65-F5344CB8AC3E}">
        <p14:creationId xmlns:p14="http://schemas.microsoft.com/office/powerpoint/2010/main" val="81954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9397" y="-989157"/>
            <a:ext cx="1504227" cy="183399"/>
          </a:xfrm>
        </p:spPr>
        <p:txBody>
          <a:bodyPr/>
          <a:lstStyle/>
          <a:p>
            <a:pPr>
              <a:spcAft>
                <a:spcPts val="662"/>
              </a:spcAft>
              <a:defRPr/>
            </a:pPr>
            <a:endParaRPr lang="ru-RU" altLang="ru-RU" sz="3200" b="0" i="1" baseline="30000" dirty="0">
              <a:solidFill>
                <a:srgbClr val="C00000"/>
              </a:solidFill>
              <a:latin typeface="Textbook New Ligh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28" y="160335"/>
            <a:ext cx="6397677" cy="525867"/>
          </a:xfrm>
        </p:spPr>
        <p:txBody>
          <a:bodyPr>
            <a:normAutofit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</a:rPr>
              <a:t>Условия для участия семьи.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498" y="1312753"/>
            <a:ext cx="7761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333333"/>
              </a:solidFill>
              <a:latin typeface="PT Serif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Современный детский сад. Каким он должен быть. ФГОС - Шиян О.А. | Купить  книгу с доставкой | My-shop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96" y="4335952"/>
            <a:ext cx="4046898" cy="269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8"/>
          <a:stretch/>
        </p:blipFill>
        <p:spPr>
          <a:xfrm>
            <a:off x="7020280" y="4058992"/>
            <a:ext cx="3563222" cy="298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51" y="686202"/>
            <a:ext cx="4767793" cy="3178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-6464" r="4081" b="7661"/>
          <a:stretch/>
        </p:blipFill>
        <p:spPr>
          <a:xfrm>
            <a:off x="7900136" y="-201527"/>
            <a:ext cx="2788502" cy="406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" y="4982104"/>
            <a:ext cx="3120435" cy="228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3471" r="9028" b="5668"/>
          <a:stretch/>
        </p:blipFill>
        <p:spPr>
          <a:xfrm>
            <a:off x="197886" y="669150"/>
            <a:ext cx="3270472" cy="4409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571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9397" y="-989157"/>
            <a:ext cx="1504227" cy="183399"/>
          </a:xfrm>
        </p:spPr>
        <p:txBody>
          <a:bodyPr/>
          <a:lstStyle/>
          <a:p>
            <a:pPr>
              <a:spcAft>
                <a:spcPts val="662"/>
              </a:spcAft>
              <a:defRPr/>
            </a:pPr>
            <a:endParaRPr lang="ru-RU" altLang="ru-RU" sz="3200" b="0" i="1" baseline="30000" dirty="0">
              <a:solidFill>
                <a:srgbClr val="C00000"/>
              </a:solidFill>
              <a:latin typeface="Textbook New Ligh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246094"/>
            <a:ext cx="3837004" cy="1336122"/>
          </a:xfrm>
        </p:spPr>
        <p:txBody>
          <a:bodyPr>
            <a:normAutofit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</a:rPr>
              <a:t>Условия </a:t>
            </a:r>
          </a:p>
          <a:p>
            <a:r>
              <a:rPr lang="ru-RU" sz="2600" b="1" i="1" dirty="0" smtClean="0">
                <a:solidFill>
                  <a:srgbClr val="002060"/>
                </a:solidFill>
              </a:rPr>
              <a:t>для участия семьи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498" y="1312753"/>
            <a:ext cx="7761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333333"/>
              </a:solidFill>
              <a:latin typeface="PT Serif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Современный детский сад. Каким он должен быть. ФГОС - Шиян О.А. | Купить  книгу с доставкой | My-shop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b="3706"/>
          <a:stretch/>
        </p:blipFill>
        <p:spPr>
          <a:xfrm>
            <a:off x="7158840" y="4071565"/>
            <a:ext cx="3409859" cy="289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r="2164" b="11894"/>
          <a:stretch/>
        </p:blipFill>
        <p:spPr>
          <a:xfrm>
            <a:off x="3992579" y="3845195"/>
            <a:ext cx="2884268" cy="356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5268" r="5517" b="2915"/>
          <a:stretch/>
        </p:blipFill>
        <p:spPr>
          <a:xfrm>
            <a:off x="7526786" y="246094"/>
            <a:ext cx="2673966" cy="386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70" y="7937"/>
            <a:ext cx="3203431" cy="375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/>
          <a:stretch/>
        </p:blipFill>
        <p:spPr>
          <a:xfrm rot="5400000">
            <a:off x="-466116" y="2368473"/>
            <a:ext cx="4971611" cy="353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1782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68301" y="3711922"/>
            <a:ext cx="8177348" cy="59662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ru-RU" sz="1800" b="1" dirty="0" smtClean="0">
              <a:solidFill>
                <a:srgbClr val="C64825"/>
              </a:solidFill>
            </a:endParaRPr>
          </a:p>
          <a:p>
            <a:pPr>
              <a:lnSpc>
                <a:spcPct val="150000"/>
              </a:lnSpc>
            </a:pPr>
            <a:endParaRPr lang="ru-RU" sz="1800" b="1" dirty="0">
              <a:solidFill>
                <a:srgbClr val="C64825"/>
              </a:solidFill>
            </a:endParaRPr>
          </a:p>
          <a:p>
            <a:pPr>
              <a:lnSpc>
                <a:spcPct val="150000"/>
              </a:lnSpc>
            </a:pPr>
            <a:endParaRPr lang="ru-RU" sz="1800" b="1" dirty="0" smtClean="0">
              <a:solidFill>
                <a:srgbClr val="C64825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4400" b="1" dirty="0" smtClean="0">
                <a:solidFill>
                  <a:srgbClr val="C64825"/>
                </a:solidFill>
              </a:rPr>
              <a:t>             Спасибо за внимание!</a:t>
            </a:r>
            <a:endParaRPr lang="ru-RU" sz="4400" b="1" dirty="0">
              <a:solidFill>
                <a:srgbClr val="C64825"/>
              </a:solidFill>
            </a:endParaRPr>
          </a:p>
        </p:txBody>
      </p:sp>
      <p:sp>
        <p:nvSpPr>
          <p:cNvPr id="2" name="AutoShape 2" descr="Развитие памяти у дошкольников: игры, упражнения, методики и прочее"/>
          <p:cNvSpPr>
            <a:spLocks noChangeAspect="1" noChangeArrowheads="1"/>
          </p:cNvSpPr>
          <p:nvPr/>
        </p:nvSpPr>
        <p:spPr bwMode="auto">
          <a:xfrm>
            <a:off x="764904" y="2556217"/>
            <a:ext cx="292999" cy="2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4"/>
          <a:stretch/>
        </p:blipFill>
        <p:spPr>
          <a:xfrm>
            <a:off x="1439069" y="447676"/>
            <a:ext cx="6613039" cy="454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507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0836" y="1973655"/>
            <a:ext cx="2634557" cy="1195057"/>
          </a:xfrm>
        </p:spPr>
        <p:txBody>
          <a:bodyPr/>
          <a:lstStyle/>
          <a:p>
            <a:pPr>
              <a:lnSpc>
                <a:spcPts val="3165"/>
              </a:lnSpc>
              <a:defRPr/>
            </a:pPr>
            <a:r>
              <a:rPr lang="ru-RU" altLang="ru-RU" dirty="0"/>
              <a:t/>
            </a:r>
            <a:br>
              <a:rPr lang="ru-RU" altLang="ru-RU" dirty="0"/>
            </a:br>
            <a:endParaRPr lang="ru-RU" altLang="ru-RU" sz="2800" dirty="0"/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09" y="181071"/>
            <a:ext cx="6364588" cy="2598343"/>
          </a:xfrm>
        </p:spPr>
        <p:txBody>
          <a:bodyPr>
            <a:noAutofit/>
          </a:bodyPr>
          <a:lstStyle/>
          <a:p>
            <a:r>
              <a:rPr lang="ru-RU" altLang="ru-RU" sz="2000" b="1" i="1" dirty="0">
                <a:solidFill>
                  <a:srgbClr val="002060"/>
                </a:solidFill>
              </a:rPr>
              <a:t>Комментарии к ФГОС ДО</a:t>
            </a:r>
            <a:endParaRPr lang="ru-RU" altLang="ru-RU" sz="2000" i="1" dirty="0">
              <a:solidFill>
                <a:srgbClr val="002060"/>
              </a:solidFill>
            </a:endParaRPr>
          </a:p>
          <a:p>
            <a:pPr marL="342900" indent="-34290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i="1" dirty="0">
                <a:solidFill>
                  <a:srgbClr val="002060"/>
                </a:solidFill>
              </a:rPr>
              <a:t>к разделу </a:t>
            </a:r>
            <a:r>
              <a:rPr lang="en-US" altLang="ru-RU" sz="2000" i="1" dirty="0">
                <a:solidFill>
                  <a:srgbClr val="002060"/>
                </a:solidFill>
              </a:rPr>
              <a:t>II</a:t>
            </a:r>
            <a:r>
              <a:rPr lang="ru-RU" altLang="ru-RU" sz="2000" i="1" dirty="0">
                <a:solidFill>
                  <a:srgbClr val="002060"/>
                </a:solidFill>
              </a:rPr>
              <a:t> пункта 2.7 (первый абзац)  </a:t>
            </a:r>
          </a:p>
          <a:p>
            <a:pPr marL="342900" indent="-34290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i="1" dirty="0">
                <a:solidFill>
                  <a:srgbClr val="002060"/>
                </a:solidFill>
              </a:rPr>
              <a:t>… содержание образовательной программы не должно быть заранее расписано по образовательным областям, поскольку оно определяется конкретной ситуаций в группе, а именно, индивидуальными склонностями детей, их интересами, особенностями развития. </a:t>
            </a:r>
          </a:p>
          <a:p>
            <a:endParaRPr lang="ru-RU" dirty="0"/>
          </a:p>
          <a:p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9DE350-B95C-E344-94F5-AB4D8CEB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946" y="3227346"/>
            <a:ext cx="3198779" cy="366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8568"/>
          <a:stretch/>
        </p:blipFill>
        <p:spPr bwMode="auto">
          <a:xfrm>
            <a:off x="8144724" y="4255753"/>
            <a:ext cx="2543913" cy="2684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" b="25321"/>
          <a:stretch/>
        </p:blipFill>
        <p:spPr>
          <a:xfrm>
            <a:off x="7128201" y="146954"/>
            <a:ext cx="3358617" cy="339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" y="3227346"/>
            <a:ext cx="4949947" cy="371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5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0836" y="1973655"/>
            <a:ext cx="2634557" cy="1195057"/>
          </a:xfrm>
        </p:spPr>
        <p:txBody>
          <a:bodyPr/>
          <a:lstStyle/>
          <a:p>
            <a:pPr>
              <a:lnSpc>
                <a:spcPts val="3165"/>
              </a:lnSpc>
              <a:defRPr/>
            </a:pPr>
            <a:r>
              <a:rPr lang="ru-RU" altLang="ru-RU" dirty="0"/>
              <a:t/>
            </a:r>
            <a:br>
              <a:rPr lang="ru-RU" altLang="ru-RU" dirty="0"/>
            </a:br>
            <a:endParaRPr lang="ru-RU" altLang="ru-RU" sz="2800" dirty="0"/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36" y="181070"/>
            <a:ext cx="8115420" cy="6919504"/>
          </a:xfrm>
        </p:spPr>
        <p:txBody>
          <a:bodyPr>
            <a:noAutofit/>
          </a:bodyPr>
          <a:lstStyle/>
          <a:p>
            <a:r>
              <a:rPr lang="ru-RU" altLang="ru-RU" sz="1800" b="1" dirty="0">
                <a:solidFill>
                  <a:srgbClr val="3366FF"/>
                </a:solidFill>
              </a:rPr>
              <a:t>Пункт 1.4. Основные принципы дошкольного образования:</a:t>
            </a:r>
          </a:p>
          <a:p>
            <a:r>
              <a:rPr lang="ru-RU" altLang="ru-RU" sz="1800" b="1" dirty="0">
                <a:solidFill>
                  <a:srgbClr val="008000"/>
                </a:solidFill>
              </a:rPr>
              <a:t>3). Содействие и сотрудничество детей и взрослых, признание ребенка полноценным участником (субъектом) образовательных отношений;</a:t>
            </a: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Участие </a:t>
            </a:r>
            <a:r>
              <a:rPr lang="ru-RU" sz="1800" b="1" i="1" dirty="0">
                <a:solidFill>
                  <a:srgbClr val="002060"/>
                </a:solidFill>
              </a:rPr>
              <a:t>нацелено на развитие самостоятельности и способствует процессу взросления, становлению человека как самостоятельной личности, способной к самоопределению, и гражданина, </a:t>
            </a:r>
            <a:endParaRPr lang="ru-RU" sz="1800" b="1" i="1" dirty="0" smtClean="0">
              <a:solidFill>
                <a:srgbClr val="002060"/>
              </a:solidFill>
            </a:endParaRP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участвующего </a:t>
            </a:r>
            <a:r>
              <a:rPr lang="ru-RU" sz="1800" b="1" i="1" dirty="0">
                <a:solidFill>
                  <a:srgbClr val="002060"/>
                </a:solidFill>
              </a:rPr>
              <a:t>в жизни общества и государства.</a:t>
            </a:r>
            <a:r>
              <a:rPr lang="en-US" sz="1800" b="1" i="1" dirty="0">
                <a:solidFill>
                  <a:srgbClr val="002060"/>
                </a:solidFill>
              </a:rPr>
              <a:t> </a:t>
            </a:r>
            <a:endParaRPr lang="ru-RU" sz="1800" b="1" i="1" dirty="0" smtClean="0">
              <a:solidFill>
                <a:srgbClr val="002060"/>
              </a:solidFill>
            </a:endParaRP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557E535-DF73-D641-957E-759BF5657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279" y="3751999"/>
            <a:ext cx="2489702" cy="308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D73274C-6C55-3A40-B9D3-BA4553D8C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21" b="16016"/>
          <a:stretch/>
        </p:blipFill>
        <p:spPr>
          <a:xfrm>
            <a:off x="259036" y="2851842"/>
            <a:ext cx="4061593" cy="398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"/>
          <a:stretch/>
        </p:blipFill>
        <p:spPr>
          <a:xfrm>
            <a:off x="7413227" y="85807"/>
            <a:ext cx="3275411" cy="2609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1437" r="1815"/>
          <a:stretch/>
        </p:blipFill>
        <p:spPr>
          <a:xfrm>
            <a:off x="4130132" y="3110589"/>
            <a:ext cx="4032952" cy="357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61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0836" y="1973655"/>
            <a:ext cx="2634557" cy="1195057"/>
          </a:xfrm>
        </p:spPr>
        <p:txBody>
          <a:bodyPr/>
          <a:lstStyle/>
          <a:p>
            <a:pPr>
              <a:lnSpc>
                <a:spcPts val="3165"/>
              </a:lnSpc>
              <a:defRPr/>
            </a:pPr>
            <a:r>
              <a:rPr lang="ru-RU" altLang="ru-RU" dirty="0"/>
              <a:t/>
            </a:r>
            <a:br>
              <a:rPr lang="ru-RU" altLang="ru-RU" dirty="0"/>
            </a:br>
            <a:endParaRPr lang="ru-RU" altLang="ru-RU" sz="2800" dirty="0"/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964"/>
            <a:ext cx="5939073" cy="1561355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Признаки качественного образовательного процесса</a:t>
            </a: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-Условия для эмоционального благополучия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Педагоги создают условия </a:t>
            </a:r>
            <a:r>
              <a:rPr lang="ru-RU" sz="1800" dirty="0">
                <a:solidFill>
                  <a:srgbClr val="002060"/>
                </a:solidFill>
              </a:rPr>
              <a:t>для формирования у ребенка положительного самоощущения, уверенности в своих возможностях, в том, что он хороший, что его любят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</a:p>
          <a:p>
            <a:endParaRPr lang="ru-RU" sz="1800" dirty="0">
              <a:solidFill>
                <a:srgbClr val="002060"/>
              </a:solidFill>
            </a:endParaRPr>
          </a:p>
          <a:p>
            <a:endParaRPr lang="ru-RU" sz="1800" b="1" i="1" dirty="0" smtClean="0">
              <a:solidFill>
                <a:srgbClr val="002060"/>
              </a:solidFill>
            </a:endParaRPr>
          </a:p>
          <a:p>
            <a:endParaRPr lang="ru-RU" sz="1800" dirty="0">
              <a:solidFill>
                <a:srgbClr val="002060"/>
              </a:solidFill>
            </a:endParaRP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B635D1B-C8DD-C04B-8639-EE148A095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06" b="28029"/>
          <a:stretch/>
        </p:blipFill>
        <p:spPr>
          <a:xfrm>
            <a:off x="2434897" y="4834176"/>
            <a:ext cx="4307982" cy="210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r="17724"/>
          <a:stretch/>
        </p:blipFill>
        <p:spPr bwMode="auto">
          <a:xfrm>
            <a:off x="5713987" y="225978"/>
            <a:ext cx="4726742" cy="3344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7351"/>
            <a:ext cx="2540620" cy="4516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1"/>
          <a:stretch/>
        </p:blipFill>
        <p:spPr>
          <a:xfrm rot="5400000">
            <a:off x="2631301" y="1817437"/>
            <a:ext cx="3238615" cy="2864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5" b="16562"/>
          <a:stretch/>
        </p:blipFill>
        <p:spPr>
          <a:xfrm>
            <a:off x="6573255" y="3585364"/>
            <a:ext cx="3992138" cy="346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27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0836" y="1973655"/>
            <a:ext cx="2634557" cy="1195057"/>
          </a:xfrm>
        </p:spPr>
        <p:txBody>
          <a:bodyPr/>
          <a:lstStyle/>
          <a:p>
            <a:pPr>
              <a:lnSpc>
                <a:spcPts val="3165"/>
              </a:lnSpc>
              <a:defRPr/>
            </a:pPr>
            <a:r>
              <a:rPr lang="ru-RU" altLang="ru-RU" dirty="0"/>
              <a:t/>
            </a:r>
            <a:br>
              <a:rPr lang="ru-RU" altLang="ru-RU" dirty="0"/>
            </a:br>
            <a:endParaRPr lang="ru-RU" altLang="ru-RU" sz="2800" dirty="0"/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6" y="181070"/>
            <a:ext cx="2257342" cy="6609029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Целостность образовательного процесса(весь год, весь день)</a:t>
            </a:r>
          </a:p>
          <a:p>
            <a:r>
              <a:rPr lang="ru-RU" altLang="ru-RU" sz="1800" b="1" dirty="0" smtClean="0">
                <a:solidFill>
                  <a:srgbClr val="3366FF"/>
                </a:solidFill>
              </a:rPr>
              <a:t>ФГОС ДО Пункт </a:t>
            </a:r>
            <a:r>
              <a:rPr lang="ru-RU" altLang="ru-RU" sz="1800" b="1" dirty="0">
                <a:solidFill>
                  <a:srgbClr val="3366FF"/>
                </a:solidFill>
              </a:rPr>
              <a:t>1.4. Основные принципы дошкольного образования</a:t>
            </a:r>
            <a:r>
              <a:rPr lang="ru-RU" altLang="ru-RU" sz="1800" b="1" dirty="0" smtClean="0">
                <a:solidFill>
                  <a:srgbClr val="3366FF"/>
                </a:solidFill>
              </a:rPr>
              <a:t>:</a:t>
            </a:r>
            <a:endParaRPr lang="ru-RU" sz="1800" b="1" i="1" dirty="0" smtClean="0">
              <a:solidFill>
                <a:srgbClr val="002060"/>
              </a:solidFill>
            </a:endParaRPr>
          </a:p>
          <a:p>
            <a:r>
              <a:rPr lang="ru-RU" altLang="ru-RU" sz="1800" b="1" dirty="0" smtClean="0">
                <a:solidFill>
                  <a:srgbClr val="008000"/>
                </a:solidFill>
              </a:rPr>
              <a:t>Формирование </a:t>
            </a:r>
            <a:r>
              <a:rPr lang="ru-RU" altLang="ru-RU" sz="1800" b="1" dirty="0">
                <a:solidFill>
                  <a:srgbClr val="008000"/>
                </a:solidFill>
              </a:rPr>
              <a:t>познавательных интересов и познавательных действий ребенка в различных видах деятельности</a:t>
            </a:r>
            <a:r>
              <a:rPr lang="ru-RU" altLang="ru-RU" sz="1800" b="1" dirty="0" smtClean="0">
                <a:solidFill>
                  <a:srgbClr val="008000"/>
                </a:solidFill>
              </a:rPr>
              <a:t>….</a:t>
            </a:r>
          </a:p>
          <a:p>
            <a:r>
              <a:rPr lang="ru-RU" sz="1800" dirty="0" smtClean="0">
                <a:solidFill>
                  <a:srgbClr val="FF0000"/>
                </a:solidFill>
              </a:rPr>
              <a:t>НАБЛЮДЕНИЕ </a:t>
            </a:r>
            <a:r>
              <a:rPr lang="ru-RU" sz="1800" dirty="0">
                <a:solidFill>
                  <a:srgbClr val="FF0000"/>
                </a:solidFill>
              </a:rPr>
              <a:t>КАК ОСНОВА ПЛАНИРОВАНИЯ ОБРАЗОВАТЕЛЬНОЙ ДЕЯТЕЛЬНОСТИ </a:t>
            </a:r>
          </a:p>
          <a:p>
            <a:endParaRPr lang="ru-RU" sz="1800" b="1" i="1" dirty="0" smtClean="0">
              <a:solidFill>
                <a:srgbClr val="002060"/>
              </a:solidFill>
            </a:endParaRPr>
          </a:p>
          <a:p>
            <a:endParaRPr lang="ru-RU" sz="18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E7D5A76-FAA0-DC4E-A780-8C623D7C1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" b="3614"/>
          <a:stretch/>
        </p:blipFill>
        <p:spPr>
          <a:xfrm>
            <a:off x="7727323" y="201587"/>
            <a:ext cx="2961315" cy="371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5CAF737-A127-6949-A9DB-5C1A31E23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44" y="3199871"/>
            <a:ext cx="3076582" cy="370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55250" r="6086"/>
          <a:stretch/>
        </p:blipFill>
        <p:spPr>
          <a:xfrm>
            <a:off x="5346065" y="3653678"/>
            <a:ext cx="5324649" cy="3602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C:\Users\web2\Desktop\Дневник.png">
            <a:extLst>
              <a:ext uri="{FF2B5EF4-FFF2-40B4-BE49-F238E27FC236}">
                <a16:creationId xmlns:a16="http://schemas.microsoft.com/office/drawing/2014/main" xmlns="" id="{3A8E8366-665C-4F9F-AEF1-9DDE7B56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l="1210" b="7534"/>
          <a:stretch>
            <a:fillRect/>
          </a:stretch>
        </p:blipFill>
        <p:spPr bwMode="auto">
          <a:xfrm>
            <a:off x="5857544" y="576563"/>
            <a:ext cx="2168769" cy="286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IMG_54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-1603" r="12175" b="7970"/>
          <a:stretch/>
        </p:blipFill>
        <p:spPr bwMode="auto">
          <a:xfrm>
            <a:off x="2126168" y="523858"/>
            <a:ext cx="3731376" cy="2644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417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0836" y="1973655"/>
            <a:ext cx="2634557" cy="1195057"/>
          </a:xfrm>
        </p:spPr>
        <p:txBody>
          <a:bodyPr/>
          <a:lstStyle/>
          <a:p>
            <a:pPr>
              <a:lnSpc>
                <a:spcPts val="3165"/>
              </a:lnSpc>
              <a:defRPr/>
            </a:pPr>
            <a:r>
              <a:rPr lang="ru-RU" altLang="ru-RU" dirty="0"/>
              <a:t/>
            </a:r>
            <a:br>
              <a:rPr lang="ru-RU" altLang="ru-RU" dirty="0"/>
            </a:br>
            <a:endParaRPr lang="ru-RU" altLang="ru-RU" sz="2800" dirty="0"/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0" y="298764"/>
            <a:ext cx="7684751" cy="167489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-развитие самостоятельности и инициативы</a:t>
            </a:r>
          </a:p>
          <a:p>
            <a:pPr marL="182563" indent="-182563">
              <a:defRPr/>
            </a:pPr>
            <a:r>
              <a:rPr lang="ru-RU" altLang="ru-RU" sz="1600" b="1" dirty="0" smtClean="0">
                <a:solidFill>
                  <a:srgbClr val="3366FF"/>
                </a:solidFill>
              </a:rPr>
              <a:t>ФГОС ДО Пункт 1.4.Основные </a:t>
            </a:r>
            <a:r>
              <a:rPr lang="ru-RU" altLang="ru-RU" sz="1600" b="1" dirty="0">
                <a:solidFill>
                  <a:srgbClr val="3366FF"/>
                </a:solidFill>
              </a:rPr>
              <a:t>принципы дошкольного образования:</a:t>
            </a:r>
          </a:p>
          <a:p>
            <a:pPr marL="182563" indent="-182563">
              <a:defRPr/>
            </a:pPr>
            <a:r>
              <a:rPr lang="en-US" altLang="ru-RU" sz="1600" b="1" dirty="0">
                <a:solidFill>
                  <a:srgbClr val="008000"/>
                </a:solidFill>
              </a:rPr>
              <a:t> </a:t>
            </a:r>
            <a:r>
              <a:rPr lang="ru-RU" altLang="ru-RU" sz="1600" b="1" dirty="0" smtClean="0">
                <a:solidFill>
                  <a:srgbClr val="008000"/>
                </a:solidFill>
              </a:rPr>
              <a:t> </a:t>
            </a:r>
            <a:r>
              <a:rPr lang="ru-RU" altLang="ru-RU" sz="1600" b="1" dirty="0">
                <a:solidFill>
                  <a:srgbClr val="008000"/>
                </a:solidFill>
              </a:rPr>
              <a:t>Построение образовательной  деятельности на    основе    </a:t>
            </a:r>
            <a:endParaRPr lang="ru-RU" altLang="ru-RU" sz="1600" b="1" dirty="0" smtClean="0">
              <a:solidFill>
                <a:srgbClr val="008000"/>
              </a:solidFill>
            </a:endParaRPr>
          </a:p>
          <a:p>
            <a:pPr marL="182563" indent="-182563">
              <a:defRPr/>
            </a:pPr>
            <a:r>
              <a:rPr lang="ru-RU" altLang="ru-RU" sz="1600" b="1" dirty="0" smtClean="0">
                <a:solidFill>
                  <a:srgbClr val="008000"/>
                </a:solidFill>
              </a:rPr>
              <a:t>индивидуальных    </a:t>
            </a:r>
            <a:r>
              <a:rPr lang="ru-RU" altLang="ru-RU" sz="1600" b="1" dirty="0">
                <a:solidFill>
                  <a:srgbClr val="008000"/>
                </a:solidFill>
              </a:rPr>
              <a:t>особенностей каждого   ребенка,  при  </a:t>
            </a:r>
            <a:r>
              <a:rPr lang="ru-RU" altLang="ru-RU" sz="1600" b="1" dirty="0" smtClean="0">
                <a:solidFill>
                  <a:srgbClr val="008000"/>
                </a:solidFill>
              </a:rPr>
              <a:t>котором</a:t>
            </a:r>
          </a:p>
          <a:p>
            <a:pPr marL="182563" indent="-182563">
              <a:defRPr/>
            </a:pPr>
            <a:r>
              <a:rPr lang="ru-RU" altLang="ru-RU" sz="1600" b="1" dirty="0" smtClean="0">
                <a:solidFill>
                  <a:srgbClr val="008000"/>
                </a:solidFill>
              </a:rPr>
              <a:t>  </a:t>
            </a:r>
            <a:r>
              <a:rPr lang="ru-RU" altLang="ru-RU" sz="1600" b="1" u="sng" dirty="0">
                <a:solidFill>
                  <a:srgbClr val="003300"/>
                </a:solidFill>
              </a:rPr>
              <a:t>сам   ребенок становится  активным  в  выборе   содержания </a:t>
            </a:r>
            <a:endParaRPr lang="ru-RU" altLang="ru-RU" sz="1600" b="1" u="sng" dirty="0" smtClean="0">
              <a:solidFill>
                <a:srgbClr val="003300"/>
              </a:solidFill>
            </a:endParaRPr>
          </a:p>
          <a:p>
            <a:pPr marL="182563" indent="-182563">
              <a:defRPr/>
            </a:pPr>
            <a:r>
              <a:rPr lang="ru-RU" altLang="ru-RU" sz="1600" b="1" u="sng" dirty="0" smtClean="0">
                <a:solidFill>
                  <a:srgbClr val="003300"/>
                </a:solidFill>
              </a:rPr>
              <a:t>своего   </a:t>
            </a:r>
            <a:r>
              <a:rPr lang="ru-RU" altLang="ru-RU" sz="1600" b="1" u="sng" dirty="0">
                <a:solidFill>
                  <a:srgbClr val="003300"/>
                </a:solidFill>
              </a:rPr>
              <a:t>образования</a:t>
            </a:r>
            <a:r>
              <a:rPr lang="ru-RU" altLang="ru-RU" sz="1600" b="1" dirty="0">
                <a:solidFill>
                  <a:srgbClr val="003300"/>
                </a:solidFill>
              </a:rPr>
              <a:t>,</a:t>
            </a:r>
            <a:r>
              <a:rPr lang="ru-RU" altLang="ru-RU" sz="1600" b="1" dirty="0">
                <a:solidFill>
                  <a:srgbClr val="008000"/>
                </a:solidFill>
              </a:rPr>
              <a:t>  </a:t>
            </a:r>
            <a:endParaRPr lang="ru-RU" altLang="ru-RU" sz="1600" b="1" dirty="0" smtClean="0">
              <a:solidFill>
                <a:srgbClr val="008000"/>
              </a:solidFill>
            </a:endParaRPr>
          </a:p>
          <a:p>
            <a:pPr marL="182563" indent="-182563">
              <a:defRPr/>
            </a:pPr>
            <a:r>
              <a:rPr lang="ru-RU" altLang="ru-RU" sz="1600" b="1" dirty="0" smtClean="0">
                <a:solidFill>
                  <a:srgbClr val="008000"/>
                </a:solidFill>
              </a:rPr>
              <a:t> </a:t>
            </a:r>
            <a:r>
              <a:rPr lang="ru-RU" altLang="ru-RU" sz="1600" b="1" dirty="0">
                <a:solidFill>
                  <a:srgbClr val="008000"/>
                </a:solidFill>
              </a:rPr>
              <a:t>становится   субъектом </a:t>
            </a:r>
            <a:endParaRPr lang="ru-RU" altLang="ru-RU" sz="1600" b="1" dirty="0" smtClean="0">
              <a:solidFill>
                <a:srgbClr val="008000"/>
              </a:solidFill>
            </a:endParaRPr>
          </a:p>
          <a:p>
            <a:pPr marL="182563" indent="-182563">
              <a:defRPr/>
            </a:pPr>
            <a:r>
              <a:rPr lang="ru-RU" altLang="ru-RU" sz="1600" b="1" dirty="0" smtClean="0">
                <a:solidFill>
                  <a:srgbClr val="008000"/>
                </a:solidFill>
              </a:rPr>
              <a:t>образования</a:t>
            </a:r>
            <a:r>
              <a:rPr lang="ru-RU" altLang="ru-RU" sz="1600" b="1" dirty="0">
                <a:solidFill>
                  <a:srgbClr val="008000"/>
                </a:solidFill>
              </a:rPr>
              <a:t>…;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EA6FBF7-CE65-D244-B25F-EAA1332A8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9" t="11177" r="-594" b="5837"/>
          <a:stretch/>
        </p:blipFill>
        <p:spPr>
          <a:xfrm>
            <a:off x="-84098" y="2916219"/>
            <a:ext cx="3925656" cy="40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1DA5EE5-AF17-D847-885B-E8AE02B57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17"/>
          <a:stretch/>
        </p:blipFill>
        <p:spPr>
          <a:xfrm>
            <a:off x="7151658" y="3832455"/>
            <a:ext cx="3341544" cy="352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t="12296" r="12140" b="9695"/>
          <a:stretch/>
        </p:blipFill>
        <p:spPr>
          <a:xfrm>
            <a:off x="3784764" y="4511673"/>
            <a:ext cx="3315466" cy="247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t="7303" r="397" b="31924"/>
          <a:stretch/>
        </p:blipFill>
        <p:spPr>
          <a:xfrm>
            <a:off x="3368422" y="1943536"/>
            <a:ext cx="2901201" cy="262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9936" r="10887" b="8542"/>
          <a:stretch/>
        </p:blipFill>
        <p:spPr>
          <a:xfrm>
            <a:off x="8275258" y="114855"/>
            <a:ext cx="2439149" cy="376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3951" r="22276" b="2915"/>
          <a:stretch/>
        </p:blipFill>
        <p:spPr>
          <a:xfrm>
            <a:off x="6157528" y="194341"/>
            <a:ext cx="2249123" cy="3820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678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535" y="144855"/>
            <a:ext cx="7097915" cy="751438"/>
          </a:xfrm>
        </p:spPr>
        <p:txBody>
          <a:bodyPr/>
          <a:lstStyle/>
          <a:p>
            <a:r>
              <a:rPr lang="ru-RU" altLang="ru-RU" sz="2800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ru-RU" altLang="ru-RU" sz="2800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Calibri" pitchFamily="34" charset="0"/>
              </a:rPr>
            </a:br>
            <a:endParaRPr lang="ru-RU" altLang="ru-RU" sz="2800" dirty="0">
              <a:solidFill>
                <a:srgbClr val="C00000"/>
              </a:solidFill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5" y="144855"/>
            <a:ext cx="3983523" cy="152098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</a:rPr>
              <a:t>ндивидуализация образовательного процесса</a:t>
            </a:r>
          </a:p>
          <a:p>
            <a:pPr lvl="0"/>
            <a:endParaRPr lang="ru-RU" sz="4600" b="1" i="1" baseline="30000" dirty="0">
              <a:solidFill>
                <a:srgbClr val="C64825"/>
              </a:solidFill>
              <a:latin typeface="Textbook New Ligh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9547C93-42F4-394A-9265-283B5612E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12" y="3744128"/>
            <a:ext cx="2531673" cy="317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787" t="209" r="2928" b="22589"/>
          <a:stretch/>
        </p:blipFill>
        <p:spPr>
          <a:xfrm>
            <a:off x="8050151" y="215630"/>
            <a:ext cx="2564565" cy="314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557E535-DF73-D641-957E-759BF5657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332" y="3519971"/>
            <a:ext cx="2743500" cy="3399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77" y="3592911"/>
            <a:ext cx="4338454" cy="325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web2\Desktop\Карта 3-7.png">
            <a:extLst>
              <a:ext uri="{FF2B5EF4-FFF2-40B4-BE49-F238E27FC236}">
                <a16:creationId xmlns:a16="http://schemas.microsoft.com/office/drawing/2014/main" xmlns="" id="{33DEE309-09B8-4EE1-AC76-A68631276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 l="2419" b="6014"/>
          <a:stretch>
            <a:fillRect/>
          </a:stretch>
        </p:blipFill>
        <p:spPr bwMode="auto">
          <a:xfrm>
            <a:off x="5976206" y="564164"/>
            <a:ext cx="1887765" cy="2568973"/>
          </a:xfrm>
          <a:prstGeom prst="rect">
            <a:avLst/>
          </a:prstGeom>
          <a:noFill/>
          <a:ln>
            <a:solidFill>
              <a:srgbClr val="FBB901"/>
            </a:solidFill>
          </a:ln>
          <a:effectLst>
            <a:outerShdw blurRad="50800" dist="50800" dir="2700000" algn="tl" rotWithShape="0">
              <a:srgbClr val="FBB901"/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-10177" r="4719" b="12330"/>
          <a:stretch/>
        </p:blipFill>
        <p:spPr>
          <a:xfrm>
            <a:off x="3273435" y="-282468"/>
            <a:ext cx="2563972" cy="371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" y="793963"/>
            <a:ext cx="2950165" cy="295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581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1849" y="144855"/>
            <a:ext cx="6536601" cy="751438"/>
          </a:xfrm>
        </p:spPr>
        <p:txBody>
          <a:bodyPr/>
          <a:lstStyle/>
          <a:p>
            <a:r>
              <a:rPr lang="ru-RU" altLang="ru-RU" sz="2800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ru-RU" altLang="ru-RU" sz="2800" dirty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altLang="ru-RU" sz="2800" dirty="0">
                <a:solidFill>
                  <a:srgbClr val="C00000"/>
                </a:solidFill>
                <a:latin typeface="Calibri" pitchFamily="34" charset="0"/>
              </a:rPr>
            </a:br>
            <a:endParaRPr lang="ru-RU" altLang="ru-RU" sz="2800" dirty="0">
              <a:solidFill>
                <a:srgbClr val="C00000"/>
              </a:solidFill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49" y="144855"/>
            <a:ext cx="7061701" cy="670861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-</a:t>
            </a:r>
            <a:r>
              <a:rPr lang="ru-RU" sz="2000" b="1" dirty="0" smtClean="0">
                <a:solidFill>
                  <a:srgbClr val="002060"/>
                </a:solidFill>
              </a:rPr>
              <a:t>условия для выбора и свободной игры</a:t>
            </a:r>
          </a:p>
          <a:p>
            <a:pPr algn="just"/>
            <a:r>
              <a:rPr lang="ru-RU" altLang="ru-RU" sz="2000" b="1" dirty="0" smtClean="0">
                <a:solidFill>
                  <a:srgbClr val="003300"/>
                </a:solidFill>
              </a:rPr>
              <a:t> </a:t>
            </a:r>
            <a:r>
              <a:rPr lang="ru-RU" altLang="ru-RU" sz="2000" b="1" dirty="0">
                <a:solidFill>
                  <a:srgbClr val="003300"/>
                </a:solidFill>
              </a:rPr>
              <a:t>Поддержка инициативы детей в </a:t>
            </a:r>
            <a:endParaRPr lang="ru-RU" altLang="ru-RU" sz="2000" b="1" dirty="0" smtClean="0">
              <a:solidFill>
                <a:srgbClr val="003300"/>
              </a:solidFill>
            </a:endParaRPr>
          </a:p>
          <a:p>
            <a:pPr algn="just"/>
            <a:r>
              <a:rPr lang="ru-RU" altLang="ru-RU" sz="2000" b="1" dirty="0" smtClean="0">
                <a:solidFill>
                  <a:srgbClr val="003300"/>
                </a:solidFill>
              </a:rPr>
              <a:t>различных </a:t>
            </a:r>
            <a:r>
              <a:rPr lang="ru-RU" altLang="ru-RU" sz="2000" b="1" dirty="0">
                <a:solidFill>
                  <a:srgbClr val="003300"/>
                </a:solidFill>
              </a:rPr>
              <a:t>видах деятельности;    </a:t>
            </a:r>
            <a:endParaRPr lang="ru-RU" altLang="ru-RU" sz="800" b="1" dirty="0">
              <a:solidFill>
                <a:srgbClr val="003300"/>
              </a:solidFill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855CC3-FA76-1B4E-8004-FB3A7AAC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902" y="3661957"/>
            <a:ext cx="2441046" cy="304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832" t="41108" r="-2137" b="12310"/>
          <a:stretch/>
        </p:blipFill>
        <p:spPr>
          <a:xfrm>
            <a:off x="477416" y="1233383"/>
            <a:ext cx="3022463" cy="269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2899" r="7512" b="11687"/>
          <a:stretch/>
        </p:blipFill>
        <p:spPr>
          <a:xfrm>
            <a:off x="256321" y="3929034"/>
            <a:ext cx="3033737" cy="3748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4" r="-1906"/>
          <a:stretch/>
        </p:blipFill>
        <p:spPr>
          <a:xfrm>
            <a:off x="7346170" y="3499165"/>
            <a:ext cx="3178927" cy="335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27" y="220157"/>
            <a:ext cx="5425358" cy="290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7" r="5176" b="4195"/>
          <a:stretch/>
        </p:blipFill>
        <p:spPr>
          <a:xfrm>
            <a:off x="3657599" y="3128753"/>
            <a:ext cx="3467476" cy="3800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00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>
            <a:extLst>
              <a:ext uri="{FF2B5EF4-FFF2-40B4-BE49-F238E27FC236}">
                <a16:creationId xmlns="" xmlns:a16="http://schemas.microsoft.com/office/drawing/2014/main" id="{962820B2-7FB3-4791-AF10-03DB64FF2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576" y="-38815"/>
            <a:ext cx="4191754" cy="1007537"/>
          </a:xfrm>
        </p:spPr>
        <p:txBody>
          <a:bodyPr/>
          <a:lstStyle/>
          <a:p>
            <a:pPr>
              <a:spcAft>
                <a:spcPts val="662"/>
              </a:spcAft>
              <a:defRPr/>
            </a:pPr>
            <a:r>
              <a:rPr lang="ru-RU" altLang="ru-RU" sz="1600" b="0" i="1" dirty="0" smtClean="0">
                <a:solidFill>
                  <a:srgbClr val="002060"/>
                </a:solidFill>
                <a:latin typeface="Textbook New Light"/>
              </a:rPr>
              <a:t>Среда способствует самовыражению, </a:t>
            </a:r>
            <a:br>
              <a:rPr lang="ru-RU" altLang="ru-RU" sz="1600" b="0" i="1" dirty="0" smtClean="0">
                <a:solidFill>
                  <a:srgbClr val="002060"/>
                </a:solidFill>
                <a:latin typeface="Textbook New Light"/>
              </a:rPr>
            </a:br>
            <a:r>
              <a:rPr lang="ru-RU" altLang="ru-RU" sz="1600" b="0" i="1" dirty="0" smtClean="0">
                <a:solidFill>
                  <a:srgbClr val="002060"/>
                </a:solidFill>
                <a:latin typeface="Textbook New Light"/>
              </a:rPr>
              <a:t>отражает детские интересы.</a:t>
            </a:r>
            <a:endParaRPr lang="ru-RU" altLang="ru-RU" sz="1600" b="0" i="1" baseline="30000" dirty="0">
              <a:solidFill>
                <a:srgbClr val="002060"/>
              </a:solidFill>
              <a:latin typeface="Textbook New Ligh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39" y="1065684"/>
            <a:ext cx="3365398" cy="2281695"/>
          </a:xfrm>
        </p:spPr>
        <p:txBody>
          <a:bodyPr>
            <a:normAutofit/>
          </a:bodyPr>
          <a:lstStyle/>
          <a:p>
            <a:pPr>
              <a:spcAft>
                <a:spcPts val="662"/>
              </a:spcAft>
              <a:buClr>
                <a:schemeClr val="tx1"/>
              </a:buClr>
              <a:defRPr/>
            </a:pPr>
            <a:endParaRPr lang="ru-RU" sz="4500" dirty="0">
              <a:solidFill>
                <a:srgbClr val="002060"/>
              </a:solidFill>
            </a:endParaRPr>
          </a:p>
          <a:p>
            <a:pPr>
              <a:spcAft>
                <a:spcPts val="662"/>
              </a:spcAft>
              <a:buClr>
                <a:schemeClr val="tx1"/>
              </a:buClr>
              <a:defRPr/>
            </a:pPr>
            <a:endParaRPr lang="ru-RU" baseline="30000" dirty="0">
              <a:solidFill>
                <a:srgbClr val="000000"/>
              </a:solidFill>
              <a:latin typeface="Textbook New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498" y="825406"/>
            <a:ext cx="7761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333333"/>
              </a:solidFill>
              <a:latin typeface="PT Serif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Ð»Ð¸Ð´Ð¸Ñ Ð²Ð°ÑÐ¸Ð»ÑÐµÐ²Ð½Ð° ÑÐ²Ð¸ÑÑÐºÐ°Ñ ÐÐµÑÑÐºÐ¸Ð¹ ÑÐ¾Ð²ÐµÑ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E4D23B8-BC12-FA4D-BC60-2E37CE209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644" y="3178795"/>
            <a:ext cx="3401820" cy="391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Объект 2">
            <a:extLst>
              <a:ext uri="{FF2B5EF4-FFF2-40B4-BE49-F238E27FC236}">
                <a16:creationId xmlns="" xmlns:a16="http://schemas.microsoft.com/office/drawing/2014/main" id="{B5E8F70D-1AFD-4D53-91D1-58F92A50EA38}"/>
              </a:ext>
            </a:extLst>
          </p:cNvPr>
          <p:cNvSpPr txBox="1">
            <a:spLocks/>
          </p:cNvSpPr>
          <p:nvPr/>
        </p:nvSpPr>
        <p:spPr>
          <a:xfrm>
            <a:off x="196438" y="5178581"/>
            <a:ext cx="568737" cy="4857643"/>
          </a:xfrm>
          <a:prstGeom prst="rect">
            <a:avLst/>
          </a:prstGeom>
        </p:spPr>
        <p:txBody>
          <a:bodyPr vert="horz" lIns="99551" tIns="49775" rIns="99551" bIns="49775" rtlCol="0">
            <a:normAutofit/>
          </a:bodyPr>
          <a:lstStyle>
            <a:lvl1pPr marL="0" indent="0" algn="l" defTabSz="497754" rtl="0" eaLnBrk="1" latinLnBrk="0" hangingPunct="1">
              <a:spcBef>
                <a:spcPct val="20000"/>
              </a:spcBef>
              <a:buFont typeface="Arial"/>
              <a:buNone/>
              <a:defRPr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497754" rtl="0" eaLnBrk="1" latinLnBrk="0" hangingPunct="1">
              <a:spcBef>
                <a:spcPct val="20000"/>
              </a:spcBef>
              <a:buClr>
                <a:srgbClr val="C64825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1588" algn="l" defTabSz="497754" rtl="0" eaLnBrk="1" latinLnBrk="0" hangingPunct="1">
              <a:spcBef>
                <a:spcPct val="20000"/>
              </a:spcBef>
              <a:buClr>
                <a:srgbClr val="C64825"/>
              </a:buClr>
              <a:buFont typeface="Courier New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69875" algn="l" defTabSz="131763" rtl="0" eaLnBrk="1" latinLnBrk="0" hangingPunct="1">
              <a:spcBef>
                <a:spcPct val="20000"/>
              </a:spcBef>
              <a:buClr>
                <a:srgbClr val="C64825"/>
              </a:buClr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0" algn="l" defTabSz="497754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62"/>
              </a:spcAft>
              <a:buClr>
                <a:schemeClr val="tx1"/>
              </a:buClr>
              <a:defRPr/>
            </a:pPr>
            <a:endParaRPr lang="ru-RU" baseline="30000" dirty="0">
              <a:solidFill>
                <a:srgbClr val="000000"/>
              </a:solidFill>
              <a:latin typeface="Textbook New Light"/>
            </a:endParaRPr>
          </a:p>
        </p:txBody>
      </p:sp>
      <p:pic>
        <p:nvPicPr>
          <p:cNvPr id="13" name="Объект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7"/>
          <a:stretch/>
        </p:blipFill>
        <p:spPr>
          <a:xfrm flipH="1">
            <a:off x="3830111" y="3178795"/>
            <a:ext cx="3120548" cy="385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t="4292" r="16359" b="17423"/>
          <a:stretch/>
        </p:blipFill>
        <p:spPr>
          <a:xfrm>
            <a:off x="7455918" y="91960"/>
            <a:ext cx="3133546" cy="312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админ\Desktop\IMG-20210322-WA00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3041" r="8331" b="8248"/>
          <a:stretch/>
        </p:blipFill>
        <p:spPr bwMode="auto">
          <a:xfrm>
            <a:off x="3865531" y="7937"/>
            <a:ext cx="3624564" cy="3155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r="-583" b="19773"/>
          <a:stretch/>
        </p:blipFill>
        <p:spPr>
          <a:xfrm>
            <a:off x="253498" y="4280788"/>
            <a:ext cx="3250194" cy="283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"/>
          <a:stretch/>
        </p:blipFill>
        <p:spPr>
          <a:xfrm>
            <a:off x="410467" y="664290"/>
            <a:ext cx="2928297" cy="3580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375529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4424</TotalTime>
  <Words>287</Words>
  <Application>Microsoft Office PowerPoint</Application>
  <PresentationFormat>Произвольный</PresentationFormat>
  <Paragraphs>58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PT Serif</vt:lpstr>
      <vt:lpstr>Textbook New Light</vt:lpstr>
      <vt:lpstr>Times New Roman</vt:lpstr>
      <vt:lpstr>Default Theme</vt:lpstr>
      <vt:lpstr>    Живое планирование.      Участники: дети, педагоги, родители.</vt:lpstr>
      <vt:lpstr> </vt:lpstr>
      <vt:lpstr> </vt:lpstr>
      <vt:lpstr> </vt:lpstr>
      <vt:lpstr> </vt:lpstr>
      <vt:lpstr> </vt:lpstr>
      <vt:lpstr>  </vt:lpstr>
      <vt:lpstr>  </vt:lpstr>
      <vt:lpstr>Среда способствует самовыражению,  отражает детские интересы.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erf</dc:creator>
  <cp:lastModifiedBy>User</cp:lastModifiedBy>
  <cp:revision>216</cp:revision>
  <cp:lastPrinted>2019-05-28T06:18:55Z</cp:lastPrinted>
  <dcterms:created xsi:type="dcterms:W3CDTF">2018-06-19T16:43:24Z</dcterms:created>
  <dcterms:modified xsi:type="dcterms:W3CDTF">2021-05-19T10:04:17Z</dcterms:modified>
</cp:coreProperties>
</file>